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10477-CD27-44B8-813C-4F027B73EEF7}" type="datetimeFigureOut">
              <a:rPr lang="en-GB" smtClean="0"/>
              <a:t>23/04/2017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095C-E624-4A89-8BEC-20EBAA9DC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723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10477-CD27-44B8-813C-4F027B73EEF7}" type="datetimeFigureOut">
              <a:rPr lang="en-GB" smtClean="0"/>
              <a:t>23/04/2017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095C-E624-4A89-8BEC-20EBAA9DC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166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10477-CD27-44B8-813C-4F027B73EEF7}" type="datetimeFigureOut">
              <a:rPr lang="en-GB" smtClean="0"/>
              <a:t>23/04/2017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095C-E624-4A89-8BEC-20EBAA9DC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638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10477-CD27-44B8-813C-4F027B73EEF7}" type="datetimeFigureOut">
              <a:rPr lang="en-GB" smtClean="0"/>
              <a:t>23/04/2017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095C-E624-4A89-8BEC-20EBAA9DC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59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10477-CD27-44B8-813C-4F027B73EEF7}" type="datetimeFigureOut">
              <a:rPr lang="en-GB" smtClean="0"/>
              <a:t>23/04/2017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095C-E624-4A89-8BEC-20EBAA9DC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830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10477-CD27-44B8-813C-4F027B73EEF7}" type="datetimeFigureOut">
              <a:rPr lang="en-GB" smtClean="0"/>
              <a:t>23/04/2017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095C-E624-4A89-8BEC-20EBAA9DC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262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10477-CD27-44B8-813C-4F027B73EEF7}" type="datetimeFigureOut">
              <a:rPr lang="en-GB" smtClean="0"/>
              <a:t>23/04/2017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095C-E624-4A89-8BEC-20EBAA9DC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340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10477-CD27-44B8-813C-4F027B73EEF7}" type="datetimeFigureOut">
              <a:rPr lang="en-GB" smtClean="0"/>
              <a:t>23/04/2017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095C-E624-4A89-8BEC-20EBAA9DC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851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10477-CD27-44B8-813C-4F027B73EEF7}" type="datetimeFigureOut">
              <a:rPr lang="en-GB" smtClean="0"/>
              <a:t>23/04/2017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095C-E624-4A89-8BEC-20EBAA9DC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840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10477-CD27-44B8-813C-4F027B73EEF7}" type="datetimeFigureOut">
              <a:rPr lang="en-GB" smtClean="0"/>
              <a:t>23/04/2017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095C-E624-4A89-8BEC-20EBAA9DC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004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10477-CD27-44B8-813C-4F027B73EEF7}" type="datetimeFigureOut">
              <a:rPr lang="en-GB" smtClean="0"/>
              <a:t>23/04/2017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095C-E624-4A89-8BEC-20EBAA9DC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033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10477-CD27-44B8-813C-4F027B73EEF7}" type="datetimeFigureOut">
              <a:rPr lang="en-GB" smtClean="0"/>
              <a:t>23/04/2017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8095C-E624-4A89-8BEC-20EBAA9DC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779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200150"/>
            <a:ext cx="7924800" cy="44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057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077" y="365125"/>
            <a:ext cx="4365439" cy="6007395"/>
          </a:xfr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722436"/>
              </p:ext>
            </p:extLst>
          </p:nvPr>
        </p:nvGraphicFramePr>
        <p:xfrm>
          <a:off x="5065058" y="719666"/>
          <a:ext cx="6288741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8741">
                  <a:extLst>
                    <a:ext uri="{9D8B030D-6E8A-4147-A177-3AD203B41FA5}">
                      <a16:colId xmlns:a16="http://schemas.microsoft.com/office/drawing/2014/main" val="2866184636"/>
                    </a:ext>
                  </a:extLst>
                </a:gridCol>
              </a:tblGrid>
              <a:tr h="526875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Radio 1’s Big Weekend is the stations’ flagship event each year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Hull is the 16</a:t>
                      </a:r>
                      <a:r>
                        <a:rPr lang="en-GB" baseline="300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</a:t>
                      </a:r>
                      <a:r>
                        <a:rPr lang="en-GB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Big Weekend, previous host cities include Glasgow, Derry Londonderry, Bangor, Norwich &amp; Exeter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Artists performing this year include Katy Parry, Little Mix, Kings of Leon and </a:t>
                      </a:r>
                      <a:r>
                        <a:rPr lang="en-GB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Stormzy</a:t>
                      </a:r>
                      <a:endParaRPr lang="en-GB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Radio 1 reaches 42% of all 15-24 year olds in the UK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Radio 1’s Big Weekend Hull will be a major part of Hull UK City of Culture 2017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The event is covered on BBC Radio 1, BBC Radio 1 Extra, BBC iPlayer and BBC Red Button.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0748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3557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57" y="0"/>
            <a:ext cx="10188086" cy="6858000"/>
          </a:xfr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545320"/>
              </p:ext>
            </p:extLst>
          </p:nvPr>
        </p:nvGraphicFramePr>
        <p:xfrm>
          <a:off x="2032000" y="1595535"/>
          <a:ext cx="8128000" cy="49172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1129337824"/>
                    </a:ext>
                  </a:extLst>
                </a:gridCol>
              </a:tblGrid>
              <a:tr h="4917231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ECONOMIC BENEFITS</a:t>
                      </a:r>
                    </a:p>
                    <a:p>
                      <a:pPr algn="ctr"/>
                      <a:endParaRPr lang="en-GB" sz="3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Radio 1 Big Weekend brought over £3.5m to the local economy in Exeter and Teignbridge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 average spend of £58 per person (off site)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Exeter recorded 100% hotel occupancy across Big Weekend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Glasgow estimated a Press and Marketing value of £10.2m</a:t>
                      </a:r>
                    </a:p>
                  </a:txBody>
                  <a:tcPr>
                    <a:solidFill>
                      <a:schemeClr val="bg1">
                        <a:lumMod val="75000"/>
                        <a:alpha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3682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9584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140" y="-38795"/>
            <a:ext cx="10245720" cy="6896795"/>
          </a:xfr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148174"/>
              </p:ext>
            </p:extLst>
          </p:nvPr>
        </p:nvGraphicFramePr>
        <p:xfrm>
          <a:off x="2032000" y="719665"/>
          <a:ext cx="8128000" cy="55784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3874523720"/>
                    </a:ext>
                  </a:extLst>
                </a:gridCol>
              </a:tblGrid>
              <a:tr h="5578497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Exeter &amp; Teignbridge</a:t>
                      </a:r>
                    </a:p>
                    <a:p>
                      <a:pPr algn="ctr"/>
                      <a:endParaRPr lang="en-GB" sz="18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1800" i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“That was outstanding – the experience of a lifetime for me and much of Devon.  Thanks from the bottom of my heart” </a:t>
                      </a:r>
                      <a:r>
                        <a:rPr lang="en-GB" sz="18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– Earl of Devon</a:t>
                      </a:r>
                    </a:p>
                    <a:p>
                      <a:pPr algn="l"/>
                      <a:endParaRPr lang="en-GB" sz="18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l"/>
                      <a:endParaRPr lang="en-GB" sz="18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1800" i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“It’s been a memorable weekend for the people of Teignbridge and one which has truly put our wonderful region on the </a:t>
                      </a:r>
                      <a:r>
                        <a:rPr lang="en-GB" sz="1800" i="1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the</a:t>
                      </a:r>
                      <a:r>
                        <a:rPr lang="en-GB" sz="1800" i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national and world stage.</a:t>
                      </a:r>
                    </a:p>
                    <a:p>
                      <a:pPr algn="l"/>
                      <a:endParaRPr lang="en-GB" sz="1800" i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1800" i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 years to come, this will still be the talk of Teignbridge and it’s a proud chapter in our local history.</a:t>
                      </a:r>
                    </a:p>
                    <a:p>
                      <a:pPr algn="l"/>
                      <a:endParaRPr lang="en-GB" sz="1800" i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GB" sz="1800" i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Such a huge event would not have been possible without the support of our residents”</a:t>
                      </a:r>
                      <a:r>
                        <a:rPr lang="en-GB" sz="1800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– Cllr Jeremy </a:t>
                      </a:r>
                      <a:r>
                        <a:rPr lang="en-GB" sz="1800" i="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Christophers</a:t>
                      </a:r>
                      <a:r>
                        <a:rPr lang="en-GB" sz="1800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 Leader, </a:t>
                      </a:r>
                      <a:r>
                        <a:rPr lang="en-GB" sz="1800" i="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Teignbrdige</a:t>
                      </a:r>
                      <a:r>
                        <a:rPr lang="en-GB" sz="1800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Council.</a:t>
                      </a:r>
                      <a:endParaRPr lang="en-GB" sz="1800" i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  <a:alpha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5232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0420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C42307EFC073438B4FFFF77ECBCF68" ma:contentTypeVersion="12" ma:contentTypeDescription="Create a new document." ma:contentTypeScope="" ma:versionID="034189de01be7df593913df764eac2ba">
  <xsd:schema xmlns:xsd="http://www.w3.org/2001/XMLSchema" xmlns:xs="http://www.w3.org/2001/XMLSchema" xmlns:p="http://schemas.microsoft.com/office/2006/metadata/properties" xmlns:ns2="80129174-c05c-43cc-8e32-21fcbdfe51bb" xmlns:ns3="958b15ed-c521-4290-b073-2e98d4cc1d7f" xmlns:ns4="http://schemas.microsoft.com/sharepoint/v3/fields" targetNamespace="http://schemas.microsoft.com/office/2006/metadata/properties" ma:root="true" ma:fieldsID="df0f5f7795057d951e7ae7a806083bab" ns2:_="" ns3:_="" ns4:_="">
    <xsd:import namespace="80129174-c05c-43cc-8e32-21fcbdfe51bb"/>
    <xsd:import namespace="958b15ed-c521-4290-b073-2e98d4cc1d7f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wic_System_Copyright" minOccurs="0"/>
                <xsd:element ref="ns2:Sensi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129174-c05c-43cc-8e32-21fcbdfe51b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Sensitivity" ma:index="19" nillable="true" ma:displayName="Sensitivity" ma:description="Contains personal or commercially sensitive data?" ma:format="Dropdown" ma:internalName="Sensitivity">
      <xsd:simpleType>
        <xsd:restriction base="dms:Choice">
          <xsd:enumeration value="Sensitive personal data"/>
          <xsd:enumeration value="Commercially sensitive data"/>
          <xsd:enumeration value="Both"/>
          <xsd:enumeration value="Neith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8b15ed-c521-4290-b073-2e98d4cc1d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18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nsitivity xmlns="80129174-c05c-43cc-8e32-21fcbdfe51bb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90ECA9C2-551B-4274-98A4-8EF43B2FF289}"/>
</file>

<file path=customXml/itemProps2.xml><?xml version="1.0" encoding="utf-8"?>
<ds:datastoreItem xmlns:ds="http://schemas.openxmlformats.org/officeDocument/2006/customXml" ds:itemID="{01DB9A41-75D8-413E-8AE6-6F682D4BF08E}"/>
</file>

<file path=customXml/itemProps3.xml><?xml version="1.0" encoding="utf-8"?>
<ds:datastoreItem xmlns:ds="http://schemas.openxmlformats.org/officeDocument/2006/customXml" ds:itemID="{07CB4D05-0761-4D8E-83FF-13CAC24342FB}"/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258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Clay Chris (2017)</dc:creator>
  <cp:lastModifiedBy>Clay Chris (2017)</cp:lastModifiedBy>
  <cp:revision>4</cp:revision>
  <dcterms:created xsi:type="dcterms:W3CDTF">2017-04-23T15:25:45Z</dcterms:created>
  <dcterms:modified xsi:type="dcterms:W3CDTF">2017-04-23T15:41:53Z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0x010100F8C42307EFC073438B4FFFF77ECBCF68</vt:lpwstr>
  </property>
</Properties>
</file>