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10.xml" ContentType="application/vnd.openxmlformats-officedocument.theme+xml"/>
  <Override PartName="/ppt/theme/theme3.xml" ContentType="application/vnd.openxmlformats-officedocument.theme+xml"/>
  <Override PartName="/ppt/theme/theme9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4" r:id="rId2"/>
    <p:sldMasterId id="2147483706" r:id="rId3"/>
    <p:sldMasterId id="2147483718" r:id="rId4"/>
    <p:sldMasterId id="2147483730" r:id="rId5"/>
    <p:sldMasterId id="2147483742" r:id="rId6"/>
    <p:sldMasterId id="2147483754" r:id="rId7"/>
    <p:sldMasterId id="2147483766" r:id="rId8"/>
    <p:sldMasterId id="2147483778" r:id="rId9"/>
    <p:sldMasterId id="2147483790" r:id="rId10"/>
  </p:sldMasterIdLst>
  <p:notesMasterIdLst>
    <p:notesMasterId r:id="rId21"/>
  </p:notesMasterIdLst>
  <p:handoutMasterIdLst>
    <p:handoutMasterId r:id="rId22"/>
  </p:handoutMasterIdLst>
  <p:sldIdLst>
    <p:sldId id="471" r:id="rId11"/>
    <p:sldId id="295" r:id="rId12"/>
    <p:sldId id="491" r:id="rId13"/>
    <p:sldId id="332" r:id="rId14"/>
    <p:sldId id="353" r:id="rId15"/>
    <p:sldId id="356" r:id="rId16"/>
    <p:sldId id="324" r:id="rId17"/>
    <p:sldId id="494" r:id="rId18"/>
    <p:sldId id="365" r:id="rId19"/>
    <p:sldId id="489" r:id="rId20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C22"/>
    <a:srgbClr val="8C01A5"/>
    <a:srgbClr val="12B5D6"/>
    <a:srgbClr val="E34350"/>
    <a:srgbClr val="EE4865"/>
    <a:srgbClr val="F86BBE"/>
    <a:srgbClr val="8512BE"/>
    <a:srgbClr val="990099"/>
    <a:srgbClr val="F15CB7"/>
    <a:srgbClr val="85D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3" autoAdjust="0"/>
    <p:restoredTop sz="94698" autoAdjust="0"/>
  </p:normalViewPr>
  <p:slideViewPr>
    <p:cSldViewPr snapToGrid="0" snapToObjects="1">
      <p:cViewPr>
        <p:scale>
          <a:sx n="50" d="100"/>
          <a:sy n="50" d="100"/>
        </p:scale>
        <p:origin x="-696" y="-4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B8FD4-C7D0-4A50-8D77-16A02BE54957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5A21E-19EE-4968-A6AE-D3F65A4CF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43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64CF2-C508-467B-8B40-89DBA2810D0B}" type="datetimeFigureOut">
              <a:rPr lang="en-GB" smtClean="0"/>
              <a:t>16/03/2016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97D6F-E1D6-4468-B1AB-F8CD72934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57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611B2-ADB2-CA48-B0F8-6CA834DDDD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C01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8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576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717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144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245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773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359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716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071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098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086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9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636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04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565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206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071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1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29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1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4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9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51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6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2B5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03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50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22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68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67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8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24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8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80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91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3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D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03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93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12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68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32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80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71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40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06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3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5D1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03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73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39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42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044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41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39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88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60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04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5C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03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914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3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87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213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88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2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18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755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36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4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C0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507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25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86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03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91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328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556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7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847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926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5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18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59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456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866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915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14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299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140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809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532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277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221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746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85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487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57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61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871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973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82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2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40-9413-534E-BB8B-0F73A7F2432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385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443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973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41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477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007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033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777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694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A840-9413-534E-BB8B-0F73A7F24329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21EF1-347A-A24E-AEA9-F86D65806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22745B2-94C2-44B5-BF31-06EAAC9C08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6FB707F-2823-4E4E-8656-9F2A67D672D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76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40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4C3FA2-652B-4EF5-AC96-A926FF8945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55EB2DA-0F86-4CB0-81CE-5CED789F24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18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ED1A04-1261-45D8-990D-E181EDF1E5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6147C8-2C24-4E2A-8B54-1D1EB17B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70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270AFE4-6AD3-4968-8DC3-B2EF0AD3CF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346D58-AD9C-4889-9B93-EF4006FE87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3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F253ADE-AF9B-43B6-9F02-8B97C2BB970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889BB00-DF8A-4793-A7BB-B769E670E1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2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3B1617A-9C43-4142-870F-A4CD6A3FADA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0C6138-9C21-4DF9-BDEF-661A407CED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99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65C3E2-D888-466A-844A-4E86E81A66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0276D55-2334-475D-9835-5013CFC89C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8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05299F1-181F-41D5-817D-013DC3C370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16/03/2016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B4F63F-A3DC-4D83-BEB6-D59791EAB6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39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ll 2017 Hello Wor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357377"/>
            <a:ext cx="4922157" cy="1710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641" y="2627512"/>
            <a:ext cx="814160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CREATIVE COMMUNITIES PROGRAMME</a:t>
            </a:r>
          </a:p>
          <a:p>
            <a:endParaRPr lang="en-GB" sz="26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HENRIETTA DUCKWORTH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Executive Producer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6494" y="4015738"/>
            <a:ext cx="1915909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b="1" dirty="0">
                <a:ln w="38100" cmpd="sng">
                  <a:noFill/>
                  <a:prstDash val="solid"/>
                  <a:miter lim="800000"/>
                </a:ln>
                <a:solidFill>
                  <a:srgbClr val="F7DD18"/>
                </a:solidFill>
                <a:latin typeface="Arial Black" panose="020B0A04020102020204" pitchFamily="34" charset="0"/>
              </a:rPr>
              <a:t>EMAIL ALERTS</a:t>
            </a:r>
            <a:endParaRPr lang="en-GB" sz="1400" dirty="0">
              <a:solidFill>
                <a:prstClr val="black"/>
              </a:solidFill>
            </a:endParaRPr>
          </a:p>
          <a:p>
            <a:pPr algn="ctr">
              <a:lnSpc>
                <a:spcPct val="70000"/>
              </a:lnSpc>
            </a:pPr>
            <a:endParaRPr lang="en-US" sz="600" dirty="0" smtClean="0">
              <a:ln w="38100" cmpd="sng">
                <a:noFill/>
                <a:prstDash val="solid"/>
                <a:miter lim="800000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1400" dirty="0" smtClean="0">
                <a:ln w="38100" cmpd="sng">
                  <a:noFill/>
                  <a:prstDash val="solid"/>
                  <a:miter lim="800000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hull2017.co.uk/signup</a:t>
            </a:r>
            <a:endParaRPr lang="en-US" sz="1400" dirty="0">
              <a:ln w="38100" cmpd="sng">
                <a:noFill/>
                <a:prstDash val="solid"/>
                <a:miter lim="800000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3841" y="2991090"/>
            <a:ext cx="1074333" cy="246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 smtClean="0">
                <a:ln w="38100" cmpd="sng">
                  <a:noFill/>
                  <a:prstDash val="solid"/>
                  <a:miter lim="800000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@2017Hull</a:t>
            </a:r>
            <a:endParaRPr lang="en-US" sz="1400" dirty="0">
              <a:ln w="38100" cmpd="sng">
                <a:noFill/>
                <a:prstDash val="solid"/>
                <a:miter lim="800000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4463" y="2946014"/>
            <a:ext cx="1074333" cy="243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 smtClean="0">
                <a:ln w="38100" cmpd="sng">
                  <a:noFill/>
                  <a:prstDash val="solid"/>
                  <a:miter lim="800000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@2017Hull</a:t>
            </a:r>
            <a:endParaRPr lang="en-US" sz="1400" dirty="0">
              <a:ln w="38100" cmpd="sng">
                <a:noFill/>
                <a:prstDash val="solid"/>
                <a:miter lim="800000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3821" y="2946014"/>
            <a:ext cx="1529586" cy="246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 err="1">
                <a:ln w="38100" cmpd="sng">
                  <a:noFill/>
                  <a:prstDash val="solid"/>
                  <a:miter lim="800000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HullCityofCulture</a:t>
            </a:r>
            <a:endParaRPr lang="en-US" sz="1400" dirty="0">
              <a:ln w="38100" cmpd="sng">
                <a:noFill/>
                <a:prstDash val="solid"/>
                <a:miter lim="800000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7943" y="2991090"/>
            <a:ext cx="891591" cy="246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dirty="0">
                <a:ln w="38100" cmpd="sng">
                  <a:noFill/>
                  <a:prstDash val="solid"/>
                  <a:miter lim="800000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87834" y="4012490"/>
            <a:ext cx="1632263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b="1" dirty="0" smtClean="0">
                <a:ln w="38100" cmpd="sng">
                  <a:noFill/>
                  <a:prstDash val="solid"/>
                  <a:miter lim="800000"/>
                </a:ln>
                <a:solidFill>
                  <a:srgbClr val="F7DD18"/>
                </a:solidFill>
                <a:latin typeface="Arial Black" panose="020B0A04020102020204" pitchFamily="34" charset="0"/>
              </a:rPr>
              <a:t>WEBSITE</a:t>
            </a:r>
          </a:p>
          <a:p>
            <a:pPr algn="ctr">
              <a:lnSpc>
                <a:spcPct val="70000"/>
              </a:lnSpc>
            </a:pPr>
            <a:endParaRPr lang="en-US" sz="600" dirty="0" smtClean="0">
              <a:ln w="38100" cmpd="sng">
                <a:noFill/>
                <a:prstDash val="solid"/>
                <a:miter lim="800000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sz="1400" dirty="0" smtClean="0">
                <a:ln w="38100" cmpd="sng">
                  <a:noFill/>
                  <a:prstDash val="solid"/>
                  <a:miter lim="800000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hull2017.co.uk</a:t>
            </a:r>
            <a:endParaRPr lang="en-US" sz="1400" dirty="0">
              <a:ln w="38100" cmpd="sng">
                <a:noFill/>
                <a:prstDash val="solid"/>
                <a:miter lim="800000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35" y="4050235"/>
            <a:ext cx="1181101" cy="665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18" y="2485185"/>
            <a:ext cx="328581" cy="328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35" y="2481546"/>
            <a:ext cx="275285" cy="2752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96" y="2462094"/>
            <a:ext cx="305068" cy="3050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41" y="2493854"/>
            <a:ext cx="347997" cy="347997"/>
          </a:xfrm>
          <a:prstGeom prst="rect">
            <a:avLst/>
          </a:prstGeom>
        </p:spPr>
      </p:pic>
      <p:pic>
        <p:nvPicPr>
          <p:cNvPr id="15" name="Picture 14" descr="Hull 2017 Hello Word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8" y="398099"/>
            <a:ext cx="4339619" cy="15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420" y="414181"/>
            <a:ext cx="766848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6000" b="1" dirty="0" smtClean="0">
                <a:ln w="38100" cmpd="sng">
                  <a:noFill/>
                  <a:prstDash val="solid"/>
                  <a:miter lim="800000"/>
                </a:ln>
                <a:solidFill>
                  <a:schemeClr val="accent3"/>
                </a:solidFill>
                <a:latin typeface="Arial Black" panose="020B0A04020102020204" pitchFamily="34" charset="0"/>
              </a:rPr>
              <a:t>CREATIVE COMMUNITIES PROGRAMME</a:t>
            </a:r>
          </a:p>
          <a:p>
            <a:endParaRPr lang="en-US" sz="3500" b="1" dirty="0" smtClean="0">
              <a:ln w="38100" cmpd="sng">
                <a:noFill/>
                <a:prstDash val="solid"/>
                <a:miter lim="800000"/>
              </a:ln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r>
              <a:rPr lang="en-US" sz="3500" b="1" dirty="0" smtClean="0">
                <a:ln w="38100" cmpd="sng">
                  <a:noFill/>
                  <a:prstDash val="solid"/>
                  <a:miter lim="800000"/>
                </a:ln>
                <a:solidFill>
                  <a:schemeClr val="accent3"/>
                </a:solidFill>
                <a:latin typeface="Arial Black" panose="020B0A04020102020204" pitchFamily="34" charset="0"/>
              </a:rPr>
              <a:t>ESSENTIAL CRITERIA</a:t>
            </a:r>
            <a:endParaRPr lang="en-US" sz="3500" b="1" dirty="0">
              <a:ln w="38100" cmpd="sng">
                <a:noFill/>
                <a:prstDash val="solid"/>
                <a:miter lim="800000"/>
              </a:ln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/>
          <p:cNvSpPr/>
          <p:nvPr/>
        </p:nvSpPr>
        <p:spPr>
          <a:xfrm>
            <a:off x="-2386477" y="191960"/>
            <a:ext cx="6216040" cy="6216040"/>
          </a:xfrm>
          <a:prstGeom prst="diamond">
            <a:avLst/>
          </a:prstGeom>
          <a:blipFill dpi="0" rotWithShape="0">
            <a:blip r:embed="rId2"/>
            <a:srcRect/>
            <a:tile tx="381000" ty="-1270000" sx="55000" sy="55000" flip="none" algn="t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02221" y="602008"/>
            <a:ext cx="6716109" cy="9031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	CELEBRATE ARTS &amp; CULTURE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20376" y="1238250"/>
            <a:ext cx="5885548" cy="30884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We’re looking for projects that: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Bring together community groups and artists to collaborate on a truly creative project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Use any form of arts or cultural activity in your project</a:t>
            </a: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82287" y="963412"/>
            <a:ext cx="8303702" cy="9031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 descr="SHAP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4" y="-1"/>
            <a:ext cx="2695434" cy="129169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01415" y="1414992"/>
            <a:ext cx="8333414" cy="32730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We’re looking for projects that are inclusive and celebrate people of all backgrounds.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Projects must take place in a space or venue that  can be accessed by everyone, whatever the size of the event or activity.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Applicants must work with and engage people in Hull to celebrate the city and challenge perceptions.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We would like to know what positive steps you intend to take to make sure your project embraces inclusivity across performers, participants and audience. </a:t>
            </a: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3315" y="579039"/>
            <a:ext cx="4575049" cy="9031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2	OPEN TO ALL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389" y="3583096"/>
            <a:ext cx="2765146" cy="179222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83527" y="664233"/>
            <a:ext cx="6598323" cy="9031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3 </a:t>
            </a:r>
            <a:r>
              <a:rPr lang="en-GB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ENGAGE </a:t>
            </a:r>
            <a:r>
              <a:rPr lang="en-GB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PEOPLE 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&amp; COMMUNITIES IN HULL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3527" y="1288155"/>
            <a:ext cx="7265073" cy="32730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We’re looking for projects that connect communities across the city and inspire engagement, such as: 		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Events that bring people together and create opportunities to participate.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Projects that involve and embody the spirit of local people and the area where they live. </a:t>
            </a: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009" y="0"/>
            <a:ext cx="2490041" cy="133065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82287" y="963412"/>
            <a:ext cx="8303702" cy="9031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1127" y="511834"/>
            <a:ext cx="7226973" cy="8188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4	BE MORE THAN THE EVERYDAY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31128" y="754755"/>
            <a:ext cx="8331872" cy="36267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UK City of Culture will only happen once in Hull. This is Hull’s chance to show what the city is really about. 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We want people to create projects that do something extra, something special, something different to make Hull 2017 unique. </a:t>
            </a: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Go above and beyond your normal activities.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Be original, ambitious, radical and iconic.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Build a project that transforms Hull.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Give people the opportunity to see something new, unusual or exciting.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31127" y="963412"/>
            <a:ext cx="8303702" cy="90315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SECONDARY CRITERIA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4283137" y="404019"/>
            <a:ext cx="6216040" cy="6216040"/>
          </a:xfrm>
          <a:prstGeom prst="diamond">
            <a:avLst/>
          </a:prstGeom>
          <a:blipFill dpi="0" rotWithShape="0">
            <a:blip r:embed="rId2"/>
            <a:srcRect/>
            <a:tile tx="762000" ty="0" sx="55000" sy="55000" flip="none" algn="t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31127" y="1349703"/>
            <a:ext cx="6037948" cy="34563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Working in partnership.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Embracing digital &amp; technology. 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Looking beyond 2017.  </a:t>
            </a: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67167" y="3548408"/>
            <a:ext cx="1934570" cy="125388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31126" y="704850"/>
            <a:ext cx="7893723" cy="4002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QUESTIONS: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endParaRPr lang="en-GB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Who can apply? </a:t>
            </a:r>
          </a:p>
          <a:p>
            <a:pPr algn="l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What should I prepare?</a:t>
            </a:r>
          </a:p>
          <a:p>
            <a:pPr algn="l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What support is available?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898" y="738991"/>
            <a:ext cx="6544102" cy="43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3000" b="1" dirty="0" smtClean="0">
                <a:solidFill>
                  <a:srgbClr val="8C01A5"/>
                </a:solidFill>
                <a:latin typeface="Arial Black" panose="020B0A04020102020204" pitchFamily="34" charset="0"/>
                <a:cs typeface="OCR F-Bold OSF"/>
              </a:rPr>
              <a:t>KEY DATES</a:t>
            </a:r>
            <a:endParaRPr lang="en-US" sz="3000" b="1" dirty="0" smtClean="0">
              <a:solidFill>
                <a:srgbClr val="8C01A5"/>
              </a:solidFill>
              <a:latin typeface="Arial Black" panose="020B0A04020102020204" pitchFamily="34" charset="0"/>
              <a:cs typeface="OCR F-Bold OSF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898" y="1333498"/>
            <a:ext cx="85634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FEB 2016 </a:t>
            </a:r>
            <a:r>
              <a:rPr lang="en-GB" b="1" dirty="0" smtClean="0"/>
              <a:t>	</a:t>
            </a:r>
            <a:r>
              <a:rPr lang="en-GB" dirty="0" smtClean="0"/>
              <a:t>Guidance </a:t>
            </a:r>
            <a:r>
              <a:rPr lang="en-GB" dirty="0"/>
              <a:t>notes published on </a:t>
            </a:r>
            <a:r>
              <a:rPr lang="en-GB" dirty="0" smtClean="0"/>
              <a:t>website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b="1" dirty="0"/>
              <a:t>APR </a:t>
            </a:r>
            <a:r>
              <a:rPr lang="en-GB" b="1" dirty="0" smtClean="0"/>
              <a:t>2016	</a:t>
            </a:r>
            <a:r>
              <a:rPr lang="en-GB" dirty="0" smtClean="0"/>
              <a:t>Application </a:t>
            </a:r>
            <a:r>
              <a:rPr lang="en-GB" dirty="0"/>
              <a:t>window opens on 4 April 2016 via hull2017.co.uk </a:t>
            </a:r>
            <a:r>
              <a:rPr lang="en-GB" dirty="0" smtClean="0"/>
              <a:t>					Information </a:t>
            </a:r>
            <a:r>
              <a:rPr lang="en-GB" dirty="0"/>
              <a:t>events will take place across communities</a:t>
            </a:r>
          </a:p>
          <a:p>
            <a:pPr>
              <a:lnSpc>
                <a:spcPct val="150000"/>
              </a:lnSpc>
            </a:pPr>
            <a:r>
              <a:rPr lang="en-GB" b="1" dirty="0"/>
              <a:t>MAY 2016 </a:t>
            </a:r>
            <a:r>
              <a:rPr lang="en-GB" b="1" dirty="0" smtClean="0"/>
              <a:t>	</a:t>
            </a:r>
            <a:r>
              <a:rPr lang="en-GB" dirty="0" smtClean="0"/>
              <a:t>Application </a:t>
            </a:r>
            <a:r>
              <a:rPr lang="en-GB" dirty="0"/>
              <a:t>deadline: 16 May 2016</a:t>
            </a:r>
          </a:p>
          <a:p>
            <a:pPr>
              <a:lnSpc>
                <a:spcPct val="150000"/>
              </a:lnSpc>
            </a:pPr>
            <a:r>
              <a:rPr lang="en-GB" b="1" dirty="0"/>
              <a:t>JUN 2016 </a:t>
            </a:r>
            <a:r>
              <a:rPr lang="en-GB" b="1" dirty="0" smtClean="0"/>
              <a:t>	</a:t>
            </a:r>
            <a:r>
              <a:rPr lang="en-GB" dirty="0" smtClean="0"/>
              <a:t>Decisions </a:t>
            </a:r>
            <a:r>
              <a:rPr lang="en-GB" dirty="0"/>
              <a:t>made on successful projects</a:t>
            </a:r>
          </a:p>
          <a:p>
            <a:pPr>
              <a:lnSpc>
                <a:spcPct val="150000"/>
              </a:lnSpc>
            </a:pPr>
            <a:r>
              <a:rPr lang="en-GB" b="1" dirty="0"/>
              <a:t>JUL </a:t>
            </a:r>
            <a:r>
              <a:rPr lang="en-GB" b="1" dirty="0" smtClean="0"/>
              <a:t>2016	</a:t>
            </a:r>
            <a:r>
              <a:rPr lang="en-GB" dirty="0" smtClean="0"/>
              <a:t>Applicants </a:t>
            </a:r>
            <a:r>
              <a:rPr lang="en-GB" dirty="0"/>
              <a:t>notified of outcome and successful projects </a:t>
            </a:r>
            <a:r>
              <a:rPr lang="en-GB" dirty="0" smtClean="0"/>
              <a:t>						confirmed </a:t>
            </a:r>
            <a:r>
              <a:rPr lang="en-GB" dirty="0"/>
              <a:t>in a contract</a:t>
            </a:r>
          </a:p>
          <a:p>
            <a:pPr>
              <a:lnSpc>
                <a:spcPct val="150000"/>
              </a:lnSpc>
            </a:pPr>
            <a:r>
              <a:rPr lang="en-GB" b="1" dirty="0"/>
              <a:t>SEP 2016 </a:t>
            </a:r>
            <a:r>
              <a:rPr lang="en-GB" b="1" dirty="0" smtClean="0"/>
              <a:t>	</a:t>
            </a:r>
            <a:r>
              <a:rPr lang="en-GB" dirty="0" smtClean="0"/>
              <a:t>First </a:t>
            </a:r>
            <a:r>
              <a:rPr lang="en-GB" dirty="0"/>
              <a:t>wave of projects announced to the general public</a:t>
            </a:r>
          </a:p>
        </p:txBody>
      </p:sp>
    </p:spTree>
    <p:extLst>
      <p:ext uri="{BB962C8B-B14F-4D97-AF65-F5344CB8AC3E}">
        <p14:creationId xmlns:p14="http://schemas.microsoft.com/office/powerpoint/2010/main" val="9967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ULL CITY OF CULTUR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1B5D6"/>
      </a:accent1>
      <a:accent2>
        <a:srgbClr val="8C00A6"/>
      </a:accent2>
      <a:accent3>
        <a:srgbClr val="F7DD18"/>
      </a:accent3>
      <a:accent4>
        <a:srgbClr val="EB3EA8"/>
      </a:accent4>
      <a:accent5>
        <a:srgbClr val="E62E52"/>
      </a:accent5>
      <a:accent6>
        <a:srgbClr val="85D200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ustom Desig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42307EFC073438B4FFFF77ECBCF68" ma:contentTypeVersion="12" ma:contentTypeDescription="Create a new document." ma:contentTypeScope="" ma:versionID="034189de01be7df593913df764eac2ba">
  <xsd:schema xmlns:xsd="http://www.w3.org/2001/XMLSchema" xmlns:xs="http://www.w3.org/2001/XMLSchema" xmlns:p="http://schemas.microsoft.com/office/2006/metadata/properties" xmlns:ns2="80129174-c05c-43cc-8e32-21fcbdfe51bb" xmlns:ns3="958b15ed-c521-4290-b073-2e98d4cc1d7f" xmlns:ns4="http://schemas.microsoft.com/sharepoint/v3/fields" targetNamespace="http://schemas.microsoft.com/office/2006/metadata/properties" ma:root="true" ma:fieldsID="df0f5f7795057d951e7ae7a806083bab" ns2:_="" ns3:_="" ns4:_="">
    <xsd:import namespace="80129174-c05c-43cc-8e32-21fcbdfe51bb"/>
    <xsd:import namespace="958b15ed-c521-4290-b073-2e98d4cc1d7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wic_System_Copyright" minOccurs="0"/>
                <xsd:element ref="ns2:Sensi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9174-c05c-43cc-8e32-21fcbdfe5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Sensitivity" ma:index="19" nillable="true" ma:displayName="Sensitivity" ma:description="Contains personal or commercially sensitive data?" ma:format="Dropdown" ma:internalName="Sensitivity">
      <xsd:simpleType>
        <xsd:restriction base="dms:Choice">
          <xsd:enumeration value="Sensitive personal data"/>
          <xsd:enumeration value="Commercially sensitive data"/>
          <xsd:enumeration value="Both"/>
          <xsd:enumeration value="Nei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b15ed-c521-4290-b073-2e98d4cc1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8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sitivity xmlns="80129174-c05c-43cc-8e32-21fcbdfe51bb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28D45E57-4D3C-4FB6-B3F3-37CEB1016348}"/>
</file>

<file path=customXml/itemProps2.xml><?xml version="1.0" encoding="utf-8"?>
<ds:datastoreItem xmlns:ds="http://schemas.openxmlformats.org/officeDocument/2006/customXml" ds:itemID="{8F68A0FD-39CC-4C89-AC8E-07649AEF5C00}"/>
</file>

<file path=customXml/itemProps3.xml><?xml version="1.0" encoding="utf-8"?>
<ds:datastoreItem xmlns:ds="http://schemas.openxmlformats.org/officeDocument/2006/customXml" ds:itemID="{A29C8265-7914-424D-9744-D23E9B81104E}"/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281</Words>
  <Application>Microsoft Office PowerPoint</Application>
  <PresentationFormat>On-screen Show (16:9)</PresentationFormat>
  <Paragraphs>67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Office Theme</vt:lpstr>
      <vt:lpstr>9_Custom Design</vt:lpstr>
      <vt:lpstr>3_Custom Design</vt:lpstr>
      <vt:lpstr>1_Custom Design</vt:lpstr>
      <vt:lpstr>6_Custom Design</vt:lpstr>
      <vt:lpstr>5_Custom Design</vt:lpstr>
      <vt:lpstr>2_Custom Design</vt:lpstr>
      <vt:lpstr>12_Custom Design</vt:lpstr>
      <vt:lpstr>8_Custom Design</vt:lpstr>
      <vt:lpstr>7_Custom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Contractor</dc:creator>
  <cp:lastModifiedBy>Drury Claire L</cp:lastModifiedBy>
  <cp:revision>271</cp:revision>
  <cp:lastPrinted>2015-10-21T09:45:34Z</cp:lastPrinted>
  <dcterms:created xsi:type="dcterms:W3CDTF">2015-10-14T11:25:04Z</dcterms:created>
  <dcterms:modified xsi:type="dcterms:W3CDTF">2016-03-16T13:18:36Z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0x010100F8C42307EFC073438B4FFFF77ECBCF68</vt:lpwstr>
  </property>
</Properties>
</file>