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1" r:id="rId2"/>
    <p:sldId id="305" r:id="rId3"/>
    <p:sldId id="302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24"/>
    <a:srgbClr val="00D7F4"/>
    <a:srgbClr val="EB5B63"/>
    <a:srgbClr val="A6EA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3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0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0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2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1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6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54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16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54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43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5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 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360" y="-2"/>
            <a:ext cx="3490570" cy="167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9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31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3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0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0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8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8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E8790-A161-7446-8B8B-EBA779AD0CA6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6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62" r:id="rId5"/>
    <p:sldLayoutId id="2147483663" r:id="rId6"/>
    <p:sldLayoutId id="2147483664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966250" y="534560"/>
            <a:ext cx="1212776" cy="1141808"/>
            <a:chOff x="5966250" y="534560"/>
            <a:chExt cx="1212776" cy="1141808"/>
          </a:xfrm>
        </p:grpSpPr>
        <p:grpSp>
          <p:nvGrpSpPr>
            <p:cNvPr id="85" name="Group 84"/>
            <p:cNvGrpSpPr/>
            <p:nvPr/>
          </p:nvGrpSpPr>
          <p:grpSpPr>
            <a:xfrm>
              <a:off x="5966250" y="596368"/>
              <a:ext cx="1192600" cy="1080000"/>
              <a:chOff x="2723550" y="1299725"/>
              <a:chExt cx="1467703" cy="1329129"/>
            </a:xfrm>
          </p:grpSpPr>
          <p:sp>
            <p:nvSpPr>
              <p:cNvPr id="87" name="Rectangle 86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EAST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9" name="Group 68"/>
            <p:cNvGrpSpPr/>
            <p:nvPr/>
          </p:nvGrpSpPr>
          <p:grpSpPr>
            <a:xfrm>
              <a:off x="5966250" y="847229"/>
              <a:ext cx="578058" cy="408747"/>
              <a:chOff x="1598784" y="3779144"/>
              <a:chExt cx="1879680" cy="1329129"/>
            </a:xfrm>
          </p:grpSpPr>
          <p:sp>
            <p:nvSpPr>
              <p:cNvPr id="70" name="Rectangle 69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6278815" y="534560"/>
              <a:ext cx="578058" cy="408747"/>
              <a:chOff x="1598784" y="3779144"/>
              <a:chExt cx="1879680" cy="1329129"/>
            </a:xfrm>
          </p:grpSpPr>
          <p:sp>
            <p:nvSpPr>
              <p:cNvPr id="73" name="Rectangle 72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6600968" y="847228"/>
              <a:ext cx="578058" cy="408747"/>
              <a:chOff x="1598784" y="3779144"/>
              <a:chExt cx="1879680" cy="1329129"/>
            </a:xfrm>
          </p:grpSpPr>
          <p:sp>
            <p:nvSpPr>
              <p:cNvPr id="76" name="Rectangle 75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2213454" y="534560"/>
            <a:ext cx="1212776" cy="1141808"/>
            <a:chOff x="2213454" y="534560"/>
            <a:chExt cx="1212776" cy="1141808"/>
          </a:xfrm>
        </p:grpSpPr>
        <p:grpSp>
          <p:nvGrpSpPr>
            <p:cNvPr id="28" name="Group 27"/>
            <p:cNvGrpSpPr/>
            <p:nvPr/>
          </p:nvGrpSpPr>
          <p:grpSpPr>
            <a:xfrm>
              <a:off x="2221074" y="596368"/>
              <a:ext cx="1192600" cy="1080000"/>
              <a:chOff x="2723550" y="1299725"/>
              <a:chExt cx="1467703" cy="1329129"/>
            </a:xfrm>
          </p:grpSpPr>
          <p:sp>
            <p:nvSpPr>
              <p:cNvPr id="46" name="Rectangle 45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WEST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2213454" y="847229"/>
              <a:ext cx="578058" cy="408747"/>
              <a:chOff x="1598784" y="3779144"/>
              <a:chExt cx="1879680" cy="1329129"/>
            </a:xfrm>
          </p:grpSpPr>
          <p:sp>
            <p:nvSpPr>
              <p:cNvPr id="138" name="Rectangle 137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2526019" y="534560"/>
              <a:ext cx="578058" cy="408747"/>
              <a:chOff x="1598784" y="3779144"/>
              <a:chExt cx="1879680" cy="1329129"/>
            </a:xfrm>
          </p:grpSpPr>
          <p:sp>
            <p:nvSpPr>
              <p:cNvPr id="141" name="Rectangle 140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2848172" y="847228"/>
              <a:ext cx="578058" cy="408747"/>
              <a:chOff x="1598784" y="3779144"/>
              <a:chExt cx="1879680" cy="1329129"/>
            </a:xfrm>
          </p:grpSpPr>
          <p:sp>
            <p:nvSpPr>
              <p:cNvPr id="156" name="Rectangle 155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4093662" y="186240"/>
            <a:ext cx="1212776" cy="1141808"/>
            <a:chOff x="4093662" y="354180"/>
            <a:chExt cx="1212776" cy="1141808"/>
          </a:xfrm>
        </p:grpSpPr>
        <p:grpSp>
          <p:nvGrpSpPr>
            <p:cNvPr id="79" name="Group 78"/>
            <p:cNvGrpSpPr/>
            <p:nvPr/>
          </p:nvGrpSpPr>
          <p:grpSpPr>
            <a:xfrm>
              <a:off x="4093662" y="415988"/>
              <a:ext cx="1192600" cy="1080000"/>
              <a:chOff x="2723550" y="1299725"/>
              <a:chExt cx="1467703" cy="1329129"/>
            </a:xfrm>
          </p:grpSpPr>
          <p:sp>
            <p:nvSpPr>
              <p:cNvPr id="81" name="Rectangle 80"/>
              <p:cNvSpPr/>
              <p:nvPr/>
            </p:nvSpPr>
            <p:spPr>
              <a:xfrm rot="18900000">
                <a:off x="2792837" y="1299725"/>
                <a:ext cx="1329129" cy="1329129"/>
              </a:xfrm>
              <a:prstGeom prst="rect">
                <a:avLst/>
              </a:prstGeom>
              <a:solidFill>
                <a:srgbClr val="E34350"/>
              </a:solidFill>
              <a:ln>
                <a:noFill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723550" y="2215670"/>
                <a:ext cx="1467703" cy="38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rgbClr val="FEDC22"/>
                    </a:solidFill>
                    <a:latin typeface="Trebuchet MS" panose="020B0603020202020204" pitchFamily="34" charset="0"/>
                    <a:cs typeface="OCR F-Bold OSF"/>
                  </a:rPr>
                  <a:t>NORTH</a:t>
                </a:r>
                <a:endParaRPr lang="en-US" sz="1600" dirty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093662" y="666849"/>
              <a:ext cx="578058" cy="408747"/>
              <a:chOff x="1598784" y="3779144"/>
              <a:chExt cx="1879680" cy="1329129"/>
            </a:xfrm>
          </p:grpSpPr>
          <p:sp>
            <p:nvSpPr>
              <p:cNvPr id="61" name="Rectangle 60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4406227" y="354180"/>
              <a:ext cx="578058" cy="408747"/>
              <a:chOff x="1598784" y="3779144"/>
              <a:chExt cx="1879680" cy="1329129"/>
            </a:xfrm>
          </p:grpSpPr>
          <p:sp>
            <p:nvSpPr>
              <p:cNvPr id="64" name="Rectangle 63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4728380" y="666848"/>
              <a:ext cx="578058" cy="408747"/>
              <a:chOff x="1598784" y="3779144"/>
              <a:chExt cx="1879680" cy="1329129"/>
            </a:xfrm>
          </p:grpSpPr>
          <p:sp>
            <p:nvSpPr>
              <p:cNvPr id="67" name="Rectangle 66"/>
              <p:cNvSpPr/>
              <p:nvPr/>
            </p:nvSpPr>
            <p:spPr>
              <a:xfrm rot="18900000">
                <a:off x="1874059" y="3779144"/>
                <a:ext cx="1329131" cy="13291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8512BE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598784" y="4091562"/>
                <a:ext cx="1879680" cy="750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000" dirty="0" smtClean="0">
                    <a:solidFill>
                      <a:schemeClr val="accent2"/>
                    </a:solidFill>
                    <a:latin typeface="Trebuchet MS" panose="020B0603020202020204" pitchFamily="34" charset="0"/>
                    <a:cs typeface="OCR F-Bold OSF"/>
                  </a:rPr>
                  <a:t>VENUE</a:t>
                </a:r>
                <a:endParaRPr lang="en-US" sz="1000" dirty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endParaRP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4107100" y="2469981"/>
            <a:ext cx="1165724" cy="1080001"/>
            <a:chOff x="1184528" y="3115310"/>
            <a:chExt cx="766634" cy="710258"/>
          </a:xfrm>
        </p:grpSpPr>
        <p:sp>
          <p:nvSpPr>
            <p:cNvPr id="48" name="Rectangle 47"/>
            <p:cNvSpPr/>
            <p:nvPr/>
          </p:nvSpPr>
          <p:spPr>
            <a:xfrm rot="18900000">
              <a:off x="1212716" y="3115310"/>
              <a:ext cx="710258" cy="710258"/>
            </a:xfrm>
            <a:prstGeom prst="rect">
              <a:avLst/>
            </a:prstGeom>
            <a:solidFill>
              <a:srgbClr val="8512BE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184528" y="3339444"/>
              <a:ext cx="766634" cy="352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PROJECT TEAM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cxnSp>
        <p:nvCxnSpPr>
          <p:cNvPr id="90" name="Elbow Connector 89"/>
          <p:cNvCxnSpPr>
            <a:stCxn id="129" idx="3"/>
            <a:endCxn id="48" idx="1"/>
          </p:cNvCxnSpPr>
          <p:nvPr/>
        </p:nvCxnSpPr>
        <p:spPr>
          <a:xfrm flipV="1">
            <a:off x="3750513" y="3391820"/>
            <a:ext cx="557612" cy="590122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7022802" y="2469981"/>
            <a:ext cx="1527352" cy="1080000"/>
            <a:chOff x="2517565" y="1299725"/>
            <a:chExt cx="1879673" cy="1329129"/>
          </a:xfrm>
        </p:grpSpPr>
        <p:sp>
          <p:nvSpPr>
            <p:cNvPr id="94" name="Rectangle 93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517565" y="1606626"/>
              <a:ext cx="1879673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TOURING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PRODUCTIONS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63519" y="2469981"/>
            <a:ext cx="1621525" cy="1080000"/>
            <a:chOff x="2459617" y="1299725"/>
            <a:chExt cx="1995569" cy="1329129"/>
          </a:xfrm>
        </p:grpSpPr>
        <p:sp>
          <p:nvSpPr>
            <p:cNvPr id="112" name="Rectangle 111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459617" y="1719156"/>
              <a:ext cx="1995569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PROGRAMMING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PARTNERS</a:t>
              </a:r>
              <a:endParaRPr lang="en-US" sz="16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1227195" y="3233657"/>
            <a:ext cx="1621525" cy="1080000"/>
            <a:chOff x="2459616" y="1299725"/>
            <a:chExt cx="1995569" cy="1329129"/>
          </a:xfrm>
        </p:grpSpPr>
        <p:sp>
          <p:nvSpPr>
            <p:cNvPr id="121" name="Rectangle 120"/>
            <p:cNvSpPr/>
            <p:nvPr/>
          </p:nvSpPr>
          <p:spPr>
            <a:xfrm rot="18900000">
              <a:off x="2792837" y="1299725"/>
              <a:ext cx="1329129" cy="132912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solidFill>
                  <a:schemeClr val="accent2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459616" y="1647120"/>
              <a:ext cx="1995569" cy="659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PROGRAMME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CONSULTANT</a:t>
              </a:r>
              <a:endParaRPr lang="en-US" sz="16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746150" y="3823779"/>
            <a:ext cx="1245049" cy="1080001"/>
            <a:chOff x="1158444" y="3115310"/>
            <a:chExt cx="818802" cy="710258"/>
          </a:xfrm>
        </p:grpSpPr>
        <p:sp>
          <p:nvSpPr>
            <p:cNvPr id="129" name="Rectangle 128"/>
            <p:cNvSpPr/>
            <p:nvPr/>
          </p:nvSpPr>
          <p:spPr>
            <a:xfrm rot="18900000">
              <a:off x="1212716" y="3115310"/>
              <a:ext cx="710258" cy="71025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158444" y="3294344"/>
              <a:ext cx="818802" cy="352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HULL 2017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dirty="0" smtClean="0">
                  <a:solidFill>
                    <a:srgbClr val="FEDC22"/>
                  </a:solidFill>
                  <a:latin typeface="Trebuchet MS" panose="020B0603020202020204" pitchFamily="34" charset="0"/>
                  <a:cs typeface="OCR F-Bold OSF"/>
                </a:rPr>
                <a:t>CORE TEAM</a:t>
              </a:r>
              <a:endParaRPr lang="en-US" sz="1600" dirty="0">
                <a:solidFill>
                  <a:srgbClr val="FEDC2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cxnSp>
        <p:nvCxnSpPr>
          <p:cNvPr id="131" name="Elbow Connector 89"/>
          <p:cNvCxnSpPr/>
          <p:nvPr/>
        </p:nvCxnSpPr>
        <p:spPr>
          <a:xfrm>
            <a:off x="2030337" y="3013615"/>
            <a:ext cx="1953242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89"/>
          <p:cNvCxnSpPr/>
          <p:nvPr/>
        </p:nvCxnSpPr>
        <p:spPr>
          <a:xfrm>
            <a:off x="5388224" y="3013615"/>
            <a:ext cx="1649818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89"/>
          <p:cNvCxnSpPr>
            <a:stCxn id="46" idx="2"/>
            <a:endCxn id="48" idx="0"/>
          </p:cNvCxnSpPr>
          <p:nvPr/>
        </p:nvCxnSpPr>
        <p:spPr>
          <a:xfrm>
            <a:off x="3199212" y="1518206"/>
            <a:ext cx="1108912" cy="1109937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89"/>
          <p:cNvCxnSpPr>
            <a:stCxn id="87" idx="1"/>
            <a:endCxn id="48" idx="3"/>
          </p:cNvCxnSpPr>
          <p:nvPr/>
        </p:nvCxnSpPr>
        <p:spPr>
          <a:xfrm flipH="1">
            <a:off x="5071800" y="1518206"/>
            <a:ext cx="1108912" cy="1109938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89"/>
          <p:cNvCxnSpPr/>
          <p:nvPr/>
        </p:nvCxnSpPr>
        <p:spPr>
          <a:xfrm>
            <a:off x="4689962" y="1551724"/>
            <a:ext cx="0" cy="694581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17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 rot="18900000">
            <a:off x="4149962" y="2469981"/>
            <a:ext cx="1080000" cy="1080001"/>
          </a:xfrm>
          <a:prstGeom prst="rect">
            <a:avLst/>
          </a:prstGeom>
          <a:solidFill>
            <a:srgbClr val="8512B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90" name="Elbow Connector 89"/>
          <p:cNvCxnSpPr>
            <a:stCxn id="129" idx="3"/>
            <a:endCxn id="98" idx="2"/>
          </p:cNvCxnSpPr>
          <p:nvPr/>
        </p:nvCxnSpPr>
        <p:spPr>
          <a:xfrm flipV="1">
            <a:off x="3800273" y="3552963"/>
            <a:ext cx="350338" cy="379219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 rot="18900000">
            <a:off x="2277374" y="59636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1" name="Rectangle 80"/>
          <p:cNvSpPr/>
          <p:nvPr/>
        </p:nvSpPr>
        <p:spPr>
          <a:xfrm rot="18900000">
            <a:off x="4149962" y="24804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Rectangle 86"/>
          <p:cNvSpPr/>
          <p:nvPr/>
        </p:nvSpPr>
        <p:spPr>
          <a:xfrm rot="18900000">
            <a:off x="6022550" y="596368"/>
            <a:ext cx="1080000" cy="1080000"/>
          </a:xfrm>
          <a:prstGeom prst="rect">
            <a:avLst/>
          </a:prstGeom>
          <a:solidFill>
            <a:srgbClr val="E343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94" name="Rectangle 93"/>
          <p:cNvSpPr/>
          <p:nvPr/>
        </p:nvSpPr>
        <p:spPr>
          <a:xfrm rot="18900000">
            <a:off x="7246478" y="2469981"/>
            <a:ext cx="1080001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2" name="Rectangle 111"/>
          <p:cNvSpPr/>
          <p:nvPr/>
        </p:nvSpPr>
        <p:spPr>
          <a:xfrm rot="18900000">
            <a:off x="734281" y="2469981"/>
            <a:ext cx="1080001" cy="108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5" name="TextBox 114"/>
          <p:cNvSpPr txBox="1"/>
          <p:nvPr/>
        </p:nvSpPr>
        <p:spPr>
          <a:xfrm rot="2700000">
            <a:off x="235649" y="3326909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PROGRAMMING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PARTNERS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21" name="Rectangle 120"/>
          <p:cNvSpPr/>
          <p:nvPr/>
        </p:nvSpPr>
        <p:spPr>
          <a:xfrm rot="18900000">
            <a:off x="1497958" y="3233657"/>
            <a:ext cx="1080001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2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 rot="18900000">
            <a:off x="2878435" y="3774019"/>
            <a:ext cx="1080000" cy="10800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131" name="Elbow Connector 89"/>
          <p:cNvCxnSpPr/>
          <p:nvPr/>
        </p:nvCxnSpPr>
        <p:spPr>
          <a:xfrm>
            <a:off x="2030337" y="3013615"/>
            <a:ext cx="1953242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89"/>
          <p:cNvCxnSpPr/>
          <p:nvPr/>
        </p:nvCxnSpPr>
        <p:spPr>
          <a:xfrm>
            <a:off x="5388224" y="3013615"/>
            <a:ext cx="1649818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89"/>
          <p:cNvCxnSpPr>
            <a:stCxn id="46" idx="2"/>
            <a:endCxn id="48" idx="0"/>
          </p:cNvCxnSpPr>
          <p:nvPr/>
        </p:nvCxnSpPr>
        <p:spPr>
          <a:xfrm>
            <a:off x="3199212" y="1518206"/>
            <a:ext cx="1108912" cy="1109937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89"/>
          <p:cNvCxnSpPr>
            <a:stCxn id="97" idx="2"/>
            <a:endCxn id="48" idx="3"/>
          </p:cNvCxnSpPr>
          <p:nvPr/>
        </p:nvCxnSpPr>
        <p:spPr>
          <a:xfrm flipH="1">
            <a:off x="5071800" y="1675718"/>
            <a:ext cx="951400" cy="952426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89"/>
          <p:cNvCxnSpPr/>
          <p:nvPr/>
        </p:nvCxnSpPr>
        <p:spPr>
          <a:xfrm>
            <a:off x="4689962" y="1551724"/>
            <a:ext cx="0" cy="694581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2700000">
            <a:off x="999327" y="4105742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PROGRAMME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CONSULTANT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80" name="TextBox 79"/>
          <p:cNvSpPr txBox="1"/>
          <p:nvPr/>
        </p:nvSpPr>
        <p:spPr>
          <a:xfrm rot="2700000">
            <a:off x="2379803" y="4636059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HULL 2017</a:t>
            </a:r>
          </a:p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CORE TEAM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83" name="TextBox 82"/>
          <p:cNvSpPr txBox="1"/>
          <p:nvPr/>
        </p:nvSpPr>
        <p:spPr>
          <a:xfrm rot="2700000">
            <a:off x="6747847" y="3335654"/>
            <a:ext cx="1063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TOURING PRODUCTIONS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2" name="TextBox 91"/>
          <p:cNvSpPr txBox="1"/>
          <p:nvPr/>
        </p:nvSpPr>
        <p:spPr>
          <a:xfrm rot="2700000">
            <a:off x="1821615" y="1478691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WEST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6" name="TextBox 95"/>
          <p:cNvSpPr txBox="1"/>
          <p:nvPr/>
        </p:nvSpPr>
        <p:spPr>
          <a:xfrm rot="2700000">
            <a:off x="3700299" y="1130370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NORTH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7" name="TextBox 96"/>
          <p:cNvSpPr txBox="1"/>
          <p:nvPr/>
        </p:nvSpPr>
        <p:spPr>
          <a:xfrm rot="2700000">
            <a:off x="5572887" y="1478690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EAST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8" name="TextBox 97"/>
          <p:cNvSpPr txBox="1"/>
          <p:nvPr/>
        </p:nvSpPr>
        <p:spPr>
          <a:xfrm rot="2700000">
            <a:off x="3700298" y="3355935"/>
            <a:ext cx="10638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dirty="0" smtClean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rPr>
              <a:t>PROJECT TEAM</a:t>
            </a:r>
            <a:endParaRPr lang="en-US" sz="1000" dirty="0">
              <a:solidFill>
                <a:schemeClr val="accent2"/>
              </a:solidFill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99" name="Rectangle 98"/>
          <p:cNvSpPr/>
          <p:nvPr/>
        </p:nvSpPr>
        <p:spPr>
          <a:xfrm rot="2700000">
            <a:off x="4500729" y="161309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KINGS-WOOD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2700000">
            <a:off x="4189704" y="47326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WINIFRED HOLTBY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287500" y="2725071"/>
            <a:ext cx="1511374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Director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Project Administrator (p/t)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  <a:sym typeface="Wingdings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Consultants/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     Local partners &amp; promoters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Co-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ordinator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(p/t)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000004" y="3832235"/>
            <a:ext cx="1322954" cy="964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Exec Producer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&amp; Ops Team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Artist Liaison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MarComms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Team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Head of Education</a:t>
            </a:r>
            <a:endParaRPr lang="en-US" sz="700" dirty="0" smtClean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Volunteering Team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Finance Team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Monitoring &amp; Evaluation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     (University of Hull)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7404364" y="2676599"/>
            <a:ext cx="1217234" cy="6740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Artists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Booking Agent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Technical Manager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Technicians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Marketing Agency</a:t>
            </a:r>
            <a:endParaRPr lang="en-US" sz="700" dirty="0" smtClean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PR Agency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836464" y="2773549"/>
            <a:ext cx="1343962" cy="4801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Dance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Independent Cinema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Humber Mouth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Hull Truck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548823" y="3679016"/>
            <a:ext cx="1343962" cy="1892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</a:rPr>
              <a:t>Programme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 Consultant</a:t>
            </a:r>
          </a:p>
        </p:txBody>
      </p:sp>
      <p:sp>
        <p:nvSpPr>
          <p:cNvPr id="47" name="Rectangle 46"/>
          <p:cNvSpPr/>
          <p:nvPr/>
        </p:nvSpPr>
        <p:spPr>
          <a:xfrm rot="2700000">
            <a:off x="2628140" y="50963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HYMERS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 rot="2700000">
            <a:off x="2453086" y="78658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WILLIAM GEMMELL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 rot="2700000">
            <a:off x="2939143" y="82780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BOULE-VARD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2700000">
            <a:off x="2764089" y="110475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WALTON</a:t>
            </a:r>
          </a:p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ST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 rot="2700000">
            <a:off x="6373317" y="509630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ARCH-BISHOP SENTAMU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 rot="2700000">
            <a:off x="6062292" y="82158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MALET LAMBERT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 rot="2700000">
            <a:off x="6678100" y="82158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FREEDOM CENTRE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7110413" y="430240"/>
            <a:ext cx="1958942" cy="4801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PER VENUE:</a:t>
            </a: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Venue Manager &amp; Programming Lead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Venue Technical Liaison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Performing Arts Lead Teacher (schools)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</p:txBody>
      </p:sp>
      <p:sp>
        <p:nvSpPr>
          <p:cNvPr id="66" name="Rectangle 65"/>
          <p:cNvSpPr/>
          <p:nvPr/>
        </p:nvSpPr>
        <p:spPr>
          <a:xfrm rot="2700000">
            <a:off x="4816631" y="473261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PUBS</a:t>
            </a:r>
          </a:p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(X3)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 rot="2700000">
            <a:off x="6367801" y="1133532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SCUL-COATES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 rot="2700000">
            <a:off x="2325809" y="1078294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SERIOUS ACADEMY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 rot="2700000">
            <a:off x="2636812" y="1396465"/>
            <a:ext cx="378468" cy="378467"/>
          </a:xfrm>
          <a:prstGeom prst="rect">
            <a:avLst/>
          </a:prstGeom>
          <a:solidFill>
            <a:schemeClr val="bg1"/>
          </a:solidFill>
          <a:ln>
            <a:solidFill>
              <a:srgbClr val="8512BE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smtClean="0">
                <a:solidFill>
                  <a:schemeClr val="accent2"/>
                </a:solidFill>
              </a:rPr>
              <a:t>WESTERN LIBRARY</a:t>
            </a:r>
            <a:endParaRPr lang="en-US" sz="600" dirty="0">
              <a:solidFill>
                <a:schemeClr val="accent2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110413" y="989762"/>
            <a:ext cx="1958942" cy="964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PER AREA: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Local Technical Manager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Local Technicians (x2)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Technical Apprentice</a:t>
            </a:r>
            <a:endParaRPr lang="en-US" sz="700" dirty="0">
              <a:latin typeface="Trebuchet MS" panose="020B0603020202020204" pitchFamily="34" charset="0"/>
              <a:cs typeface="OCR F-Bold OSF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Local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</a:rPr>
              <a:t>Marketing &amp; Engagement Manager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Box Office Team (x2)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Marketing &amp; Engagement Apprentice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 FOH Manager &amp; Volunteer Co-</a:t>
            </a:r>
            <a:r>
              <a:rPr lang="en-US" sz="700" dirty="0" err="1" smtClean="0">
                <a:latin typeface="Trebuchet MS" panose="020B0603020202020204" pitchFamily="34" charset="0"/>
                <a:cs typeface="OCR F-Bold OSF"/>
                <a:sym typeface="Wingdings"/>
              </a:rPr>
              <a:t>ordinator</a:t>
            </a:r>
            <a:endParaRPr lang="en-US" sz="700" dirty="0" smtClean="0">
              <a:latin typeface="Trebuchet MS" panose="020B0603020202020204" pitchFamily="34" charset="0"/>
              <a:cs typeface="OCR F-Bold OSF"/>
              <a:sym typeface="Wingdings"/>
            </a:endParaRPr>
          </a:p>
          <a:p>
            <a:pPr>
              <a:lnSpc>
                <a:spcPct val="90000"/>
              </a:lnSpc>
            </a:pPr>
            <a:r>
              <a:rPr lang="en-US" sz="700" dirty="0">
                <a:latin typeface="Trebuchet MS" panose="020B0603020202020204" pitchFamily="34" charset="0"/>
                <a:cs typeface="OCR F-Bold OSF"/>
                <a:sym typeface="Wingdings"/>
              </a:rPr>
              <a:t> </a:t>
            </a:r>
            <a:r>
              <a:rPr lang="en-US" sz="700" dirty="0" smtClean="0">
                <a:latin typeface="Trebuchet MS" panose="020B0603020202020204" pitchFamily="34" charset="0"/>
                <a:cs typeface="OCR F-Bold OSF"/>
                <a:sym typeface="Wingdings"/>
              </a:rPr>
              <a:t>Hull 2017 Volunteers (x10)</a:t>
            </a:r>
            <a:endParaRPr lang="en-US" sz="700" dirty="0">
              <a:latin typeface="Trebuchet MS" panose="020B0603020202020204" pitchFamily="34" charset="0"/>
              <a:cs typeface="OCR F-Bold OSF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7050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 rot="18900000">
            <a:off x="4152665" y="2469980"/>
            <a:ext cx="1080000" cy="108000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90" name="Elbow Connector 89"/>
          <p:cNvCxnSpPr>
            <a:stCxn id="129" idx="3"/>
            <a:endCxn id="48" idx="1"/>
          </p:cNvCxnSpPr>
          <p:nvPr/>
        </p:nvCxnSpPr>
        <p:spPr>
          <a:xfrm flipV="1">
            <a:off x="3753216" y="3391819"/>
            <a:ext cx="557612" cy="590122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 rot="18900000">
            <a:off x="2280077" y="415987"/>
            <a:ext cx="1080000" cy="1080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1" name="Rectangle 80"/>
          <p:cNvSpPr/>
          <p:nvPr/>
        </p:nvSpPr>
        <p:spPr>
          <a:xfrm rot="18900000">
            <a:off x="4152665" y="415987"/>
            <a:ext cx="1080000" cy="1080000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7" name="Rectangle 86"/>
          <p:cNvSpPr/>
          <p:nvPr/>
        </p:nvSpPr>
        <p:spPr>
          <a:xfrm rot="18900000">
            <a:off x="6025253" y="415987"/>
            <a:ext cx="1080000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94" name="Rectangle 93"/>
          <p:cNvSpPr/>
          <p:nvPr/>
        </p:nvSpPr>
        <p:spPr>
          <a:xfrm rot="18900000">
            <a:off x="7249182" y="2469980"/>
            <a:ext cx="1080001" cy="1080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2" name="Rectangle 111"/>
          <p:cNvSpPr/>
          <p:nvPr/>
        </p:nvSpPr>
        <p:spPr>
          <a:xfrm rot="18900000">
            <a:off x="736985" y="2469980"/>
            <a:ext cx="1080001" cy="108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1" name="Rectangle 120"/>
          <p:cNvSpPr/>
          <p:nvPr/>
        </p:nvSpPr>
        <p:spPr>
          <a:xfrm rot="18900000">
            <a:off x="1500662" y="3233656"/>
            <a:ext cx="1080001" cy="10800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2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 rot="18900000">
            <a:off x="2831378" y="3823778"/>
            <a:ext cx="1080000" cy="1080001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cxnSp>
        <p:nvCxnSpPr>
          <p:cNvPr id="131" name="Elbow Connector 89"/>
          <p:cNvCxnSpPr/>
          <p:nvPr/>
        </p:nvCxnSpPr>
        <p:spPr>
          <a:xfrm>
            <a:off x="2033040" y="3013614"/>
            <a:ext cx="1953242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89"/>
          <p:cNvCxnSpPr/>
          <p:nvPr/>
        </p:nvCxnSpPr>
        <p:spPr>
          <a:xfrm>
            <a:off x="5390927" y="3013614"/>
            <a:ext cx="1649818" cy="0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89"/>
          <p:cNvCxnSpPr>
            <a:stCxn id="46" idx="2"/>
            <a:endCxn id="48" idx="0"/>
          </p:cNvCxnSpPr>
          <p:nvPr/>
        </p:nvCxnSpPr>
        <p:spPr>
          <a:xfrm>
            <a:off x="3201915" y="1337825"/>
            <a:ext cx="1108912" cy="1290317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89"/>
          <p:cNvCxnSpPr>
            <a:stCxn id="87" idx="1"/>
            <a:endCxn id="48" idx="3"/>
          </p:cNvCxnSpPr>
          <p:nvPr/>
        </p:nvCxnSpPr>
        <p:spPr>
          <a:xfrm flipH="1">
            <a:off x="5074503" y="1337825"/>
            <a:ext cx="1108912" cy="1290318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89"/>
          <p:cNvCxnSpPr/>
          <p:nvPr/>
        </p:nvCxnSpPr>
        <p:spPr>
          <a:xfrm>
            <a:off x="4692665" y="1719663"/>
            <a:ext cx="0" cy="526641"/>
          </a:xfrm>
          <a:prstGeom prst="straightConnector1">
            <a:avLst/>
          </a:prstGeom>
          <a:ln w="38100">
            <a:solidFill>
              <a:srgbClr val="8512BE"/>
            </a:solidFill>
            <a:prstDash val="sysDot"/>
            <a:headEnd type="arrow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928989" y="2246304"/>
            <a:ext cx="1552424" cy="152735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800" b="1" dirty="0" err="1" smtClean="0">
                <a:latin typeface="Trebuchet MS" panose="020B0603020202020204" pitchFamily="34" charset="0"/>
                <a:cs typeface="OCR F-Bold OSF"/>
              </a:rPr>
              <a:t>Programme</a:t>
            </a:r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 Director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Project Administrator (p/t)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Technical Co-</a:t>
            </a:r>
            <a:r>
              <a:rPr lang="en-US" sz="800" b="1" dirty="0" err="1" smtClean="0">
                <a:latin typeface="Trebuchet MS" panose="020B0603020202020204" pitchFamily="34" charset="0"/>
                <a:cs typeface="OCR F-Bold OSF"/>
              </a:rPr>
              <a:t>ordinator</a:t>
            </a:r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 (p/t)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Hull 2017 Volunteers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607702" y="3600102"/>
            <a:ext cx="1552424" cy="152735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72000" rIns="72000" rtlCol="0" anchor="ctr" anchorCtr="0">
            <a:noAutofit/>
          </a:bodyPr>
          <a:lstStyle/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Exec Producer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Technical &amp; Operations Team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Artist Liaison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Marketing &amp; </a:t>
            </a:r>
            <a:r>
              <a:rPr lang="en-US" sz="800" b="1" dirty="0" err="1" smtClean="0">
                <a:latin typeface="Trebuchet MS" panose="020B0603020202020204" pitchFamily="34" charset="0"/>
                <a:cs typeface="OCR F-Bold OSF"/>
              </a:rPr>
              <a:t>Comms</a:t>
            </a:r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 Team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Education Team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Volunteering Team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012970" y="2249938"/>
            <a:ext cx="1552424" cy="152735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72000" rIns="72000" rtlCol="0" anchor="ctr" anchorCtr="0">
            <a:noAutofit/>
          </a:bodyPr>
          <a:lstStyle/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Artists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Booking Agent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Technical Manager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Technicians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Marketing Agency</a:t>
            </a:r>
          </a:p>
          <a:p>
            <a:pPr algn="ctr"/>
            <a:r>
              <a:rPr lang="en-US" sz="800" b="1" dirty="0" smtClean="0">
                <a:latin typeface="Trebuchet MS" panose="020B0603020202020204" pitchFamily="34" charset="0"/>
                <a:cs typeface="OCR F-Bold OSF"/>
              </a:rPr>
              <a:t>PR Agency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213454" y="666849"/>
            <a:ext cx="578058" cy="408747"/>
            <a:chOff x="1598784" y="3779144"/>
            <a:chExt cx="1879680" cy="1329129"/>
          </a:xfrm>
        </p:grpSpPr>
        <p:sp>
          <p:nvSpPr>
            <p:cNvPr id="31" name="Rectangle 30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526019" y="354180"/>
            <a:ext cx="578058" cy="408747"/>
            <a:chOff x="1598784" y="3779144"/>
            <a:chExt cx="1879680" cy="1329129"/>
          </a:xfrm>
        </p:grpSpPr>
        <p:sp>
          <p:nvSpPr>
            <p:cNvPr id="34" name="Rectangle 33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848172" y="666848"/>
            <a:ext cx="578058" cy="408747"/>
            <a:chOff x="1598784" y="3779144"/>
            <a:chExt cx="1879680" cy="1329129"/>
          </a:xfrm>
        </p:grpSpPr>
        <p:sp>
          <p:nvSpPr>
            <p:cNvPr id="37" name="Rectangle 36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095246" y="666849"/>
            <a:ext cx="578058" cy="408747"/>
            <a:chOff x="1598784" y="3779144"/>
            <a:chExt cx="1879680" cy="1329129"/>
          </a:xfrm>
        </p:grpSpPr>
        <p:sp>
          <p:nvSpPr>
            <p:cNvPr id="40" name="Rectangle 39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407811" y="354180"/>
            <a:ext cx="578058" cy="408747"/>
            <a:chOff x="1598784" y="3779144"/>
            <a:chExt cx="1879680" cy="1329129"/>
          </a:xfrm>
        </p:grpSpPr>
        <p:sp>
          <p:nvSpPr>
            <p:cNvPr id="43" name="Rectangle 42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729964" y="666848"/>
            <a:ext cx="578058" cy="408747"/>
            <a:chOff x="1598784" y="3779144"/>
            <a:chExt cx="1879680" cy="1329129"/>
          </a:xfrm>
        </p:grpSpPr>
        <p:sp>
          <p:nvSpPr>
            <p:cNvPr id="47" name="Rectangle 46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966781" y="666849"/>
            <a:ext cx="578058" cy="408747"/>
            <a:chOff x="1598784" y="3779144"/>
            <a:chExt cx="1879680" cy="1329129"/>
          </a:xfrm>
        </p:grpSpPr>
        <p:sp>
          <p:nvSpPr>
            <p:cNvPr id="51" name="Rectangle 50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279346" y="354180"/>
            <a:ext cx="578058" cy="408747"/>
            <a:chOff x="1598784" y="3779144"/>
            <a:chExt cx="1879680" cy="1329129"/>
          </a:xfrm>
        </p:grpSpPr>
        <p:sp>
          <p:nvSpPr>
            <p:cNvPr id="54" name="Rectangle 53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601499" y="666848"/>
            <a:ext cx="578058" cy="408747"/>
            <a:chOff x="1598784" y="3779144"/>
            <a:chExt cx="1879680" cy="1329129"/>
          </a:xfrm>
        </p:grpSpPr>
        <p:sp>
          <p:nvSpPr>
            <p:cNvPr id="57" name="Rectangle 56"/>
            <p:cNvSpPr/>
            <p:nvPr/>
          </p:nvSpPr>
          <p:spPr>
            <a:xfrm rot="18900000">
              <a:off x="1874059" y="3779144"/>
              <a:ext cx="1329131" cy="132912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512BE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598784" y="4091562"/>
              <a:ext cx="1879680" cy="750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en-US" sz="1000" dirty="0">
                <a:solidFill>
                  <a:schemeClr val="accent2"/>
                </a:solidFill>
                <a:latin typeface="Trebuchet MS" panose="020B0603020202020204" pitchFamily="34" charset="0"/>
                <a:cs typeface="OCR F-Bold OSF"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433945" y="91439"/>
            <a:ext cx="2542512" cy="110691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72000" rIns="72000" rtlCol="0" anchor="t" anchorCtr="0">
            <a:noAutofit/>
          </a:bodyPr>
          <a:lstStyle>
            <a:defPPr>
              <a:defRPr lang="en-US"/>
            </a:defPPr>
            <a:lvl1pPr algn="ctr">
              <a:defRPr sz="800" b="1">
                <a:latin typeface="Trebuchet MS" panose="020B0603020202020204" pitchFamily="34" charset="0"/>
                <a:cs typeface="OCR F-Bold OSF"/>
              </a:defRPr>
            </a:lvl1pPr>
          </a:lstStyle>
          <a:p>
            <a:r>
              <a:rPr lang="en-US" dirty="0" smtClean="0"/>
              <a:t>VENUES</a:t>
            </a:r>
            <a:endParaRPr lang="en-US" dirty="0"/>
          </a:p>
          <a:p>
            <a:r>
              <a:rPr lang="en-US" dirty="0"/>
              <a:t>Venue Manager &amp; Programming Lead</a:t>
            </a:r>
          </a:p>
          <a:p>
            <a:r>
              <a:rPr lang="en-US" dirty="0"/>
              <a:t>Duty Technical Manager</a:t>
            </a:r>
          </a:p>
          <a:p>
            <a:r>
              <a:rPr lang="en-US" dirty="0"/>
              <a:t>Box Office Team</a:t>
            </a:r>
          </a:p>
          <a:p>
            <a:r>
              <a:rPr lang="en-US" dirty="0"/>
              <a:t>Performing Arts Lead Teacher</a:t>
            </a:r>
          </a:p>
          <a:p>
            <a:r>
              <a:rPr lang="en-US" dirty="0"/>
              <a:t>FOH Manager &amp; Volunteers Coordinator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558055" y="878392"/>
            <a:ext cx="2269220" cy="8589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lIns="72000" rIns="72000" rtlCol="0" anchor="ctr" anchorCtr="0">
            <a:noAutofit/>
          </a:bodyPr>
          <a:lstStyle>
            <a:defPPr>
              <a:defRPr lang="en-US"/>
            </a:defPPr>
            <a:lvl1pPr algn="ctr">
              <a:defRPr sz="800" b="1">
                <a:latin typeface="Trebuchet MS" panose="020B0603020202020204" pitchFamily="34" charset="0"/>
                <a:cs typeface="OCR F-Bold OSF"/>
              </a:defRPr>
            </a:lvl1pPr>
          </a:lstStyle>
          <a:p>
            <a:r>
              <a:rPr lang="en-US" dirty="0" smtClean="0"/>
              <a:t>AREAS</a:t>
            </a:r>
            <a:endParaRPr lang="en-US" dirty="0"/>
          </a:p>
          <a:p>
            <a:r>
              <a:rPr lang="en-US" dirty="0"/>
              <a:t>Local Technicians</a:t>
            </a:r>
          </a:p>
          <a:p>
            <a:r>
              <a:rPr lang="en-US" dirty="0"/>
              <a:t>Marketing &amp; PR Manager</a:t>
            </a:r>
          </a:p>
        </p:txBody>
      </p:sp>
    </p:spTree>
    <p:extLst>
      <p:ext uri="{BB962C8B-B14F-4D97-AF65-F5344CB8AC3E}">
        <p14:creationId xmlns:p14="http://schemas.microsoft.com/office/powerpoint/2010/main" val="31664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1711633" y="173296"/>
            <a:ext cx="1188186" cy="791379"/>
            <a:chOff x="2459617" y="1299725"/>
            <a:chExt cx="1995569" cy="1329129"/>
          </a:xfrm>
        </p:grpSpPr>
        <p:sp>
          <p:nvSpPr>
            <p:cNvPr id="80" name="Rectangle 79"/>
            <p:cNvSpPr/>
            <p:nvPr/>
          </p:nvSpPr>
          <p:spPr>
            <a:xfrm rot="18900000">
              <a:off x="2792837" y="1299725"/>
              <a:ext cx="1329130" cy="132912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459617" y="1630879"/>
              <a:ext cx="1995569" cy="666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HULL 2017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CORE TEAM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446193" y="173296"/>
            <a:ext cx="1188186" cy="791379"/>
            <a:chOff x="2459617" y="1299725"/>
            <a:chExt cx="1995569" cy="1329129"/>
          </a:xfrm>
        </p:grpSpPr>
        <p:sp>
          <p:nvSpPr>
            <p:cNvPr id="86" name="Rectangle 85"/>
            <p:cNvSpPr/>
            <p:nvPr/>
          </p:nvSpPr>
          <p:spPr>
            <a:xfrm rot="18900000">
              <a:off x="2792837" y="1299725"/>
              <a:ext cx="1329130" cy="132912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459617" y="1630879"/>
              <a:ext cx="1995569" cy="666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3"/>
                  </a:solidFill>
                  <a:latin typeface="Trebuchet MS" panose="020B0603020202020204" pitchFamily="34" charset="0"/>
                  <a:cs typeface="OCR F-Bold OSF"/>
                </a:rPr>
                <a:t>NNT PROJECT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3"/>
                  </a:solidFill>
                  <a:latin typeface="Trebuchet MS" panose="020B0603020202020204" pitchFamily="34" charset="0"/>
                  <a:cs typeface="OCR F-Bold OSF"/>
                </a:rPr>
                <a:t>TEAM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915313" y="173296"/>
            <a:ext cx="1188186" cy="791379"/>
            <a:chOff x="2459617" y="1299725"/>
            <a:chExt cx="1995569" cy="1329129"/>
          </a:xfrm>
        </p:grpSpPr>
        <p:sp>
          <p:nvSpPr>
            <p:cNvPr id="92" name="Rectangle 91"/>
            <p:cNvSpPr/>
            <p:nvPr/>
          </p:nvSpPr>
          <p:spPr>
            <a:xfrm rot="18900000">
              <a:off x="2792837" y="1299725"/>
              <a:ext cx="1329130" cy="132912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459617" y="1630879"/>
              <a:ext cx="1995569" cy="666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3"/>
                  </a:solidFill>
                  <a:latin typeface="Trebuchet MS" panose="020B0603020202020204" pitchFamily="34" charset="0"/>
                  <a:cs typeface="OCR F-Bold OSF"/>
                </a:rPr>
                <a:t>TOURING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3"/>
                  </a:solidFill>
                  <a:latin typeface="Trebuchet MS" panose="020B0603020202020204" pitchFamily="34" charset="0"/>
                  <a:cs typeface="OCR F-Bold OSF"/>
                </a:rPr>
                <a:t>PRODUCTIONS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180753" y="173296"/>
            <a:ext cx="1188186" cy="791379"/>
            <a:chOff x="2459617" y="1299725"/>
            <a:chExt cx="1995569" cy="1329129"/>
          </a:xfrm>
        </p:grpSpPr>
        <p:sp>
          <p:nvSpPr>
            <p:cNvPr id="98" name="Rectangle 97"/>
            <p:cNvSpPr/>
            <p:nvPr/>
          </p:nvSpPr>
          <p:spPr>
            <a:xfrm rot="18900000">
              <a:off x="2792837" y="1299725"/>
              <a:ext cx="1329130" cy="132912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459617" y="1630879"/>
              <a:ext cx="1995569" cy="666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LOCAL VENUE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TEAM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1" y="1466963"/>
            <a:ext cx="8097611" cy="244682"/>
            <a:chOff x="228601" y="1466963"/>
            <a:chExt cx="8097611" cy="244682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1459420" y="1589304"/>
              <a:ext cx="6866792" cy="0"/>
            </a:xfrm>
            <a:prstGeom prst="line">
              <a:avLst/>
            </a:prstGeom>
            <a:ln w="6350">
              <a:solidFill>
                <a:srgbClr val="EB5B63"/>
              </a:solidFill>
              <a:prstDash val="solid"/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/>
          </p:nvSpPr>
          <p:spPr>
            <a:xfrm>
              <a:off x="228601" y="1466963"/>
              <a:ext cx="121158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PROGRAMMING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28601" y="2215622"/>
            <a:ext cx="8097611" cy="244682"/>
            <a:chOff x="228601" y="2041097"/>
            <a:chExt cx="8097611" cy="244682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1459420" y="2163438"/>
              <a:ext cx="6866792" cy="0"/>
            </a:xfrm>
            <a:prstGeom prst="line">
              <a:avLst/>
            </a:prstGeom>
            <a:ln w="6350">
              <a:solidFill>
                <a:srgbClr val="EB5B63"/>
              </a:solidFill>
              <a:prstDash val="solid"/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228601" y="2041097"/>
              <a:ext cx="121158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OPERATIONS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8601" y="2964281"/>
            <a:ext cx="8097611" cy="244682"/>
            <a:chOff x="228601" y="3002368"/>
            <a:chExt cx="8097611" cy="244682"/>
          </a:xfrm>
        </p:grpSpPr>
        <p:cxnSp>
          <p:nvCxnSpPr>
            <p:cNvPr id="105" name="Straight Connector 104"/>
            <p:cNvCxnSpPr/>
            <p:nvPr/>
          </p:nvCxnSpPr>
          <p:spPr>
            <a:xfrm>
              <a:off x="1459420" y="3124709"/>
              <a:ext cx="6866792" cy="0"/>
            </a:xfrm>
            <a:prstGeom prst="line">
              <a:avLst/>
            </a:prstGeom>
            <a:ln w="6350">
              <a:solidFill>
                <a:srgbClr val="EB5B63"/>
              </a:solidFill>
              <a:prstDash val="solid"/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228601" y="3002368"/>
              <a:ext cx="121158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MARCOMMS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8601" y="3712940"/>
            <a:ext cx="8097611" cy="244682"/>
            <a:chOff x="228601" y="3854324"/>
            <a:chExt cx="8097611" cy="244682"/>
          </a:xfrm>
        </p:grpSpPr>
        <p:cxnSp>
          <p:nvCxnSpPr>
            <p:cNvPr id="103" name="Straight Connector 102"/>
            <p:cNvCxnSpPr/>
            <p:nvPr/>
          </p:nvCxnSpPr>
          <p:spPr>
            <a:xfrm>
              <a:off x="1459420" y="3976665"/>
              <a:ext cx="6866792" cy="0"/>
            </a:xfrm>
            <a:prstGeom prst="line">
              <a:avLst/>
            </a:prstGeom>
            <a:ln w="6350">
              <a:solidFill>
                <a:srgbClr val="EB5B63"/>
              </a:solidFill>
              <a:prstDash val="solid"/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228601" y="3854324"/>
              <a:ext cx="121158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EDUCATION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28601" y="4461598"/>
            <a:ext cx="8097611" cy="244682"/>
            <a:chOff x="228601" y="4461598"/>
            <a:chExt cx="8097611" cy="244682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1459420" y="4583939"/>
              <a:ext cx="6866792" cy="0"/>
            </a:xfrm>
            <a:prstGeom prst="line">
              <a:avLst/>
            </a:prstGeom>
            <a:ln w="6350">
              <a:solidFill>
                <a:srgbClr val="EB5B63"/>
              </a:solidFill>
              <a:prstDash val="solid"/>
              <a:headEnd type="diamond" w="med" len="med"/>
              <a:tailEnd type="diamond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228601" y="4461598"/>
              <a:ext cx="121158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100" dirty="0" smtClean="0">
                  <a:solidFill>
                    <a:schemeClr val="accent2"/>
                  </a:solidFill>
                  <a:latin typeface="Trebuchet MS" panose="020B0603020202020204" pitchFamily="34" charset="0"/>
                  <a:cs typeface="OCR F-Bold OSF"/>
                </a:rPr>
                <a:t>VOLUNTEERING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440181" y="1389333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Exec Producer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440181" y="2137994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Technical &amp; Operations Team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Artist Liaison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440181" y="2886653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Marketing &amp; </a:t>
            </a:r>
            <a:r>
              <a:rPr lang="en-GB" sz="1000" dirty="0" err="1" smtClean="0">
                <a:solidFill>
                  <a:schemeClr val="tx1"/>
                </a:solidFill>
                <a:latin typeface="Trebuchet MS" panose="020B0603020202020204" pitchFamily="34" charset="0"/>
              </a:rPr>
              <a:t>Comms</a:t>
            </a:r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Team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440181" y="3635312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Head of Education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440181" y="4383970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Volunteering Team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3234171" y="1389333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Programme Director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Project Administrator (p/t)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3234171" y="2137994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Technical Co-ordinator (p/t)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3234171" y="4383970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Hull 2017 Volunteers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984118" y="1389333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Venue Manager (venue)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Programming Lead (venue)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984118" y="2137994"/>
            <a:ext cx="205368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Duty Technical Manager (venue)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Local technicians (project)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4984117" y="2886653"/>
            <a:ext cx="2156421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Marketing &amp; PR Manager (project)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Box Office Team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4984118" y="3635312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Performing Arts Lead Teacher (schools)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4984118" y="4383970"/>
            <a:ext cx="192045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FOH Manager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Volunteer Co-ordinator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7007846" y="1389333"/>
            <a:ext cx="1243363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Artists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Booking Agent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7007846" y="2137994"/>
            <a:ext cx="1329620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Technical Manager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Technicians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7007846" y="2886653"/>
            <a:ext cx="1396138" cy="39993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Marketing Agency</a:t>
            </a:r>
          </a:p>
          <a:p>
            <a:r>
              <a:rPr lang="en-GB" sz="1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PR Agency</a:t>
            </a:r>
            <a:endParaRPr lang="en-GB" sz="1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11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29531EE0-911C-42C1-99BC-8909C308A211}"/>
</file>

<file path=customXml/itemProps2.xml><?xml version="1.0" encoding="utf-8"?>
<ds:datastoreItem xmlns:ds="http://schemas.openxmlformats.org/officeDocument/2006/customXml" ds:itemID="{46991DD0-03A3-4124-8596-423794F3767A}"/>
</file>

<file path=customXml/itemProps3.xml><?xml version="1.0" encoding="utf-8"?>
<ds:datastoreItem xmlns:ds="http://schemas.openxmlformats.org/officeDocument/2006/customXml" ds:itemID="{847C1EAA-30E5-413C-8570-0C67F2F5931E}"/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391</Words>
  <Application>Microsoft Office PowerPoint</Application>
  <PresentationFormat>On-screen Show (16:9)</PresentationFormat>
  <Paragraphs>148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Jaywing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Sally Leedham</dc:creator>
  <cp:lastModifiedBy>Duckworth Henrietta</cp:lastModifiedBy>
  <cp:revision>62</cp:revision>
  <dcterms:created xsi:type="dcterms:W3CDTF">2015-10-22T08:17:16Z</dcterms:created>
  <dcterms:modified xsi:type="dcterms:W3CDTF">2016-03-17T18:56:32Z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