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5" r:id="rId6"/>
    <p:sldId id="270" r:id="rId7"/>
    <p:sldId id="282" r:id="rId8"/>
    <p:sldId id="301" r:id="rId9"/>
    <p:sldId id="302" r:id="rId10"/>
    <p:sldId id="303" r:id="rId11"/>
    <p:sldId id="283" r:id="rId12"/>
    <p:sldId id="284" r:id="rId13"/>
    <p:sldId id="304" r:id="rId14"/>
    <p:sldId id="285" r:id="rId15"/>
    <p:sldId id="286" r:id="rId16"/>
    <p:sldId id="287" r:id="rId17"/>
    <p:sldId id="293" r:id="rId18"/>
    <p:sldId id="288" r:id="rId19"/>
    <p:sldId id="296" r:id="rId20"/>
    <p:sldId id="295" r:id="rId21"/>
    <p:sldId id="298" r:id="rId22"/>
    <p:sldId id="300" r:id="rId23"/>
    <p:sldId id="299" r:id="rId24"/>
    <p:sldId id="29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C01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53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99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01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6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64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8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3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84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94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0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72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53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7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5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6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1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0416" y="5192219"/>
            <a:ext cx="1987468" cy="11217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28799" y="2102345"/>
            <a:ext cx="12553950" cy="239604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lvl="0" defTabSz="457200">
              <a:lnSpc>
                <a:spcPct val="70000"/>
              </a:lnSpc>
            </a:pPr>
            <a:r>
              <a:rPr lang="en-US" sz="10000" b="1">
                <a:ln w="38100" cmpd="sng">
                  <a:solidFill>
                    <a:srgbClr val="8C01A5"/>
                  </a:solidFill>
                  <a:prstDash val="solid"/>
                  <a:miter lim="800000"/>
                </a:ln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OCR F-Bold OSF"/>
                <a:cs typeface="OCR F-Bold OSF"/>
              </a:rPr>
              <a:t>BACK TO OURS</a:t>
            </a:r>
          </a:p>
          <a:p>
            <a:pPr lvl="0" defTabSz="457200">
              <a:lnSpc>
                <a:spcPct val="70000"/>
              </a:lnSpc>
            </a:pPr>
            <a:endParaRPr lang="en-US" sz="5000" b="1">
              <a:latin typeface="OCR F-Bold OSF"/>
            </a:endParaRPr>
          </a:p>
          <a:p>
            <a:pPr defTabSz="457200">
              <a:lnSpc>
                <a:spcPct val="70000"/>
              </a:lnSpc>
            </a:pPr>
            <a:r>
              <a:rPr lang="en-US" sz="6000" b="1">
                <a:ln w="38100" cmpd="sng">
                  <a:noFill/>
                  <a:prstDash val="solid"/>
                  <a:miter lim="800000"/>
                </a:ln>
                <a:solidFill>
                  <a:srgbClr val="E62E52"/>
                </a:solidFill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OCR F-Bold OSF"/>
              </a:rPr>
              <a:t>TUE 31 OCT - SUN 5 NOV</a:t>
            </a:r>
            <a:endParaRPr lang="en-US" sz="6000" b="1">
              <a:solidFill>
                <a:srgbClr val="E62E52"/>
              </a:solidFill>
              <a:latin typeface="OCR F-Bold OSF"/>
            </a:endParaRPr>
          </a:p>
        </p:txBody>
      </p:sp>
      <p:sp>
        <p:nvSpPr>
          <p:cNvPr id="5" name="Right Triangle 4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1441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60012" y="1083697"/>
            <a:ext cx="9661648" cy="504138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VOLUNTEER ROLES</a:t>
            </a: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 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Assist with venue dressing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Ushering &amp; wayfinding</a:t>
            </a:r>
            <a:endParaRPr lang="en-US" sz="3600">
              <a:solidFill>
                <a:srgbClr val="000000"/>
              </a:solidFill>
              <a:latin typeface="Calibri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clicker counting &amp; QR scanning </a:t>
            </a:r>
            <a:endParaRPr lang="en-US" sz="3600">
              <a:solidFill>
                <a:srgbClr val="000000"/>
              </a:solidFill>
              <a:latin typeface="Calibri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welcoming </a:t>
            </a:r>
            <a:endParaRPr lang="en-US" sz="3600">
              <a:solidFill>
                <a:srgbClr val="000000"/>
              </a:solidFill>
              <a:latin typeface="Calibri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monitoring &amp;</a:t>
            </a:r>
            <a:r>
              <a:rPr lang="en-US" sz="3600">
                <a:solidFill>
                  <a:srgbClr val="8C01A5"/>
                </a:solidFill>
                <a:latin typeface="Trebuchet MS"/>
              </a:rPr>
              <a:t> evaluation</a:t>
            </a:r>
            <a:endParaRPr lang="en-US" sz="3600"/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27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5491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TO EXPECT ON ARRIVAL: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Other teams on site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Ensure you know where the fire evacuation assembly point is </a:t>
            </a:r>
            <a:b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</a:b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and the location of toilets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Will volunteers see the show?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564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OTHER STAFF ON SITE: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Front of House (FOH) Coordinator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Partner Venue Manager &amp; staff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Event Manager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HPSS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Prestige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Visiting artists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86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530351" y="577261"/>
            <a:ext cx="9314645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STAFF ON SITE: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r>
              <a:rPr lang="en-US" sz="40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Hull 2017 Staff: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Front of House (FOH) Coordinator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Event Manager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Event Control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688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530351" y="577261"/>
            <a:ext cx="9314645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STAFF ON SITE: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4000" b="1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r>
              <a:rPr lang="en-US" sz="40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Other Staff: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Partner Venue Manager &amp; staff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HPSS (Technical/Production)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Prestige (Security)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Visiting artists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70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688803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POLICIES &amp; PROCEDURES: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Health &amp; Safety (Accident Report)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Fire Evacuation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Alcohol &amp; food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Under 16s &amp; age guidance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Show stop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Safeguarding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93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393338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Once the show finishes…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Monitoring and evaluation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Reset the auditorium (if it's safe)</a:t>
            </a:r>
            <a:endParaRPr lang="en-US"/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14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467204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Questions you might be asked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028700" lvl="1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Are there baby change facilities? </a:t>
            </a:r>
          </a:p>
          <a:p>
            <a:pPr marL="1028700" lvl="1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Where are the toilets?</a:t>
            </a:r>
          </a:p>
          <a:p>
            <a:pPr marL="1028700" lvl="1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When's the next festival? </a:t>
            </a:r>
            <a:endParaRPr lang="en-GB"/>
          </a:p>
          <a:p>
            <a:pPr lvl="1">
              <a:lnSpc>
                <a:spcPct val="120000"/>
              </a:lnSpc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			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33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should I wear?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Volunteer uniform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Rucksack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Full water bottle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980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40141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Monitoring &amp; Evaluation Volunteers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Please stay for an extra couple of minutes after this session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5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131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WELCOME &amp; INTRODUCTION</a:t>
            </a:r>
          </a:p>
          <a:p>
            <a:pPr>
              <a:lnSpc>
                <a:spcPct val="120000"/>
              </a:lnSpc>
            </a:pPr>
            <a:endParaRPr lang="en-US" sz="2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488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2814026"/>
            <a:ext cx="9314645" cy="1099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60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Any questions?</a:t>
            </a:r>
            <a:endParaRPr lang="en-US" sz="6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50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0416" y="5192219"/>
            <a:ext cx="1987468" cy="11217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28799" y="2777593"/>
            <a:ext cx="1255395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457200">
              <a:lnSpc>
                <a:spcPct val="70000"/>
              </a:lnSpc>
            </a:pPr>
            <a:r>
              <a:rPr lang="en-US" sz="10000" b="1">
                <a:ln w="38100" cmpd="sng">
                  <a:solidFill>
                    <a:srgbClr val="8C01A5"/>
                  </a:solidFill>
                  <a:prstDash val="solid"/>
                  <a:miter lim="800000"/>
                </a:ln>
                <a:noFill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OCR F-Bold OSF"/>
                <a:cs typeface="OCR F-Bold OSF"/>
              </a:rPr>
              <a:t>THANK YOU!</a:t>
            </a:r>
          </a:p>
          <a:p>
            <a:pPr lvl="0" defTabSz="457200">
              <a:lnSpc>
                <a:spcPct val="70000"/>
              </a:lnSpc>
            </a:pPr>
            <a:endParaRPr lang="en-US" sz="10000" b="1">
              <a:ln w="38100" cmpd="sng">
                <a:solidFill>
                  <a:srgbClr val="8C01A5"/>
                </a:solidFill>
                <a:prstDash val="solid"/>
                <a:miter lim="800000"/>
              </a:ln>
              <a:noFill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  <a:latin typeface="OCR F-Bold OSF"/>
              <a:cs typeface="OCR F-Bold OSF"/>
            </a:endParaRPr>
          </a:p>
        </p:txBody>
      </p:sp>
      <p:sp>
        <p:nvSpPr>
          <p:cNvPr id="5" name="Right Triangle 4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8146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898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IS BACK TO OURS?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7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898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AREAS &amp; VENUES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57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230832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MUSIC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BLACK GRAPE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BADLY DRAWN BOY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89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1603311"/>
            <a:ext cx="8178167" cy="36379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PICTURE HOUSE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MONSTERS, INC. (U, 2001)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BEAUTY AND THE BEAST (PG, 2017)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THE ROCKY HORROR 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  PICTURE SHOW (15, 1975)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748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1603311"/>
            <a:ext cx="8178167" cy="36379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</a:rPr>
              <a:t>PERFORMANCE</a:t>
            </a:r>
            <a:endParaRPr lang="en-US"/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DRIP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BEDTIME STORIES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ONCE UPON A PILLOW FIGHT 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SKIN</a:t>
            </a:r>
            <a:endParaRPr lang="en-US" sz="3600" b="1">
              <a:solidFill>
                <a:srgbClr val="8C01A5"/>
              </a:solidFill>
              <a:latin typeface="Trebuchet MS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923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530352" y="591332"/>
            <a:ext cx="8178167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BACK TO OURS: </a:t>
            </a:r>
          </a:p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SHOWS &amp; EVENTS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Capacity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Age guidance 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Audience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Ticket prices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Accessible performances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Video clips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69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60012" y="1083697"/>
            <a:ext cx="9661648" cy="36379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TO EXPECT ON ARRIVAL: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Please arrive on time, but no earlier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Briefing with Hull 2017 Staff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Health &amp; Safety information 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Assist with venue dressing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112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ULL CITY OF CULTUR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1B5D6"/>
      </a:accent1>
      <a:accent2>
        <a:srgbClr val="8C00A6"/>
      </a:accent2>
      <a:accent3>
        <a:srgbClr val="F7DD18"/>
      </a:accent3>
      <a:accent4>
        <a:srgbClr val="EB3EA8"/>
      </a:accent4>
      <a:accent5>
        <a:srgbClr val="E62E52"/>
      </a:accent5>
      <a:accent6>
        <a:srgbClr val="85D2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117BD9-EB34-4A04-A420-DCEB3B45584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FDC3A82-111E-428E-B87B-FDF1902564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CF686E-10AF-4E92-92AB-B77AAB14C4E3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2017-10-16T11:23:23Z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