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4" r:id="rId2"/>
  </p:sldMasterIdLst>
  <p:notesMasterIdLst>
    <p:notesMasterId r:id="rId18"/>
  </p:notesMasterIdLst>
  <p:sldIdLst>
    <p:sldId id="258" r:id="rId3"/>
    <p:sldId id="257" r:id="rId4"/>
    <p:sldId id="269" r:id="rId5"/>
    <p:sldId id="259" r:id="rId6"/>
    <p:sldId id="278" r:id="rId7"/>
    <p:sldId id="262" r:id="rId8"/>
    <p:sldId id="263" r:id="rId9"/>
    <p:sldId id="277" r:id="rId10"/>
    <p:sldId id="271" r:id="rId11"/>
    <p:sldId id="272" r:id="rId12"/>
    <p:sldId id="273" r:id="rId13"/>
    <p:sldId id="274" r:id="rId14"/>
    <p:sldId id="275" r:id="rId15"/>
    <p:sldId id="264" r:id="rId16"/>
    <p:sldId id="261" r:id="rId17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02" y="20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DFF97-54D3-4415-BF62-E2CCCE04E9D2}" type="datetimeFigureOut">
              <a:rPr lang="en-GB" smtClean="0"/>
              <a:t>20/10/2016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46515-3A2A-4B8D-9251-51A52DAC77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515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611B2-ADB2-CA48-B0F8-6CA834DDDDA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560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448"/>
            <a:ext cx="7772400" cy="12250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8C01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74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90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7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007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874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022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53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145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1556-90ED-41C7-800C-DD91E0A6BF8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73BC-28C4-49E0-A031-7AD0163A62E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02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445"/>
            <a:ext cx="7772400" cy="12250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8C01A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28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445"/>
            <a:ext cx="7772400" cy="12250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2B5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796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445"/>
            <a:ext cx="7772400" cy="12250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EDC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57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448"/>
            <a:ext cx="7772400" cy="12250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2B5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86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445"/>
            <a:ext cx="7772400" cy="12250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85D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65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445"/>
            <a:ext cx="7772400" cy="12250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15CB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42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48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69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23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55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1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14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06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22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8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0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448"/>
            <a:ext cx="7772400" cy="12250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EDC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12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57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9"/>
            <a:ext cx="2057400" cy="487627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9"/>
            <a:ext cx="6019800" cy="487627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805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1556-90ED-41C7-800C-DD91E0A6BF8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20/10/2016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F73BC-28C4-49E0-A031-7AD0163A62E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5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71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464344" y="587871"/>
            <a:ext cx="8215313" cy="855762"/>
          </a:xfrm>
          <a:prstGeom prst="rect">
            <a:avLst/>
          </a:prstGeom>
        </p:spPr>
        <p:txBody>
          <a:bodyPr/>
          <a:lstStyle>
            <a:lvl1pPr>
              <a:defRPr sz="3269" spc="523"/>
            </a:lvl1pPr>
          </a:lstStyle>
          <a:p>
            <a:r>
              <a:t>Title Text</a:t>
            </a:r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xfrm>
            <a:off x="464344" y="297656"/>
            <a:ext cx="8215313" cy="29765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1266" cap="all" spc="202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1266" cap="all" spc="202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1266" cap="all" spc="202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1266" cap="all" spc="202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1266" cap="all" spc="202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2558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448"/>
            <a:ext cx="7772400" cy="12250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85D11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13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GROUND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448"/>
            <a:ext cx="7772400" cy="122502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F15CB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47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48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8C01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7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78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09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7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01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01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01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1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4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01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964A840-9413-534E-BB8B-0F73A7F243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10/20/2016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01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01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B421EF1-347A-A24E-AEA9-F86D65806B2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04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ull 2017 Everyone Back to Ours Graphi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42" y="5"/>
            <a:ext cx="8735859" cy="505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26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437" y="-15387"/>
            <a:ext cx="3817193" cy="57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583" y="-162808"/>
            <a:ext cx="4392000" cy="5874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417358"/>
            <a:ext cx="6544102" cy="44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Over 20km of state-of-the-art LED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</a:rPr>
              <a:t>	lights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In excess of 70,000 light nodes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Connected to the internet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Designed and controlled using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</a:rPr>
              <a:t>	leading-edge technology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Making the most of one of the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</a:rPr>
              <a:t>	region’s greatest assets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Changing the way in which people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</a:rPr>
              <a:t>	see the region for ever</a:t>
            </a:r>
          </a:p>
          <a:p>
            <a:pPr defTabSz="457200">
              <a:lnSpc>
                <a:spcPct val="70000"/>
              </a:lnSpc>
            </a:pPr>
            <a:endParaRPr lang="en-US" sz="1600" b="1" dirty="0">
              <a:solidFill>
                <a:prstClr val="white"/>
              </a:solidFill>
              <a:cs typeface="OCR F-Bold OSF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838" r="24411" b="82264"/>
          <a:stretch/>
        </p:blipFill>
        <p:spPr>
          <a:xfrm>
            <a:off x="7504034" y="5297713"/>
            <a:ext cx="571188" cy="310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460489"/>
            <a:ext cx="4047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3200" dirty="0">
                <a:solidFill>
                  <a:prstClr val="white"/>
                </a:solidFill>
              </a:rPr>
              <a:t>AMBITION AND SCALE</a:t>
            </a:r>
          </a:p>
        </p:txBody>
      </p:sp>
      <p:pic>
        <p:nvPicPr>
          <p:cNvPr id="7" name="Humber Grab 2.tiff"/>
          <p:cNvPicPr>
            <a:picLocks noChangeAspect="1"/>
          </p:cNvPicPr>
          <p:nvPr/>
        </p:nvPicPr>
        <p:blipFill>
          <a:blip r:embed="rId4">
            <a:extLst/>
          </a:blip>
          <a:srcRect l="27777" t="234" r="38888" b="9339"/>
          <a:stretch>
            <a:fillRect/>
          </a:stretch>
        </p:blipFill>
        <p:spPr>
          <a:xfrm>
            <a:off x="13068944" y="-1"/>
            <a:ext cx="4271319" cy="975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025906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0"/>
            <a:ext cx="4176000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435" y="-162807"/>
            <a:ext cx="4394579" cy="5877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87" y="2016790"/>
            <a:ext cx="6544102" cy="3636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Will increase physical visits with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</a:rPr>
              <a:t>	potential to drive evening economy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Will provide a media focus and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</a:rPr>
              <a:t>	ongoing global attention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Created as a lasting legacy of Hull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</a:rPr>
              <a:t>	UK City of Culture 2017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Initial planning for one year with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</a:rPr>
              <a:t>	intended long-term extension</a:t>
            </a:r>
          </a:p>
          <a:p>
            <a:pPr defTabSz="457200">
              <a:lnSpc>
                <a:spcPct val="70000"/>
              </a:lnSpc>
            </a:pPr>
            <a:endParaRPr lang="en-US" sz="1600" b="1" dirty="0">
              <a:solidFill>
                <a:prstClr val="white"/>
              </a:solidFill>
              <a:cs typeface="OCR F-Bold OSF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838" r="24411" b="82264"/>
          <a:stretch/>
        </p:blipFill>
        <p:spPr>
          <a:xfrm>
            <a:off x="7504034" y="5297713"/>
            <a:ext cx="571188" cy="310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1353" y="452172"/>
            <a:ext cx="44739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3200" dirty="0">
                <a:solidFill>
                  <a:prstClr val="white"/>
                </a:solidFill>
              </a:rPr>
              <a:t>A VISITOR ATTRACTION,</a:t>
            </a:r>
          </a:p>
          <a:p>
            <a:pPr defTabSz="457200"/>
            <a:r>
              <a:rPr lang="en-GB" sz="3200" dirty="0">
                <a:solidFill>
                  <a:prstClr val="white"/>
                </a:solidFill>
              </a:rPr>
              <a:t>MEDIA DESTINATION</a:t>
            </a:r>
          </a:p>
          <a:p>
            <a:pPr defTabSz="457200"/>
            <a:r>
              <a:rPr lang="en-GB" sz="3200" dirty="0">
                <a:solidFill>
                  <a:prstClr val="white"/>
                </a:solidFill>
              </a:rPr>
              <a:t>AND UNIQUE LEGACY</a:t>
            </a:r>
          </a:p>
        </p:txBody>
      </p:sp>
    </p:spTree>
    <p:extLst>
      <p:ext uri="{BB962C8B-B14F-4D97-AF65-F5344CB8AC3E}">
        <p14:creationId xmlns:p14="http://schemas.microsoft.com/office/powerpoint/2010/main" val="1393876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630" y="0"/>
            <a:ext cx="4329995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421" y="-160127"/>
            <a:ext cx="4394579" cy="5877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345332"/>
            <a:ext cx="6544102" cy="430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Unique, flexible creative tools to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</a:rPr>
              <a:t>	design displays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  <a:cs typeface="OCR F-Bold OSF"/>
              </a:rPr>
              <a:t>By well-known and emerging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  <a:cs typeface="OCR F-Bold OSF"/>
              </a:rPr>
              <a:t>	artists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  <a:cs typeface="OCR F-Bold OSF"/>
              </a:rPr>
              <a:t>Games and data visualisation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  <a:cs typeface="OCR F-Bold OSF"/>
              </a:rPr>
              <a:t>	designers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  <a:cs typeface="OCR F-Bold OSF"/>
              </a:rPr>
              <a:t>Via design competitions, public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  <a:cs typeface="OCR F-Bold OSF"/>
              </a:rPr>
              <a:t>	vote and commissions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  <a:cs typeface="OCR F-Bold OSF"/>
              </a:rPr>
              <a:t>Local coding challenge supported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  <a:cs typeface="OCR F-Bold OSF"/>
              </a:rPr>
              <a:t>	by major tech player</a:t>
            </a:r>
            <a:endParaRPr lang="en-US" sz="1600" dirty="0">
              <a:solidFill>
                <a:prstClr val="white"/>
              </a:solidFill>
              <a:cs typeface="OCR F-Bold OSF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838" r="24411" b="82264"/>
          <a:stretch/>
        </p:blipFill>
        <p:spPr>
          <a:xfrm>
            <a:off x="7504034" y="5297713"/>
            <a:ext cx="571188" cy="310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460489"/>
            <a:ext cx="4226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3200" dirty="0">
                <a:solidFill>
                  <a:prstClr val="white"/>
                </a:solidFill>
              </a:rPr>
              <a:t>ARTISTIC PROGRAMME</a:t>
            </a:r>
          </a:p>
        </p:txBody>
      </p:sp>
    </p:spTree>
    <p:extLst>
      <p:ext uri="{BB962C8B-B14F-4D97-AF65-F5344CB8AC3E}">
        <p14:creationId xmlns:p14="http://schemas.microsoft.com/office/powerpoint/2010/main" val="2215955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444" y="0"/>
            <a:ext cx="3817180" cy="57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435" y="-162807"/>
            <a:ext cx="4394579" cy="5877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345332"/>
            <a:ext cx="6544102" cy="3460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Budget £4.3M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£1.0M secured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Decision to proceed by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</a:rPr>
              <a:t>	December 2016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Project Greenlight January 2017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Equipment installations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</a:rPr>
              <a:t>	Summer 2017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Launch October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838" r="24411" b="82264"/>
          <a:stretch/>
        </p:blipFill>
        <p:spPr>
          <a:xfrm>
            <a:off x="7504034" y="5297713"/>
            <a:ext cx="571188" cy="310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460489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3200" dirty="0">
                <a:solidFill>
                  <a:prstClr val="white"/>
                </a:solidFill>
              </a:rPr>
              <a:t>LOGISTICS</a:t>
            </a:r>
          </a:p>
        </p:txBody>
      </p:sp>
    </p:spTree>
    <p:extLst>
      <p:ext uri="{BB962C8B-B14F-4D97-AF65-F5344CB8AC3E}">
        <p14:creationId xmlns:p14="http://schemas.microsoft.com/office/powerpoint/2010/main" val="1878101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76497" y="4461990"/>
            <a:ext cx="1915909" cy="45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1400" b="1" dirty="0">
                <a:ln w="38100" cmpd="sng">
                  <a:noFill/>
                  <a:prstDash val="solid"/>
                  <a:miter lim="800000"/>
                </a:ln>
                <a:solidFill>
                  <a:srgbClr val="F7DD18"/>
                </a:solidFill>
                <a:latin typeface="Arial Black" panose="020B0A04020102020204" pitchFamily="34" charset="0"/>
              </a:rPr>
              <a:t>EMAIL ALERTS</a:t>
            </a:r>
            <a:endParaRPr lang="en-GB" sz="1400" dirty="0">
              <a:solidFill>
                <a:prstClr val="black"/>
              </a:solidFill>
            </a:endParaRPr>
          </a:p>
          <a:p>
            <a:pPr algn="ctr" defTabSz="457200">
              <a:lnSpc>
                <a:spcPct val="70000"/>
              </a:lnSpc>
            </a:pPr>
            <a:endParaRPr lang="en-US" sz="600" dirty="0">
              <a:ln w="38100" cmpd="sng">
                <a:noFill/>
                <a:prstDash val="solid"/>
                <a:miter lim="800000"/>
              </a:ln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>
              <a:lnSpc>
                <a:spcPct val="70000"/>
              </a:lnSpc>
            </a:pPr>
            <a:r>
              <a:rPr lang="en-US" sz="1400" dirty="0">
                <a:ln w="38100" cmpd="sng">
                  <a:noFill/>
                  <a:prstDash val="solid"/>
                  <a:miter lim="800000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hull2017.co.uk/signup</a:t>
            </a:r>
          </a:p>
        </p:txBody>
      </p:sp>
      <p:sp>
        <p:nvSpPr>
          <p:cNvPr id="6" name="Rectangle 5"/>
          <p:cNvSpPr/>
          <p:nvPr/>
        </p:nvSpPr>
        <p:spPr>
          <a:xfrm>
            <a:off x="5003865" y="3323449"/>
            <a:ext cx="1074333" cy="2431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lnSpc>
                <a:spcPct val="70000"/>
              </a:lnSpc>
            </a:pPr>
            <a:r>
              <a:rPr lang="en-US" sz="1400" dirty="0">
                <a:ln w="38100" cmpd="sng">
                  <a:noFill/>
                  <a:prstDash val="solid"/>
                  <a:miter lim="800000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@2017Hull</a:t>
            </a:r>
          </a:p>
        </p:txBody>
      </p:sp>
      <p:sp>
        <p:nvSpPr>
          <p:cNvPr id="8" name="Rectangle 7"/>
          <p:cNvSpPr/>
          <p:nvPr/>
        </p:nvSpPr>
        <p:spPr>
          <a:xfrm>
            <a:off x="3094489" y="3273379"/>
            <a:ext cx="1074333" cy="2431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lnSpc>
                <a:spcPct val="70000"/>
              </a:lnSpc>
            </a:pPr>
            <a:r>
              <a:rPr lang="en-US" sz="1400" dirty="0">
                <a:ln w="38100" cmpd="sng">
                  <a:noFill/>
                  <a:prstDash val="solid"/>
                  <a:miter lim="800000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@2017Hull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33821" y="3273379"/>
            <a:ext cx="1529586" cy="2431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lnSpc>
                <a:spcPct val="70000"/>
              </a:lnSpc>
            </a:pPr>
            <a:r>
              <a:rPr lang="en-US" sz="1400" dirty="0" err="1">
                <a:ln w="38100" cmpd="sng">
                  <a:noFill/>
                  <a:prstDash val="solid"/>
                  <a:miter lim="800000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HullCityofCulture</a:t>
            </a:r>
            <a:endParaRPr lang="en-US" sz="1400" dirty="0">
              <a:ln w="38100" cmpd="sng">
                <a:noFill/>
                <a:prstDash val="solid"/>
                <a:miter lim="800000"/>
              </a:ln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47967" y="3323449"/>
            <a:ext cx="891591" cy="2431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lnSpc>
                <a:spcPct val="70000"/>
              </a:lnSpc>
            </a:pPr>
            <a:r>
              <a:rPr lang="en-US" sz="1400" dirty="0">
                <a:ln w="38100" cmpd="sng">
                  <a:noFill/>
                  <a:prstDash val="solid"/>
                  <a:miter lim="800000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Hull2017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87860" y="4458382"/>
            <a:ext cx="1632263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en-US" sz="1400" b="1" dirty="0">
                <a:ln w="38100" cmpd="sng">
                  <a:noFill/>
                  <a:prstDash val="solid"/>
                  <a:miter lim="800000"/>
                </a:ln>
                <a:solidFill>
                  <a:srgbClr val="F7DD18"/>
                </a:solidFill>
                <a:latin typeface="Arial Black" panose="020B0A04020102020204" pitchFamily="34" charset="0"/>
              </a:rPr>
              <a:t>WEBSITE</a:t>
            </a:r>
          </a:p>
          <a:p>
            <a:pPr algn="ctr" defTabSz="457200">
              <a:lnSpc>
                <a:spcPct val="70000"/>
              </a:lnSpc>
            </a:pPr>
            <a:endParaRPr lang="en-US" sz="600" dirty="0">
              <a:ln w="38100" cmpd="sng">
                <a:noFill/>
                <a:prstDash val="solid"/>
                <a:miter lim="800000"/>
              </a:ln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>
              <a:lnSpc>
                <a:spcPct val="70000"/>
              </a:lnSpc>
            </a:pPr>
            <a:r>
              <a:rPr lang="en-US" sz="1400" dirty="0">
                <a:ln w="38100" cmpd="sng">
                  <a:noFill/>
                  <a:prstDash val="solid"/>
                  <a:miter lim="800000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hull2017.co.uk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873" y="1"/>
            <a:ext cx="2112135" cy="19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5" y="4500265"/>
            <a:ext cx="1181101" cy="739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741" y="2761317"/>
            <a:ext cx="328581" cy="3650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37" y="2757274"/>
            <a:ext cx="275285" cy="3058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96" y="2735660"/>
            <a:ext cx="305068" cy="3389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764" y="2770964"/>
            <a:ext cx="347997" cy="386663"/>
          </a:xfrm>
          <a:prstGeom prst="rect">
            <a:avLst/>
          </a:prstGeom>
        </p:spPr>
      </p:pic>
      <p:pic>
        <p:nvPicPr>
          <p:cNvPr id="15" name="Picture 14" descr="Hull 2017 Hello Word2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8" y="442375"/>
            <a:ext cx="4339619" cy="167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4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ll 2017 Everyone Invit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1" y="3483950"/>
            <a:ext cx="8553954" cy="15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89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435" y="-162807"/>
            <a:ext cx="4394579" cy="5877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838" r="24411" b="82264"/>
          <a:stretch/>
        </p:blipFill>
        <p:spPr>
          <a:xfrm>
            <a:off x="7504034" y="5297713"/>
            <a:ext cx="571188" cy="310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7704" y="1991266"/>
            <a:ext cx="3693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3200" dirty="0">
                <a:solidFill>
                  <a:prstClr val="white"/>
                </a:solidFill>
              </a:rPr>
              <a:t>MARTIN GREEN</a:t>
            </a:r>
          </a:p>
          <a:p>
            <a:pPr algn="ctr" defTabSz="457200"/>
            <a:endParaRPr lang="en-GB" sz="3200" dirty="0">
              <a:solidFill>
                <a:prstClr val="white"/>
              </a:solidFill>
            </a:endParaRPr>
          </a:p>
          <a:p>
            <a:pPr algn="ctr" defTabSz="457200"/>
            <a:r>
              <a:rPr lang="en-GB" sz="3200" dirty="0">
                <a:solidFill>
                  <a:prstClr val="white"/>
                </a:solidFill>
              </a:rPr>
              <a:t>CEO &amp; DIRECTOR</a:t>
            </a:r>
          </a:p>
        </p:txBody>
      </p:sp>
    </p:spTree>
    <p:extLst>
      <p:ext uri="{BB962C8B-B14F-4D97-AF65-F5344CB8AC3E}">
        <p14:creationId xmlns:p14="http://schemas.microsoft.com/office/powerpoint/2010/main" val="3557110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435" y="-162807"/>
            <a:ext cx="4394579" cy="5877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838" r="24411" b="82264"/>
          <a:stretch/>
        </p:blipFill>
        <p:spPr>
          <a:xfrm>
            <a:off x="7504034" y="5297713"/>
            <a:ext cx="571188" cy="310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541" y="2046514"/>
            <a:ext cx="6544102" cy="1657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Hull was announced the winner of UK City of Culture 2017 in 2013.</a:t>
            </a:r>
          </a:p>
          <a:p>
            <a:pPr defTabSz="457200">
              <a:lnSpc>
                <a:spcPct val="70000"/>
              </a:lnSpc>
            </a:pPr>
            <a:endParaRPr lang="en-GB" sz="2400" dirty="0">
              <a:solidFill>
                <a:prstClr val="white"/>
              </a:solidFill>
            </a:endParaRPr>
          </a:p>
          <a:p>
            <a:pPr marL="457200" indent="-457200" defTabSz="4572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The award is given to a city every four years that demonstrates the belief in the transformational power of culture</a:t>
            </a:r>
            <a:endParaRPr lang="en-US" sz="2400" b="1" dirty="0">
              <a:solidFill>
                <a:prstClr val="white"/>
              </a:solidFill>
              <a:latin typeface="Arial Black" panose="020B0A04020102020204" pitchFamily="34" charset="0"/>
              <a:cs typeface="OCR F-Bold OSF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7617" y="744119"/>
            <a:ext cx="3693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3200" dirty="0">
                <a:solidFill>
                  <a:prstClr val="white"/>
                </a:solidFill>
              </a:rPr>
              <a:t>THE BEGINNING</a:t>
            </a:r>
          </a:p>
        </p:txBody>
      </p:sp>
    </p:spTree>
    <p:extLst>
      <p:ext uri="{BB962C8B-B14F-4D97-AF65-F5344CB8AC3E}">
        <p14:creationId xmlns:p14="http://schemas.microsoft.com/office/powerpoint/2010/main" val="1984579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435" y="-162807"/>
            <a:ext cx="4394579" cy="5877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417388"/>
            <a:ext cx="6544102" cy="318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High-quality international programme</a:t>
            </a: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Global in outlook, locally rooted</a:t>
            </a: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“The city is the venue”</a:t>
            </a: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Environmental legacy</a:t>
            </a: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4000 volunteers</a:t>
            </a:r>
          </a:p>
          <a:p>
            <a:pPr marL="457200" indent="-457200" defTabSz="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365 days, more than 60 commissions and 25 festivals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white"/>
              </a:solidFill>
            </a:endParaRPr>
          </a:p>
          <a:p>
            <a:pPr defTabSz="457200">
              <a:lnSpc>
                <a:spcPct val="70000"/>
              </a:lnSpc>
            </a:pPr>
            <a:endParaRPr lang="en-US" sz="1600" b="1" dirty="0">
              <a:solidFill>
                <a:prstClr val="white"/>
              </a:solidFill>
              <a:latin typeface="Arial Black" panose="020B0A04020102020204" pitchFamily="34" charset="0"/>
              <a:cs typeface="OCR F-Bold OSF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838" r="24411" b="82264"/>
          <a:stretch/>
        </p:blipFill>
        <p:spPr>
          <a:xfrm>
            <a:off x="7504034" y="5297713"/>
            <a:ext cx="571188" cy="310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469559"/>
            <a:ext cx="3275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3200" dirty="0">
                <a:solidFill>
                  <a:prstClr val="white"/>
                </a:solidFill>
              </a:rPr>
              <a:t>THE BID IN BRIEF</a:t>
            </a:r>
          </a:p>
        </p:txBody>
      </p:sp>
    </p:spTree>
    <p:extLst>
      <p:ext uri="{BB962C8B-B14F-4D97-AF65-F5344CB8AC3E}">
        <p14:creationId xmlns:p14="http://schemas.microsoft.com/office/powerpoint/2010/main" val="3306989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435" y="-162807"/>
            <a:ext cx="4394579" cy="5877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417388"/>
            <a:ext cx="6544102" cy="2860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defTabSz="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365 days of transformative, artistic adventures.</a:t>
            </a:r>
          </a:p>
          <a:p>
            <a:pPr marL="914400" lvl="1" indent="-457200" defTabSz="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Raising aspirations, changing perceptions, celebrating talent.</a:t>
            </a:r>
          </a:p>
          <a:p>
            <a:pPr marL="914400" lvl="1" indent="-457200" defTabSz="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Hull will be the epicentre of cultural activity and debate in the UK in the run up to and during 2017</a:t>
            </a:r>
          </a:p>
          <a:p>
            <a:pPr defTabSz="457200">
              <a:lnSpc>
                <a:spcPct val="70000"/>
              </a:lnSpc>
            </a:pPr>
            <a:endParaRPr lang="en-US" sz="1600" b="1" dirty="0">
              <a:solidFill>
                <a:prstClr val="white"/>
              </a:solidFill>
              <a:latin typeface="Arial Black" panose="020B0A04020102020204" pitchFamily="34" charset="0"/>
              <a:cs typeface="OCR F-Bold OSF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838" r="24411" b="82264"/>
          <a:stretch/>
        </p:blipFill>
        <p:spPr>
          <a:xfrm>
            <a:off x="7504034" y="5297713"/>
            <a:ext cx="571188" cy="310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469559"/>
            <a:ext cx="2239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3200" dirty="0">
                <a:solidFill>
                  <a:prstClr val="white"/>
                </a:solidFill>
              </a:rPr>
              <a:t>THE VISION</a:t>
            </a:r>
          </a:p>
        </p:txBody>
      </p:sp>
    </p:spTree>
    <p:extLst>
      <p:ext uri="{BB962C8B-B14F-4D97-AF65-F5344CB8AC3E}">
        <p14:creationId xmlns:p14="http://schemas.microsoft.com/office/powerpoint/2010/main" val="992642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435" y="-162807"/>
            <a:ext cx="4394579" cy="5877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838" r="24411" b="82264"/>
          <a:stretch/>
        </p:blipFill>
        <p:spPr>
          <a:xfrm>
            <a:off x="7504034" y="5297713"/>
            <a:ext cx="571188" cy="3100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6214" y="1478679"/>
            <a:ext cx="65617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GB" sz="2400" dirty="0">
                <a:solidFill>
                  <a:prstClr val="white"/>
                </a:solidFill>
              </a:rPr>
              <a:t>The arts and cultural programme for the year will celebrate the unique character of the city, its people, history and geography</a:t>
            </a:r>
          </a:p>
          <a:p>
            <a:pPr defTabSz="457200"/>
            <a:endParaRPr lang="en-GB" sz="2400" dirty="0">
              <a:solidFill>
                <a:prstClr val="white"/>
              </a:solidFill>
            </a:endParaRPr>
          </a:p>
          <a:p>
            <a:pPr defTabSz="457200"/>
            <a:r>
              <a:rPr lang="en-GB" sz="2400" dirty="0">
                <a:solidFill>
                  <a:prstClr val="white"/>
                </a:solidFill>
              </a:rPr>
              <a:t>In 2017, the programme will run from 1 Jan to 31 Dec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6214" y="586709"/>
            <a:ext cx="3696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3200" dirty="0">
                <a:solidFill>
                  <a:prstClr val="white"/>
                </a:solidFill>
              </a:rPr>
              <a:t>THE PROGRAMME</a:t>
            </a:r>
          </a:p>
        </p:txBody>
      </p:sp>
    </p:spTree>
    <p:extLst>
      <p:ext uri="{BB962C8B-B14F-4D97-AF65-F5344CB8AC3E}">
        <p14:creationId xmlns:p14="http://schemas.microsoft.com/office/powerpoint/2010/main" val="2948384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435" y="-162807"/>
            <a:ext cx="4394579" cy="5877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417358"/>
            <a:ext cx="6544102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white"/>
              </a:solidFill>
            </a:endParaRPr>
          </a:p>
          <a:p>
            <a:pPr defTabSz="457200">
              <a:lnSpc>
                <a:spcPct val="70000"/>
              </a:lnSpc>
            </a:pPr>
            <a:endParaRPr lang="en-US" sz="1600" b="1" dirty="0">
              <a:solidFill>
                <a:prstClr val="white"/>
              </a:solidFill>
              <a:latin typeface="Arial Black" panose="020B0A04020102020204" pitchFamily="34" charset="0"/>
              <a:cs typeface="OCR F-Bold OSF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838" r="24411" b="82264"/>
          <a:stretch/>
        </p:blipFill>
        <p:spPr>
          <a:xfrm>
            <a:off x="7504034" y="5297713"/>
            <a:ext cx="571188" cy="310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460489"/>
            <a:ext cx="3748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3200" dirty="0">
                <a:solidFill>
                  <a:prstClr val="white"/>
                </a:solidFill>
              </a:rPr>
              <a:t>THE FOUR SEASONS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1327397"/>
            <a:ext cx="669674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The year will be split into four seasons, each with something distinctive, intriguing and created to challenge and thrill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MADE IN HULL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ROOTS &amp; ROUTES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FREEDOM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TELL THE WORLD</a:t>
            </a:r>
          </a:p>
        </p:txBody>
      </p:sp>
    </p:spTree>
    <p:extLst>
      <p:ext uri="{BB962C8B-B14F-4D97-AF65-F5344CB8AC3E}">
        <p14:creationId xmlns:p14="http://schemas.microsoft.com/office/powerpoint/2010/main" val="1409000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14568"/>
            <a:ext cx="9798414" cy="5881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435" y="-162807"/>
            <a:ext cx="4394579" cy="5877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417358"/>
            <a:ext cx="6544102" cy="545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sz="1600" dirty="0">
              <a:solidFill>
                <a:prstClr val="white"/>
              </a:solidFill>
            </a:endParaRPr>
          </a:p>
          <a:p>
            <a:pPr defTabSz="457200">
              <a:lnSpc>
                <a:spcPct val="70000"/>
              </a:lnSpc>
            </a:pPr>
            <a:endParaRPr lang="en-US" sz="1600" b="1" dirty="0">
              <a:solidFill>
                <a:prstClr val="white"/>
              </a:solidFill>
              <a:latin typeface="Arial Black" panose="020B0A04020102020204" pitchFamily="34" charset="0"/>
              <a:cs typeface="OCR F-Bold OSF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838" r="24411" b="82264"/>
          <a:stretch/>
        </p:blipFill>
        <p:spPr>
          <a:xfrm>
            <a:off x="7504034" y="5297713"/>
            <a:ext cx="571188" cy="310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7345" y="193204"/>
            <a:ext cx="3655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Trebuchet MS" panose="020B0603020202020204" pitchFamily="34" charset="0"/>
              </a:rPr>
              <a:t>The Humber Lights</a:t>
            </a:r>
            <a:endParaRPr lang="en-GB" sz="3200" dirty="0"/>
          </a:p>
        </p:txBody>
      </p:sp>
      <p:pic>
        <p:nvPicPr>
          <p:cNvPr id="11" name="image1.tif"/>
          <p:cNvPicPr>
            <a:picLocks noChangeAspect="1"/>
          </p:cNvPicPr>
          <p:nvPr/>
        </p:nvPicPr>
        <p:blipFill>
          <a:blip r:embed="rId4">
            <a:extLst/>
          </a:blip>
          <a:srcRect t="859" b="14963"/>
          <a:stretch>
            <a:fillRect/>
          </a:stretch>
        </p:blipFill>
        <p:spPr>
          <a:xfrm>
            <a:off x="658116" y="4764005"/>
            <a:ext cx="1630526" cy="904187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2.tif"/>
          <p:cNvPicPr>
            <a:picLocks noChangeAspect="1"/>
          </p:cNvPicPr>
          <p:nvPr/>
        </p:nvPicPr>
        <p:blipFill>
          <a:blip r:embed="rId5">
            <a:extLst/>
          </a:blip>
          <a:srcRect t="1567" b="15983"/>
          <a:stretch>
            <a:fillRect/>
          </a:stretch>
        </p:blipFill>
        <p:spPr>
          <a:xfrm>
            <a:off x="3028851" y="4759233"/>
            <a:ext cx="1566959" cy="894042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3.tif"/>
          <p:cNvPicPr>
            <a:picLocks noChangeAspect="1"/>
          </p:cNvPicPr>
          <p:nvPr/>
        </p:nvPicPr>
        <p:blipFill>
          <a:blip r:embed="rId6">
            <a:extLst/>
          </a:blip>
          <a:srcRect b="20640"/>
          <a:stretch>
            <a:fillRect/>
          </a:stretch>
        </p:blipFill>
        <p:spPr>
          <a:xfrm>
            <a:off x="5142873" y="4759233"/>
            <a:ext cx="1630406" cy="90118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864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628" y="0"/>
            <a:ext cx="4320000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921" y="-225000"/>
            <a:ext cx="4441079" cy="59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417358"/>
            <a:ext cx="6544102" cy="44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The largest interactive artwork in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</a:rPr>
              <a:t>	the world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A national visitor attraction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A global media and online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</a:rPr>
              <a:t>	destination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Showcasing regional innovation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</a:rPr>
              <a:t>	and ambition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white"/>
                </a:solidFill>
              </a:rPr>
              <a:t>With potential for significant </a:t>
            </a:r>
          </a:p>
          <a:p>
            <a:pPr defTabSz="457200">
              <a:lnSpc>
                <a:spcPct val="114000"/>
              </a:lnSpc>
            </a:pPr>
            <a:r>
              <a:rPr lang="en-GB" sz="2400" dirty="0">
                <a:solidFill>
                  <a:prstClr val="white"/>
                </a:solidFill>
              </a:rPr>
              <a:t>	positive economic impact</a:t>
            </a:r>
          </a:p>
          <a:p>
            <a:pPr marL="457200" indent="-457200" defTabSz="4572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GB" sz="2400" dirty="0">
              <a:solidFill>
                <a:prstClr val="white"/>
              </a:solidFill>
            </a:endParaRPr>
          </a:p>
          <a:p>
            <a:pPr defTabSz="457200">
              <a:lnSpc>
                <a:spcPct val="70000"/>
              </a:lnSpc>
            </a:pPr>
            <a:endParaRPr lang="en-US" sz="1600" b="1" dirty="0">
              <a:solidFill>
                <a:prstClr val="white"/>
              </a:solidFill>
              <a:cs typeface="OCR F-Bold OSF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838" r="24411" b="82264"/>
          <a:stretch/>
        </p:blipFill>
        <p:spPr>
          <a:xfrm>
            <a:off x="7504034" y="5297713"/>
            <a:ext cx="571188" cy="3100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1520" y="458792"/>
            <a:ext cx="39821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sz="3200" dirty="0">
                <a:solidFill>
                  <a:prstClr val="white"/>
                </a:solidFill>
              </a:rPr>
              <a:t>THE HUMBER LIGHTS</a:t>
            </a:r>
          </a:p>
        </p:txBody>
      </p:sp>
    </p:spTree>
    <p:extLst>
      <p:ext uri="{BB962C8B-B14F-4D97-AF65-F5344CB8AC3E}">
        <p14:creationId xmlns:p14="http://schemas.microsoft.com/office/powerpoint/2010/main" val="164060396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HULL CITY OF CULTUR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B5D6"/>
      </a:accent1>
      <a:accent2>
        <a:srgbClr val="8C00A6"/>
      </a:accent2>
      <a:accent3>
        <a:srgbClr val="F7DD18"/>
      </a:accent3>
      <a:accent4>
        <a:srgbClr val="EB3EA8"/>
      </a:accent4>
      <a:accent5>
        <a:srgbClr val="E62E52"/>
      </a:accent5>
      <a:accent6>
        <a:srgbClr val="85D200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HULL CITY OF CULTUR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B5D6"/>
      </a:accent1>
      <a:accent2>
        <a:srgbClr val="8C00A6"/>
      </a:accent2>
      <a:accent3>
        <a:srgbClr val="F7DD18"/>
      </a:accent3>
      <a:accent4>
        <a:srgbClr val="EB3EA8"/>
      </a:accent4>
      <a:accent5>
        <a:srgbClr val="E62E52"/>
      </a:accent5>
      <a:accent6>
        <a:srgbClr val="85D200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  <LastSharedByUser xmlns="80129174-c05c-43cc-8e32-21fcbdfe51bb" xsi:nil="true"/>
    <SharedWithUsers xmlns="80129174-c05c-43cc-8e32-21fcbdfe51bb">
      <UserInfo>
        <DisplayName/>
        <AccountId xsi:nil="true"/>
        <AccountType/>
      </UserInfo>
    </SharedWithUsers>
    <LastSharedByTime xmlns="80129174-c05c-43cc-8e32-21fcbdfe51bb" xsi:nil="true"/>
  </documentManagement>
</p:properties>
</file>

<file path=customXml/itemProps1.xml><?xml version="1.0" encoding="utf-8"?>
<ds:datastoreItem xmlns:ds="http://schemas.openxmlformats.org/officeDocument/2006/customXml" ds:itemID="{584A3BD8-F6E0-43D0-9977-C1BE73170C8B}"/>
</file>

<file path=customXml/itemProps2.xml><?xml version="1.0" encoding="utf-8"?>
<ds:datastoreItem xmlns:ds="http://schemas.openxmlformats.org/officeDocument/2006/customXml" ds:itemID="{5CF6A523-2FE1-4352-8728-7E354E9D7C2E}"/>
</file>

<file path=customXml/itemProps3.xml><?xml version="1.0" encoding="utf-8"?>
<ds:datastoreItem xmlns:ds="http://schemas.openxmlformats.org/officeDocument/2006/customXml" ds:itemID="{0034120A-4880-4CBB-AC38-699843416606}"/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251</Words>
  <Application>Microsoft Office PowerPoint</Application>
  <PresentationFormat>On-screen Show (16:10)</PresentationFormat>
  <Paragraphs>93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Avenir Book</vt:lpstr>
      <vt:lpstr>Calibri</vt:lpstr>
      <vt:lpstr>OCR F-Bold OSF</vt:lpstr>
      <vt:lpstr>Trebuchet MS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Hull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Mayes Lisa</dc:creator>
  <cp:lastModifiedBy>Jenny Hutt</cp:lastModifiedBy>
  <cp:revision>16</cp:revision>
  <dcterms:created xsi:type="dcterms:W3CDTF">2015-12-02T12:32:15Z</dcterms:created>
  <dcterms:modified xsi:type="dcterms:W3CDTF">2016-10-20T13:36:40Z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  <property fmtid="{D5CDD505-2E9C-101B-9397-08002B2CF9AE}" pid="3" name="Order">
    <vt:r8>4215700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ComplianceAssetId">
    <vt:lpwstr/>
  </property>
</Properties>
</file>