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slides/slide28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1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69" r:id="rId3"/>
    <p:sldId id="292" r:id="rId4"/>
    <p:sldId id="290" r:id="rId5"/>
    <p:sldId id="280" r:id="rId6"/>
    <p:sldId id="279" r:id="rId7"/>
    <p:sldId id="278" r:id="rId8"/>
    <p:sldId id="275" r:id="rId9"/>
    <p:sldId id="277" r:id="rId10"/>
    <p:sldId id="281" r:id="rId11"/>
    <p:sldId id="283" r:id="rId12"/>
    <p:sldId id="284" r:id="rId13"/>
    <p:sldId id="285" r:id="rId14"/>
    <p:sldId id="286" r:id="rId15"/>
    <p:sldId id="276" r:id="rId16"/>
    <p:sldId id="287" r:id="rId17"/>
    <p:sldId id="288" r:id="rId18"/>
    <p:sldId id="289" r:id="rId19"/>
    <p:sldId id="271" r:id="rId20"/>
    <p:sldId id="301" r:id="rId21"/>
    <p:sldId id="298" r:id="rId22"/>
    <p:sldId id="312" r:id="rId23"/>
    <p:sldId id="326" r:id="rId24"/>
    <p:sldId id="272" r:id="rId25"/>
    <p:sldId id="267" r:id="rId26"/>
    <p:sldId id="293" r:id="rId27"/>
    <p:sldId id="294" r:id="rId28"/>
    <p:sldId id="295" r:id="rId29"/>
    <p:sldId id="296" r:id="rId30"/>
    <p:sldId id="315" r:id="rId31"/>
    <p:sldId id="316" r:id="rId32"/>
    <p:sldId id="314" r:id="rId33"/>
    <p:sldId id="322" r:id="rId34"/>
    <p:sldId id="334" r:id="rId35"/>
    <p:sldId id="328" r:id="rId36"/>
    <p:sldId id="327" r:id="rId37"/>
    <p:sldId id="323" r:id="rId38"/>
    <p:sldId id="297" r:id="rId39"/>
    <p:sldId id="325" r:id="rId40"/>
    <p:sldId id="330" r:id="rId41"/>
    <p:sldId id="331" r:id="rId42"/>
    <p:sldId id="332" r:id="rId43"/>
    <p:sldId id="333" r:id="rId44"/>
    <p:sldId id="335" r:id="rId45"/>
    <p:sldId id="264" r:id="rId46"/>
    <p:sldId id="265" r:id="rId47"/>
    <p:sldId id="260" r:id="rId48"/>
    <p:sldId id="258" r:id="rId49"/>
    <p:sldId id="259" r:id="rId50"/>
    <p:sldId id="329" r:id="rId51"/>
  </p:sldIdLst>
  <p:sldSz cx="914558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7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1230" y="72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54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openxmlformats.org/officeDocument/2006/relationships/customXml" Target="../customXml/item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DC5A2-C041-49EB-BFD8-36239745E8A9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929B8-FE00-4304-A110-FDD532913BF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3667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99" y="1122363"/>
            <a:ext cx="685919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99" y="3602038"/>
            <a:ext cx="685919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B5207-ACFA-4414-AE1A-03FE4E55001A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9D23-0524-4746-AAB6-82FB8ACD96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4379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B5207-ACFA-4414-AE1A-03FE4E55001A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9D23-0524-4746-AAB6-82FB8ACD96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1686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4812" y="365125"/>
            <a:ext cx="1972017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759" y="365125"/>
            <a:ext cx="5801732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B5207-ACFA-4414-AE1A-03FE4E55001A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9D23-0524-4746-AAB6-82FB8ACD96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202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B5207-ACFA-4414-AE1A-03FE4E55001A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9D23-0524-4746-AAB6-82FB8ACD96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15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96" y="1709740"/>
            <a:ext cx="788806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96" y="4589465"/>
            <a:ext cx="788806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B5207-ACFA-4414-AE1A-03FE4E55001A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9D23-0524-4746-AAB6-82FB8ACD96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2379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59" y="1825625"/>
            <a:ext cx="3886875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954" y="1825625"/>
            <a:ext cx="3886875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B5207-ACFA-4414-AE1A-03FE4E55001A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9D23-0524-4746-AAB6-82FB8ACD96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186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50" y="365127"/>
            <a:ext cx="7888069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51" y="1681163"/>
            <a:ext cx="38690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51" y="2505075"/>
            <a:ext cx="386901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954" y="1681163"/>
            <a:ext cx="38880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954" y="2505075"/>
            <a:ext cx="388806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B5207-ACFA-4414-AE1A-03FE4E55001A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9D23-0524-4746-AAB6-82FB8ACD96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4064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B5207-ACFA-4414-AE1A-03FE4E55001A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9D23-0524-4746-AAB6-82FB8ACD96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111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B5207-ACFA-4414-AE1A-03FE4E55001A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9D23-0524-4746-AAB6-82FB8ACD96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2109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50" y="457200"/>
            <a:ext cx="29496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067" y="987427"/>
            <a:ext cx="462995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50" y="2057400"/>
            <a:ext cx="29496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B5207-ACFA-4414-AE1A-03FE4E55001A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9D23-0524-4746-AAB6-82FB8ACD96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419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50" y="457200"/>
            <a:ext cx="29496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8067" y="987427"/>
            <a:ext cx="462995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50" y="2057400"/>
            <a:ext cx="29496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B5207-ACFA-4414-AE1A-03FE4E55001A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9D23-0524-4746-AAB6-82FB8ACD96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1717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760" y="365127"/>
            <a:ext cx="78880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760" y="1825625"/>
            <a:ext cx="78880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759" y="6356352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B5207-ACFA-4414-AE1A-03FE4E55001A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476" y="6356352"/>
            <a:ext cx="30866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073" y="6356352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79D23-0524-4746-AAB6-82FB8ACD96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798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2.emf"/><Relationship Id="rId4" Type="http://schemas.openxmlformats.org/officeDocument/2006/relationships/package" Target="../embeddings/Microsoft_Excel_Worksheet1.xlsx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400" b="1" dirty="0" smtClean="0">
                <a:latin typeface="+mn-lt"/>
              </a:rPr>
              <a:t>HAZEL COLQUHOUN</a:t>
            </a:r>
            <a:br>
              <a:rPr lang="en-GB" sz="4400" b="1" dirty="0" smtClean="0">
                <a:latin typeface="+mn-lt"/>
              </a:rPr>
            </a:br>
            <a:r>
              <a:rPr lang="en-GB" sz="4400" b="1" dirty="0" smtClean="0">
                <a:latin typeface="+mn-lt"/>
              </a:rPr>
              <a:t>ANDREW KNIGHT</a:t>
            </a:r>
            <a:endParaRPr lang="en-GB" sz="44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400" dirty="0" smtClean="0"/>
              <a:t>LOOK </a:t>
            </a:r>
            <a:r>
              <a:rPr lang="en-GB" sz="4400" dirty="0" smtClean="0">
                <a:solidFill>
                  <a:srgbClr val="FF0000"/>
                </a:solidFill>
              </a:rPr>
              <a:t>UP</a:t>
            </a:r>
            <a:r>
              <a:rPr lang="en-GB" sz="4400" dirty="0" smtClean="0"/>
              <a:t> </a:t>
            </a:r>
            <a:endParaRPr lang="en-GB" sz="4400" dirty="0"/>
          </a:p>
        </p:txBody>
      </p:sp>
      <p:pic>
        <p:nvPicPr>
          <p:cNvPr id="4" name="Picture 3" descr="logo_800_spa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7531" y="5474250"/>
            <a:ext cx="1364859" cy="118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1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7" y="504002"/>
            <a:ext cx="7841862" cy="5201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1706" y="5847008"/>
            <a:ext cx="347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Pontis – Michael Pinsky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846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8" y="550850"/>
            <a:ext cx="7432698" cy="550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8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0" y="269862"/>
            <a:ext cx="3812941" cy="28597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07" y="269861"/>
            <a:ext cx="3812941" cy="28597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14" y="3325541"/>
            <a:ext cx="6801634" cy="335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7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1" y="303480"/>
            <a:ext cx="8141036" cy="54497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7004" y="6001555"/>
            <a:ext cx="3580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Spank the Monkey – Shepard Fairey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40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8" y="285959"/>
            <a:ext cx="7933386" cy="595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9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759" y="249943"/>
            <a:ext cx="7888069" cy="1325563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latin typeface="+mn-lt"/>
              </a:rPr>
              <a:t>CASE STUDY 2 - </a:t>
            </a:r>
            <a:r>
              <a:rPr lang="en-GB" sz="3200" b="1" dirty="0" smtClean="0">
                <a:solidFill>
                  <a:srgbClr val="FF0000"/>
                </a:solidFill>
                <a:latin typeface="+mn-lt"/>
              </a:rPr>
              <a:t>ILLUMINATING</a:t>
            </a:r>
            <a:r>
              <a:rPr lang="en-GB" sz="3200" b="1" dirty="0" smtClean="0">
                <a:latin typeface="+mn-lt"/>
              </a:rPr>
              <a:t> YORK</a:t>
            </a:r>
            <a:endParaRPr lang="en-GB" sz="3200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68" y="1282057"/>
            <a:ext cx="7253111" cy="4835408"/>
          </a:xfrm>
        </p:spPr>
      </p:pic>
      <p:sp>
        <p:nvSpPr>
          <p:cNvPr id="5" name="TextBox 4"/>
          <p:cNvSpPr txBox="1"/>
          <p:nvPr/>
        </p:nvSpPr>
        <p:spPr>
          <a:xfrm>
            <a:off x="4726546" y="6117465"/>
            <a:ext cx="349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Illuminati Botanica – Jony Easterby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519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28141" y="5687729"/>
            <a:ext cx="353176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50" dirty="0" smtClean="0"/>
              <a:t> Shadowing - Chomko </a:t>
            </a:r>
            <a:r>
              <a:rPr lang="en-GB" sz="1650" dirty="0"/>
              <a:t>and </a:t>
            </a:r>
            <a:r>
              <a:rPr lang="en-GB" sz="1650" dirty="0" smtClean="0"/>
              <a:t>Rozier</a:t>
            </a:r>
            <a:endParaRPr lang="en-GB" sz="1650" dirty="0"/>
          </a:p>
        </p:txBody>
      </p:sp>
      <p:pic>
        <p:nvPicPr>
          <p:cNvPr id="3074" name="Picture 2" descr="http://ichef.bbci.co.uk/news/624/media/images/77476000/jpg/_77476332_shadowing_co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27" y="387904"/>
            <a:ext cx="8069674" cy="517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76773" y="5560772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112134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5" y="359015"/>
            <a:ext cx="3723725" cy="5504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39" y="360609"/>
            <a:ext cx="3690507" cy="54555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9778" y="5816141"/>
            <a:ext cx="3759681" cy="820480"/>
          </a:xfrm>
        </p:spPr>
        <p:txBody>
          <a:bodyPr>
            <a:normAutofit/>
          </a:bodyPr>
          <a:lstStyle/>
          <a:p>
            <a:r>
              <a:rPr lang="en-GB" sz="1650" dirty="0">
                <a:latin typeface="+mn-lt"/>
              </a:rPr>
              <a:t>Join the </a:t>
            </a:r>
            <a:r>
              <a:rPr lang="en-GB" sz="1650" dirty="0" smtClean="0">
                <a:latin typeface="+mn-lt"/>
              </a:rPr>
              <a:t>Revolution - Freshwest </a:t>
            </a:r>
            <a:endParaRPr lang="en-GB" sz="165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658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5124" y="145516"/>
            <a:ext cx="8084627" cy="557005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48047" y="5715574"/>
            <a:ext cx="3048223" cy="569316"/>
          </a:xfrm>
        </p:spPr>
        <p:txBody>
          <a:bodyPr>
            <a:normAutofit/>
          </a:bodyPr>
          <a:lstStyle/>
          <a:p>
            <a:r>
              <a:rPr lang="en-GB" sz="1650" dirty="0">
                <a:latin typeface="+mn-lt"/>
              </a:rPr>
              <a:t>Three </a:t>
            </a:r>
            <a:r>
              <a:rPr lang="en-GB" sz="1650" dirty="0" smtClean="0">
                <a:latin typeface="+mn-lt"/>
              </a:rPr>
              <a:t>Graces - </a:t>
            </a:r>
            <a:r>
              <a:rPr lang="en-GB" sz="1650" dirty="0">
                <a:latin typeface="+mn-lt"/>
              </a:rPr>
              <a:t>Nayan Kulkarni </a:t>
            </a:r>
          </a:p>
        </p:txBody>
      </p:sp>
    </p:spTree>
    <p:extLst>
      <p:ext uri="{BB962C8B-B14F-4D97-AF65-F5344CB8AC3E}">
        <p14:creationId xmlns:p14="http://schemas.microsoft.com/office/powerpoint/2010/main" val="300728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9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49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THINKING ABOUT </a:t>
            </a:r>
            <a:r>
              <a:rPr lang="en-GB" sz="36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r>
              <a:rPr lang="en-GB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Hull</a:t>
            </a:r>
            <a:r>
              <a:rPr lang="en-GB" dirty="0" smtClean="0"/>
              <a:t> – unique character, one of the most distinctive and unusual cities in England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Artists</a:t>
            </a:r>
            <a:r>
              <a:rPr lang="en-GB" dirty="0" smtClean="0"/>
              <a:t> – 300 years of engagement with the city, creating works woven into the fabric and psychology of Hull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Seasons</a:t>
            </a:r>
            <a:r>
              <a:rPr lang="en-GB" dirty="0" smtClean="0"/>
              <a:t> – Made in Hull/Roots &amp; Routes/Freedom/</a:t>
            </a:r>
          </a:p>
          <a:p>
            <a:pPr>
              <a:buNone/>
            </a:pPr>
            <a:r>
              <a:rPr lang="en-GB" dirty="0" smtClean="0"/>
              <a:t>	Tell the World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Audiences</a:t>
            </a:r>
            <a:r>
              <a:rPr lang="en-GB" dirty="0" smtClean="0"/>
              <a:t> – people new to the city and people rediscovering their city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Creativity</a:t>
            </a:r>
            <a:r>
              <a:rPr lang="en-GB" dirty="0" smtClean="0"/>
              <a:t> – working collaboratively to make the most of the city’s resources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760" y="365128"/>
            <a:ext cx="7888069" cy="858366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latin typeface="+mn-lt"/>
              </a:rPr>
              <a:t>HAZEL COLQUHOUN 	      ANDREW KNIGHT</a:t>
            </a:r>
            <a:endParaRPr lang="en-GB" sz="32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8759" y="1223494"/>
            <a:ext cx="3886875" cy="4953469"/>
          </a:xfrm>
        </p:spPr>
        <p:txBody>
          <a:bodyPr>
            <a:normAutofit fontScale="47500" lnSpcReduction="20000"/>
          </a:bodyPr>
          <a:lstStyle/>
          <a:p>
            <a:r>
              <a:rPr lang="en-GB" sz="3300" dirty="0" smtClean="0">
                <a:solidFill>
                  <a:srgbClr val="FF0000"/>
                </a:solidFill>
              </a:rPr>
              <a:t>Large scale public art programmes </a:t>
            </a:r>
            <a:r>
              <a:rPr lang="en-GB" sz="3300" dirty="0" smtClean="0"/>
              <a:t>Canterbury, Whitstable, A13 Artscape, Newcastle upon Tyne NHS Trust, Yorkshire Wolds Way, Sustrans</a:t>
            </a:r>
          </a:p>
          <a:p>
            <a:r>
              <a:rPr lang="en-GB" sz="3300" dirty="0" smtClean="0">
                <a:solidFill>
                  <a:srgbClr val="FF0000"/>
                </a:solidFill>
              </a:rPr>
              <a:t>High profile temporary commissions</a:t>
            </a:r>
            <a:r>
              <a:rPr lang="en-GB" sz="3300" b="1" dirty="0" smtClean="0"/>
              <a:t> </a:t>
            </a:r>
            <a:r>
              <a:rPr lang="en-GB" sz="3300" dirty="0" smtClean="0"/>
              <a:t>Illuminating York, York Curiouser</a:t>
            </a:r>
          </a:p>
          <a:p>
            <a:r>
              <a:rPr lang="en-GB" sz="3300" dirty="0" smtClean="0">
                <a:solidFill>
                  <a:srgbClr val="FF0000"/>
                </a:solidFill>
              </a:rPr>
              <a:t>Hull projects </a:t>
            </a:r>
            <a:r>
              <a:rPr lang="en-GB" sz="3300" dirty="0" smtClean="0"/>
              <a:t>Hull Truck Theatre, Riverside Extra Care</a:t>
            </a:r>
          </a:p>
          <a:p>
            <a:r>
              <a:rPr lang="en-GB" sz="3300" dirty="0" smtClean="0">
                <a:solidFill>
                  <a:srgbClr val="FF0000"/>
                </a:solidFill>
              </a:rPr>
              <a:t>Skills and services </a:t>
            </a:r>
            <a:r>
              <a:rPr lang="en-GB" sz="3300" dirty="0" smtClean="0"/>
              <a:t>curation, programming, project management, strategy/policy development, research, writing, funding, marketing, PR, capacity building, training, consultation</a:t>
            </a:r>
          </a:p>
          <a:p>
            <a:r>
              <a:rPr lang="en-GB" sz="3300" dirty="0" smtClean="0">
                <a:solidFill>
                  <a:srgbClr val="FF0000"/>
                </a:solidFill>
              </a:rPr>
              <a:t>Employment </a:t>
            </a:r>
            <a:r>
              <a:rPr lang="en-GB" sz="3300" dirty="0" smtClean="0"/>
              <a:t>Arts Council Yorkshire, London Docklands Development Corporation</a:t>
            </a:r>
          </a:p>
          <a:p>
            <a:r>
              <a:rPr lang="en-GB" sz="3300" dirty="0" smtClean="0">
                <a:solidFill>
                  <a:srgbClr val="FF0000"/>
                </a:solidFill>
              </a:rPr>
              <a:t>Qualifications </a:t>
            </a:r>
            <a:r>
              <a:rPr lang="en-GB" sz="3300" dirty="0" smtClean="0"/>
              <a:t>BA Hons Geography, MA Arts Management; Research Associate, University of York</a:t>
            </a:r>
          </a:p>
          <a:p>
            <a:pPr>
              <a:buNone/>
            </a:pPr>
            <a:endParaRPr lang="en-GB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08178" y="1223494"/>
            <a:ext cx="3886875" cy="4924440"/>
          </a:xfrm>
        </p:spPr>
        <p:txBody>
          <a:bodyPr>
            <a:normAutofit fontScale="47500" lnSpcReduction="20000"/>
          </a:bodyPr>
          <a:lstStyle/>
          <a:p>
            <a:r>
              <a:rPr lang="en-GB" sz="3300" dirty="0" smtClean="0">
                <a:solidFill>
                  <a:srgbClr val="FF0000"/>
                </a:solidFill>
              </a:rPr>
              <a:t>Large scale public art  programmes </a:t>
            </a:r>
            <a:r>
              <a:rPr lang="en-GB" sz="3300" dirty="0" smtClean="0"/>
              <a:t>Bridlington Promenades, Tyne &amp; Wear Metro, Ashford Ring Road, Newcastle upon Tyne NHS Trust, Yorkshire Wolds Way</a:t>
            </a:r>
          </a:p>
          <a:p>
            <a:r>
              <a:rPr lang="en-GB" sz="3300" dirty="0" smtClean="0">
                <a:solidFill>
                  <a:srgbClr val="FF0000"/>
                </a:solidFill>
              </a:rPr>
              <a:t>High profile temporary commissions   </a:t>
            </a:r>
            <a:r>
              <a:rPr lang="en-GB" sz="3300" dirty="0" smtClean="0"/>
              <a:t>'Lost O’ Ashford, Illuminating York, </a:t>
            </a:r>
          </a:p>
          <a:p>
            <a:r>
              <a:rPr lang="en-GB" sz="3300" dirty="0" smtClean="0">
                <a:solidFill>
                  <a:srgbClr val="FF0000"/>
                </a:solidFill>
              </a:rPr>
              <a:t>Hull projects </a:t>
            </a:r>
            <a:r>
              <a:rPr lang="en-GB" sz="3300" dirty="0" smtClean="0"/>
              <a:t>Fish Pavement, HCC Public Art Strategy, STAND, Hull BSF, HCC Public Realm Strategy 2014, Turner Prize in Hull Feasibility Study, Riverside Extra Care</a:t>
            </a:r>
          </a:p>
          <a:p>
            <a:r>
              <a:rPr lang="en-GB" sz="3300" dirty="0" smtClean="0">
                <a:solidFill>
                  <a:srgbClr val="FF0000"/>
                </a:solidFill>
              </a:rPr>
              <a:t>Skills and services </a:t>
            </a:r>
            <a:r>
              <a:rPr lang="en-GB" sz="3300" dirty="0" smtClean="0"/>
              <a:t> contemporary art and design practices, creative collaboration, urban design, curation, programming, project management, strategy/policy development</a:t>
            </a:r>
          </a:p>
          <a:p>
            <a:r>
              <a:rPr lang="en-GB" sz="3300" dirty="0" smtClean="0">
                <a:solidFill>
                  <a:srgbClr val="FF0000"/>
                </a:solidFill>
              </a:rPr>
              <a:t>Employment </a:t>
            </a:r>
            <a:r>
              <a:rPr lang="en-GB" sz="3300" dirty="0" smtClean="0"/>
              <a:t>AIR &amp; SPACE Studios, Institute of Contemporary Arts, Welsh Arts Council, Andrew Knight Gallery/Consultancy, Humberside/ERYC</a:t>
            </a:r>
          </a:p>
          <a:p>
            <a:r>
              <a:rPr lang="en-GB" sz="3300" dirty="0" smtClean="0">
                <a:solidFill>
                  <a:srgbClr val="FF0000"/>
                </a:solidFill>
              </a:rPr>
              <a:t>Qualifications </a:t>
            </a:r>
            <a:r>
              <a:rPr lang="en-GB" sz="3300" dirty="0" smtClean="0"/>
              <a:t>BA Hons Fine Art, FRSA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Artists &amp; the City</a:t>
            </a:r>
          </a:p>
        </p:txBody>
      </p:sp>
      <p:pic>
        <p:nvPicPr>
          <p:cNvPr id="4099" name="Picture Placeholder 6" descr="Aerial of City Centre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40"/>
          <a:stretch>
            <a:fillRect/>
          </a:stretch>
        </p:blipFill>
        <p:spPr>
          <a:xfrm>
            <a:off x="3579640" y="987427"/>
            <a:ext cx="4938381" cy="4873625"/>
          </a:xfrm>
        </p:spPr>
      </p:pic>
      <p:sp>
        <p:nvSpPr>
          <p:cNvPr id="4100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GB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1.staticflickr.com/3/2455/3585227976_c382ecdb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4248" y="206063"/>
            <a:ext cx="2396656" cy="1958179"/>
          </a:xfrm>
          <a:prstGeom prst="rect">
            <a:avLst/>
          </a:prstGeom>
          <a:noFill/>
        </p:spPr>
      </p:pic>
      <p:pic>
        <p:nvPicPr>
          <p:cNvPr id="5" name="Picture Placeholder 6" descr="P102086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0174" y="206063"/>
            <a:ext cx="2349970" cy="1941753"/>
          </a:xfrm>
          <a:prstGeom prst="rect">
            <a:avLst/>
          </a:prstGeom>
        </p:spPr>
      </p:pic>
      <p:pic>
        <p:nvPicPr>
          <p:cNvPr id="6" name="Picture Placeholder 4" descr="P102094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9413" y="222489"/>
            <a:ext cx="2274733" cy="1941753"/>
          </a:xfrm>
          <a:prstGeom prst="rect">
            <a:avLst/>
          </a:prstGeom>
        </p:spPr>
      </p:pic>
      <p:pic>
        <p:nvPicPr>
          <p:cNvPr id="8" name="Picture Placeholder 4" descr="P102038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0174" y="2388597"/>
            <a:ext cx="2349970" cy="1965009"/>
          </a:xfrm>
          <a:prstGeom prst="rect">
            <a:avLst/>
          </a:prstGeom>
        </p:spPr>
      </p:pic>
      <p:pic>
        <p:nvPicPr>
          <p:cNvPr id="9" name="Picture Placeholder 4" descr="P102028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6109414" y="2398470"/>
            <a:ext cx="2274732" cy="19551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8" y="2381586"/>
            <a:ext cx="2416144" cy="19720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9" y="4570951"/>
            <a:ext cx="2416144" cy="18119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472" y="4553803"/>
            <a:ext cx="2394614" cy="17966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174" y="4570951"/>
            <a:ext cx="2349970" cy="179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1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 descr="P102039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396" y="255351"/>
            <a:ext cx="2474115" cy="1918448"/>
          </a:xfrm>
          <a:prstGeom prst="rect">
            <a:avLst/>
          </a:prstGeom>
        </p:spPr>
      </p:pic>
      <p:pic>
        <p:nvPicPr>
          <p:cNvPr id="3" name="Picture 8" descr="https://c4.staticflickr.com/4/3198/2789347327_8bb8ddc8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5200"/>
          <a:stretch>
            <a:fillRect/>
          </a:stretch>
        </p:blipFill>
        <p:spPr>
          <a:xfrm>
            <a:off x="3126559" y="255351"/>
            <a:ext cx="2485780" cy="1919416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614" y="255351"/>
            <a:ext cx="2618704" cy="1918448"/>
          </a:xfrm>
          <a:prstGeom prst="rect">
            <a:avLst/>
          </a:prstGeom>
        </p:spPr>
      </p:pic>
      <p:pic>
        <p:nvPicPr>
          <p:cNvPr id="5" name="Picture 2" descr="http://media-cache-ak0.pinimg.com/736x/60/3a/90/603a90d2c5aebeaf36bc9a4d38ab522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" r="5408"/>
          <a:stretch>
            <a:fillRect/>
          </a:stretch>
        </p:blipFill>
        <p:spPr>
          <a:xfrm>
            <a:off x="5782614" y="4494728"/>
            <a:ext cx="2618705" cy="1911666"/>
          </a:xfrm>
          <a:prstGeom prst="rect">
            <a:avLst/>
          </a:prstGeom>
          <a:noFill/>
        </p:spPr>
      </p:pic>
      <p:pic>
        <p:nvPicPr>
          <p:cNvPr id="6" name="Picture 2" descr="http://static.guim.co.uk/sys-images/Guardian/About/General/2013/11/19/1384879577272/Philip-Larkin-statue-0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0001"/>
          <a:stretch>
            <a:fillRect/>
          </a:stretch>
        </p:blipFill>
        <p:spPr>
          <a:xfrm>
            <a:off x="3126559" y="4494728"/>
            <a:ext cx="2485780" cy="1911666"/>
          </a:xfrm>
          <a:prstGeom prst="rect">
            <a:avLst/>
          </a:prstGeom>
          <a:noFill/>
        </p:spPr>
      </p:pic>
      <p:pic>
        <p:nvPicPr>
          <p:cNvPr id="7" name="Picture 2" descr="C:\Users\Andrew Knight\Documents\Artists\Vong Paophanit\HULL1emai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r="6017"/>
          <a:stretch>
            <a:fillRect/>
          </a:stretch>
        </p:blipFill>
        <p:spPr>
          <a:xfrm>
            <a:off x="489397" y="4494728"/>
            <a:ext cx="2474115" cy="1911666"/>
          </a:xfrm>
          <a:prstGeom prst="rect">
            <a:avLst/>
          </a:prstGeom>
        </p:spPr>
      </p:pic>
      <p:pic>
        <p:nvPicPr>
          <p:cNvPr id="8" name="Picture 2" descr="https://c2.staticflickr.com/8/7073/8732497764_4d2ae4212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2614" y="2360708"/>
            <a:ext cx="2597436" cy="1982839"/>
          </a:xfrm>
          <a:prstGeom prst="rect">
            <a:avLst/>
          </a:prstGeom>
          <a:noFill/>
        </p:spPr>
      </p:pic>
      <p:pic>
        <p:nvPicPr>
          <p:cNvPr id="9" name="Picture 2" descr="https://www.a-n.co.uk/wp-content/uploads/2003/06/10054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6559" y="2360708"/>
            <a:ext cx="2485780" cy="1948078"/>
          </a:xfrm>
          <a:prstGeom prst="rect">
            <a:avLst/>
          </a:prstGeom>
          <a:noFill/>
        </p:spPr>
      </p:pic>
      <p:pic>
        <p:nvPicPr>
          <p:cNvPr id="10" name="Picture Placeholder 4" descr="image-221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396" y="2360708"/>
            <a:ext cx="2491539" cy="194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0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THINKING ABOUT </a:t>
            </a:r>
            <a:r>
              <a:rPr lang="en-GB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r>
              <a:rPr lang="en-GB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VISION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‘</a:t>
            </a:r>
            <a:r>
              <a:rPr lang="en-GB" sz="2400" dirty="0"/>
              <a:t>Look Up’ is inspired by Hull and the City of Culture’s commitment to </a:t>
            </a:r>
            <a:r>
              <a:rPr lang="en-GB" sz="2400" i="1" dirty="0"/>
              <a:t>drawing on the past and present of the city in order to define and celebrate its future.</a:t>
            </a:r>
            <a:r>
              <a:rPr lang="en-GB" sz="2400" dirty="0"/>
              <a:t>  </a:t>
            </a:r>
          </a:p>
          <a:p>
            <a:r>
              <a:rPr lang="en-GB" sz="2400" dirty="0" smtClean="0"/>
              <a:t>Our </a:t>
            </a:r>
            <a:r>
              <a:rPr lang="en-GB" sz="2400" dirty="0"/>
              <a:t>vision is to transform people’s </a:t>
            </a:r>
            <a:r>
              <a:rPr lang="en-GB" sz="2400" dirty="0" smtClean="0"/>
              <a:t>understanding, appreciation and enjoyment </a:t>
            </a:r>
            <a:r>
              <a:rPr lang="en-GB" sz="2400" dirty="0"/>
              <a:t>of Hull through the imagination and creative skills of artists invited to make works for and of the city. </a:t>
            </a:r>
            <a:endParaRPr lang="en-GB" sz="2400" dirty="0" smtClean="0"/>
          </a:p>
          <a:p>
            <a:r>
              <a:rPr lang="en-GB" sz="2400" dirty="0" smtClean="0"/>
              <a:t>Different media, diverse experience </a:t>
            </a:r>
            <a:r>
              <a:rPr lang="en-GB" sz="2400" dirty="0"/>
              <a:t>- from immersive installation to participative, cumulative work, to include day and </a:t>
            </a:r>
            <a:r>
              <a:rPr lang="en-GB" sz="2400" dirty="0" smtClean="0"/>
              <a:t>night-time presence.</a:t>
            </a:r>
            <a:endParaRPr lang="en-GB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138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703" y="466727"/>
            <a:ext cx="7888069" cy="1325563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THINKING ABOUT </a:t>
            </a:r>
            <a:r>
              <a:rPr lang="en-GB" sz="3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r>
              <a:rPr lang="en-GB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Programme developed through research and dialogue with Hull 2017 and partners to:</a:t>
            </a:r>
          </a:p>
          <a:p>
            <a:pPr lvl="1"/>
            <a:r>
              <a:rPr lang="en-GB" dirty="0"/>
              <a:t>D</a:t>
            </a:r>
            <a:r>
              <a:rPr lang="en-GB" dirty="0" smtClean="0"/>
              <a:t>efine objectives and scope</a:t>
            </a:r>
          </a:p>
          <a:p>
            <a:pPr lvl="1"/>
            <a:r>
              <a:rPr lang="en-GB" dirty="0" smtClean="0"/>
              <a:t>Identify sites, synergies and opportunities</a:t>
            </a:r>
          </a:p>
          <a:p>
            <a:pPr lvl="1"/>
            <a:r>
              <a:rPr lang="en-GB" dirty="0" smtClean="0"/>
              <a:t>Engage and support ‘invited’ artists to explore the city and respond with proposals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9056" y="333831"/>
            <a:ext cx="8165703" cy="6449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OF THE ARTISTS </a:t>
            </a:r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THINKING ABOUT FOR </a:t>
            </a:r>
            <a:r>
              <a:rPr lang="en-GB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endParaRPr lang="en-GB" sz="3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Heather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ACKROYD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Dan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HARVEY/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ASSEMBLE/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Tine</a:t>
            </a: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BECH/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Balint</a:t>
            </a: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BOLYGO/</a:t>
            </a: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Alan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BOYSON/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Candy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CHANG/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Jonathan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CHOMKO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Matt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ROSIER/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CLARK/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Susan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COLLINS/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David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COTTERELL/Ian 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DAVENPORT/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DOBROWSKI/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Leandro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ERLICH/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Cosey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FANNY TUTTI/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Shepard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FAIREY/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HC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FEHR/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Bettina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FURNEÉ/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Neville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GABIE/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Anya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GALLACIO/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Stefan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GEC/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Jeremiah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HARGREAVE/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HEINRICH &amp; PALMER/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Albert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HODGE/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JENNINGS/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Nayan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KULKARNI/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LONDON FIELDWORKS/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Vong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PHAOPHANIT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Claire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OBOUSSIER/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Michael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PINSKY/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ROADSWORTH/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 ‘Pongo’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ROOD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Gordon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MASON/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Peter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SCHEEMAKERS/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Gilbert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SEAL/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STOKES/TSAI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YOSHIKA 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WATSON/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Jane 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WATT/Richard</a:t>
            </a:r>
            <a:r>
              <a:rPr lang="en-GB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WOOD/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Gordon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YOUNG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GB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17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3320774"/>
            <a:ext cx="6013517" cy="3384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90777"/>
            <a:ext cx="5397500" cy="303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2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46422"/>
            <a:ext cx="8779854" cy="584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2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60037"/>
            <a:ext cx="8535988" cy="56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44" y="85725"/>
            <a:ext cx="44577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250556" y="143878"/>
            <a:ext cx="2777534" cy="215700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92" tIns="34296" rIns="68592" bIns="34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1350" dirty="0"/>
          </a:p>
        </p:txBody>
      </p:sp>
      <p:pic>
        <p:nvPicPr>
          <p:cNvPr id="11" name="Content Placeholder 7" descr="007 Haddo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62" y="2429407"/>
            <a:ext cx="2876004" cy="20842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414" y="4642232"/>
            <a:ext cx="3003391" cy="19238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88" y="2429407"/>
            <a:ext cx="2814002" cy="2084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88" y="4642232"/>
            <a:ext cx="2814002" cy="1965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2" y="4642232"/>
            <a:ext cx="2883555" cy="1926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2" y="143878"/>
            <a:ext cx="2876004" cy="2157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560" y="143878"/>
            <a:ext cx="3022245" cy="2157003"/>
          </a:xfrm>
          <a:prstGeom prst="rect">
            <a:avLst/>
          </a:prstGeom>
        </p:spPr>
      </p:pic>
      <p:pic>
        <p:nvPicPr>
          <p:cNvPr id="15" name="Content Placeholder 5" descr="haymarket_91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7012" y="2421088"/>
            <a:ext cx="3043794" cy="209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1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FlyTower  2007 landscape view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1756" y="-520700"/>
            <a:ext cx="11850688" cy="790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1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JW imag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469900"/>
            <a:ext cx="9144000" cy="59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1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gatefold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4" y="228600"/>
            <a:ext cx="8686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s0.wikiart.org/images/ian-davenport/poured-lines-southwark-street-2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29" y="418331"/>
            <a:ext cx="8844525" cy="512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58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50" y="540912"/>
            <a:ext cx="8882370" cy="589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4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tit-assets.s3.amazonaws.com/articles/233/3-Neville-Gabie_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58" y="414748"/>
            <a:ext cx="8275792" cy="538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80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ight Bridge from be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26" y="353295"/>
            <a:ext cx="8383118" cy="558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09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http://static.flickr.com/121/278392139_00025b5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91394"/>
            <a:ext cx="8600320" cy="571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1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29" y="679935"/>
            <a:ext cx="7888069" cy="994345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latin typeface="+mn-lt"/>
              </a:rPr>
              <a:t>INDICATIVE </a:t>
            </a:r>
            <a:r>
              <a:rPr lang="en-GB" sz="3200" b="1" dirty="0" smtClean="0">
                <a:solidFill>
                  <a:srgbClr val="FF0000"/>
                </a:solidFill>
                <a:latin typeface="+mn-lt"/>
              </a:rPr>
              <a:t>BUDGET</a:t>
            </a:r>
            <a:endParaRPr lang="en-GB" sz="32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7138624"/>
              </p:ext>
            </p:extLst>
          </p:nvPr>
        </p:nvGraphicFramePr>
        <p:xfrm>
          <a:off x="541829" y="1907402"/>
          <a:ext cx="7888069" cy="303288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388596"/>
                <a:gridCol w="881896"/>
                <a:gridCol w="3617577"/>
              </a:tblGrid>
              <a:tr h="27817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Item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£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notes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</a:tr>
              <a:tr h="27817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Large commissions</a:t>
                      </a:r>
                      <a:r>
                        <a:rPr lang="en-GB" sz="1400" baseline="0" dirty="0" smtClean="0"/>
                        <a:t> – 2 @ </a:t>
                      </a:r>
                      <a:r>
                        <a:rPr lang="en-GB" sz="1400" dirty="0" smtClean="0"/>
                        <a:t> 70,000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140,000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92" marR="68592" marT="34296" marB="34296"/>
                </a:tc>
              </a:tr>
              <a:tr h="27817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Medium commissions – 3 @ 50,000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150,000</a:t>
                      </a:r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92" marR="68592" marT="34296" marB="34296"/>
                </a:tc>
              </a:tr>
              <a:tr h="27817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Small commissions – 4 @ 20,000</a:t>
                      </a:r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  80,000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92" marR="68592" marT="34296" marB="34296"/>
                </a:tc>
              </a:tr>
              <a:tr h="2781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Events,</a:t>
                      </a:r>
                      <a:r>
                        <a:rPr lang="en-GB" sz="1400" baseline="0" dirty="0" smtClean="0"/>
                        <a:t> education, engagement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r>
                        <a:rPr lang="en-GB" sz="1400" baseline="0" dirty="0" smtClean="0"/>
                        <a:t>  2</a:t>
                      </a:r>
                      <a:r>
                        <a:rPr lang="en-GB" sz="1400" dirty="0" smtClean="0"/>
                        <a:t>0,000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92" marR="68592" marT="34296" marB="34296"/>
                </a:tc>
              </a:tr>
              <a:tr h="2781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Marketing/Communications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r>
                        <a:rPr lang="en-GB" sz="1400" baseline="0" dirty="0" smtClean="0"/>
                        <a:t>  3</a:t>
                      </a:r>
                      <a:r>
                        <a:rPr lang="en-GB" sz="1400" dirty="0" smtClean="0"/>
                        <a:t>0,000</a:t>
                      </a:r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92" marR="68592" marT="34296" marB="34296"/>
                </a:tc>
              </a:tr>
              <a:tr h="27817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Stage 1</a:t>
                      </a:r>
                      <a:r>
                        <a:rPr lang="en-GB" sz="1400" baseline="0" dirty="0" smtClean="0"/>
                        <a:t> - </a:t>
                      </a:r>
                      <a:r>
                        <a:rPr lang="en-GB" sz="1400" dirty="0" smtClean="0"/>
                        <a:t>Curation/Programme development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  10,000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92" marR="68592" marT="34296" marB="34296"/>
                </a:tc>
              </a:tr>
              <a:tr h="2781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Stage</a:t>
                      </a:r>
                      <a:r>
                        <a:rPr lang="en-GB" sz="1400" baseline="0" dirty="0" smtClean="0"/>
                        <a:t> 2 - </a:t>
                      </a:r>
                      <a:r>
                        <a:rPr lang="en-GB" sz="1400" dirty="0" smtClean="0"/>
                        <a:t>Project Management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  80,000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92" marR="68592" marT="34296" marB="34296"/>
                </a:tc>
              </a:tr>
              <a:tr h="278178">
                <a:tc>
                  <a:txBody>
                    <a:bodyPr/>
                    <a:lstStyle/>
                    <a:p>
                      <a:r>
                        <a:rPr lang="en-GB" sz="1400" baseline="0" dirty="0" smtClean="0"/>
                        <a:t>Contingency</a:t>
                      </a:r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  20,000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92" marR="68592" marT="34296" marB="34296"/>
                </a:tc>
              </a:tr>
              <a:tr h="480143">
                <a:tc>
                  <a:txBody>
                    <a:bodyPr/>
                    <a:lstStyle/>
                    <a:p>
                      <a:r>
                        <a:rPr lang="en-GB" sz="1400" b="1" baseline="0" dirty="0" smtClean="0"/>
                        <a:t>TOTAL</a:t>
                      </a:r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530,000</a:t>
                      </a:r>
                      <a:endParaRPr lang="en-GB" sz="1400" b="1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r>
                        <a:rPr lang="en-GB" sz="1400" b="1" i="1" dirty="0" smtClean="0"/>
                        <a:t>Assumes additional </a:t>
                      </a:r>
                      <a:r>
                        <a:rPr lang="en-GB" sz="1200" b="1" i="1" dirty="0" smtClean="0"/>
                        <a:t>income</a:t>
                      </a:r>
                      <a:r>
                        <a:rPr lang="en-GB" sz="1400" b="1" i="1" dirty="0" smtClean="0"/>
                        <a:t> (grant/sponsorship/trusts) @ </a:t>
                      </a:r>
                      <a:r>
                        <a:rPr lang="en-GB" sz="1400" b="1" i="1" baseline="0" dirty="0" smtClean="0"/>
                        <a:t>£50,000</a:t>
                      </a:r>
                      <a:endParaRPr lang="en-GB" sz="1400" b="1" i="1" dirty="0"/>
                    </a:p>
                  </a:txBody>
                  <a:tcPr marL="68592" marR="68592" marT="34296" marB="3429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972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>
                <a:latin typeface="+mn-lt"/>
              </a:rPr>
              <a:t>INDICATIVE </a:t>
            </a:r>
            <a:r>
              <a:rPr lang="en-GB" sz="3200" b="1" dirty="0" smtClean="0">
                <a:solidFill>
                  <a:srgbClr val="FF0000"/>
                </a:solidFill>
                <a:latin typeface="+mn-lt"/>
              </a:rPr>
              <a:t>PROGRAMME</a:t>
            </a:r>
            <a:endParaRPr lang="en-GB" sz="32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7314962"/>
              </p:ext>
            </p:extLst>
          </p:nvPr>
        </p:nvGraphicFramePr>
        <p:xfrm>
          <a:off x="589815" y="1690690"/>
          <a:ext cx="7990762" cy="2866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" name="Worksheet" r:id="rId4" imgW="5867499" imgH="2105194" progId="Excel.Sheet.12">
                  <p:embed/>
                </p:oleObj>
              </mc:Choice>
              <mc:Fallback>
                <p:oleObj name="Worksheet" r:id="rId4" imgW="5867499" imgH="210519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9815" y="1690690"/>
                        <a:ext cx="7990762" cy="2866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706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39738"/>
            <a:ext cx="7888288" cy="757237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> </a:t>
            </a:r>
            <a:r>
              <a:rPr lang="en-GB" sz="3200" b="1" dirty="0" smtClean="0">
                <a:latin typeface="+mn-lt"/>
              </a:rPr>
              <a:t>      ASSOCIATES</a:t>
            </a:r>
            <a:endParaRPr lang="en-GB" sz="32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759" y="1317873"/>
            <a:ext cx="2853602" cy="499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SAM WILKINSON</a:t>
            </a:r>
          </a:p>
          <a:p>
            <a:r>
              <a:rPr lang="en-GB" sz="1600" i="1" dirty="0" smtClean="0"/>
              <a:t>Curation</a:t>
            </a:r>
            <a:r>
              <a:rPr lang="en-GB" sz="1600" i="1" dirty="0"/>
              <a:t>, Project </a:t>
            </a:r>
            <a:r>
              <a:rPr lang="en-GB" sz="1600" i="1" dirty="0" smtClean="0"/>
              <a:t>Management</a:t>
            </a:r>
            <a:endParaRPr lang="en-GB" sz="1600" i="1" dirty="0"/>
          </a:p>
          <a:p>
            <a:endParaRPr lang="en-GB" sz="1600" i="1" dirty="0">
              <a:solidFill>
                <a:srgbClr val="FF0000"/>
              </a:solidFill>
            </a:endParaRPr>
          </a:p>
          <a:p>
            <a:r>
              <a:rPr lang="en-GB" sz="1600" dirty="0">
                <a:solidFill>
                  <a:srgbClr val="FF0000"/>
                </a:solidFill>
              </a:rPr>
              <a:t>Visual Art/Public Art Consultant:</a:t>
            </a:r>
          </a:p>
          <a:p>
            <a:r>
              <a:rPr lang="en-GB" sz="1600" dirty="0"/>
              <a:t>Commissions management, curation, collections management</a:t>
            </a:r>
            <a:r>
              <a:rPr lang="en-GB" sz="1600" dirty="0" smtClean="0"/>
              <a:t>.  Strategy, policy, </a:t>
            </a:r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/>
          </a:p>
          <a:p>
            <a:r>
              <a:rPr lang="en-GB" sz="1600" dirty="0">
                <a:solidFill>
                  <a:srgbClr val="FF0000"/>
                </a:solidFill>
              </a:rPr>
              <a:t>Key projects </a:t>
            </a:r>
            <a:endParaRPr lang="en-GB" sz="1600" dirty="0" smtClean="0"/>
          </a:p>
          <a:p>
            <a:r>
              <a:rPr lang="en-GB" sz="1600" dirty="0" smtClean="0"/>
              <a:t>NW </a:t>
            </a:r>
            <a:r>
              <a:rPr lang="en-GB" sz="1600" dirty="0"/>
              <a:t>Cambridge, Olympic Park, Bristol Broadmead, Exeter Princesshay</a:t>
            </a:r>
          </a:p>
          <a:p>
            <a:endParaRPr lang="en-GB" sz="1600" dirty="0"/>
          </a:p>
          <a:p>
            <a:endParaRPr lang="en-GB" sz="1350" dirty="0">
              <a:solidFill>
                <a:srgbClr val="FF0000"/>
              </a:solidFill>
            </a:endParaRPr>
          </a:p>
          <a:p>
            <a:endParaRPr lang="en-GB" sz="1350" dirty="0">
              <a:solidFill>
                <a:srgbClr val="FF0000"/>
              </a:solidFill>
            </a:endParaRPr>
          </a:p>
          <a:p>
            <a:endParaRPr lang="en-GB" sz="1350" i="1" dirty="0"/>
          </a:p>
          <a:p>
            <a:endParaRPr lang="en-GB" sz="1350" i="1" dirty="0"/>
          </a:p>
          <a:p>
            <a:endParaRPr lang="en-GB" sz="900" i="1" dirty="0"/>
          </a:p>
          <a:p>
            <a:endParaRPr lang="en-GB" sz="135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975797" y="1317873"/>
            <a:ext cx="237635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ALAN SYKES</a:t>
            </a:r>
          </a:p>
          <a:p>
            <a:r>
              <a:rPr lang="en-GB" sz="1600" i="1" dirty="0" smtClean="0"/>
              <a:t>National Press &amp; PR</a:t>
            </a:r>
          </a:p>
          <a:p>
            <a:endParaRPr lang="en-GB" sz="1600" i="1" dirty="0"/>
          </a:p>
          <a:p>
            <a:pPr>
              <a:buNone/>
            </a:pPr>
            <a:r>
              <a:rPr lang="en-GB" sz="1600" dirty="0">
                <a:solidFill>
                  <a:srgbClr val="FF0000"/>
                </a:solidFill>
              </a:rPr>
              <a:t>Arts </a:t>
            </a:r>
            <a:r>
              <a:rPr lang="en-GB" sz="1600" dirty="0" smtClean="0">
                <a:solidFill>
                  <a:srgbClr val="FF0000"/>
                </a:solidFill>
              </a:rPr>
              <a:t>PR/Comms </a:t>
            </a:r>
            <a:r>
              <a:rPr lang="en-GB" sz="1600" dirty="0">
                <a:solidFill>
                  <a:srgbClr val="FF0000"/>
                </a:solidFill>
              </a:rPr>
              <a:t>Clients</a:t>
            </a:r>
            <a:endParaRPr lang="en-GB" sz="1600" dirty="0"/>
          </a:p>
          <a:p>
            <a:r>
              <a:rPr lang="en-GB" sz="1600" dirty="0" smtClean="0"/>
              <a:t>Baltic; </a:t>
            </a:r>
            <a:r>
              <a:rPr lang="en-GB" sz="1600" dirty="0"/>
              <a:t>Arts Council </a:t>
            </a:r>
            <a:r>
              <a:rPr lang="en-GB" sz="1600" dirty="0" smtClean="0"/>
              <a:t>England; </a:t>
            </a:r>
            <a:r>
              <a:rPr lang="en-GB" sz="1600" dirty="0"/>
              <a:t>English </a:t>
            </a:r>
            <a:r>
              <a:rPr lang="en-GB" sz="1600" dirty="0" smtClean="0"/>
              <a:t>Heritage; </a:t>
            </a:r>
            <a:r>
              <a:rPr lang="en-GB" sz="1600" dirty="0"/>
              <a:t>The </a:t>
            </a:r>
            <a:r>
              <a:rPr lang="en-GB" sz="1600" dirty="0" smtClean="0"/>
              <a:t>Lowry; MIMA; Nottingham Contemporary</a:t>
            </a:r>
          </a:p>
          <a:p>
            <a:endParaRPr lang="en-GB" sz="1600" dirty="0"/>
          </a:p>
          <a:p>
            <a:pPr>
              <a:buNone/>
            </a:pPr>
            <a:r>
              <a:rPr lang="en-GB" sz="1600" dirty="0">
                <a:solidFill>
                  <a:srgbClr val="FF0000"/>
                </a:solidFill>
              </a:rPr>
              <a:t>Commission </a:t>
            </a:r>
            <a:r>
              <a:rPr lang="en-GB" sz="1600" dirty="0" smtClean="0">
                <a:solidFill>
                  <a:srgbClr val="FF0000"/>
                </a:solidFill>
              </a:rPr>
              <a:t>PR </a:t>
            </a:r>
            <a:r>
              <a:rPr lang="en-GB" sz="1600" dirty="0">
                <a:solidFill>
                  <a:srgbClr val="FF0000"/>
                </a:solidFill>
              </a:rPr>
              <a:t>includes</a:t>
            </a:r>
          </a:p>
          <a:p>
            <a:r>
              <a:rPr lang="en-GB" sz="1600" dirty="0" smtClean="0"/>
              <a:t>Goldsworthy/Sheepfolds</a:t>
            </a:r>
            <a:endParaRPr lang="en-GB" sz="1600" dirty="0"/>
          </a:p>
          <a:p>
            <a:r>
              <a:rPr lang="en-GB" sz="1600" dirty="0" smtClean="0"/>
              <a:t>Gormley/Angel </a:t>
            </a:r>
            <a:endParaRPr lang="en-GB" sz="1600" dirty="0"/>
          </a:p>
          <a:p>
            <a:endParaRPr lang="en-GB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482361" y="1317873"/>
            <a:ext cx="2634430" cy="377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STUART GLADSTONE</a:t>
            </a:r>
          </a:p>
          <a:p>
            <a:r>
              <a:rPr lang="en-GB" sz="1600" i="1" dirty="0" smtClean="0"/>
              <a:t>Production </a:t>
            </a:r>
            <a:r>
              <a:rPr lang="en-GB" sz="1600" i="1" dirty="0"/>
              <a:t>Management</a:t>
            </a:r>
          </a:p>
          <a:p>
            <a:endParaRPr lang="en-GB" sz="1600" dirty="0"/>
          </a:p>
          <a:p>
            <a:r>
              <a:rPr lang="en-GB" sz="1600" dirty="0">
                <a:solidFill>
                  <a:srgbClr val="FF0000"/>
                </a:solidFill>
              </a:rPr>
              <a:t>Event </a:t>
            </a:r>
            <a:r>
              <a:rPr lang="en-GB" sz="1600" dirty="0" smtClean="0">
                <a:solidFill>
                  <a:srgbClr val="FF0000"/>
                </a:solidFill>
              </a:rPr>
              <a:t>Manager</a:t>
            </a:r>
            <a:endParaRPr lang="en-GB" sz="1600" dirty="0"/>
          </a:p>
          <a:p>
            <a:r>
              <a:rPr lang="en-GB" sz="1600" dirty="0"/>
              <a:t>Skyride York (2015 &amp;2014); Tour de Yorkshire 2014 (York); Tour de France </a:t>
            </a:r>
            <a:endParaRPr lang="en-GB" sz="1600" dirty="0" smtClean="0"/>
          </a:p>
          <a:p>
            <a:r>
              <a:rPr lang="en-GB" sz="1600" dirty="0" smtClean="0"/>
              <a:t>Stage </a:t>
            </a:r>
            <a:r>
              <a:rPr lang="en-GB" sz="1600" dirty="0"/>
              <a:t>2 </a:t>
            </a:r>
            <a:r>
              <a:rPr lang="en-GB" sz="1600" dirty="0" smtClean="0"/>
              <a:t>2014</a:t>
            </a:r>
            <a:endParaRPr lang="en-GB" sz="1600" dirty="0"/>
          </a:p>
          <a:p>
            <a:endParaRPr lang="en-GB" sz="1600" dirty="0" smtClean="0"/>
          </a:p>
          <a:p>
            <a:endParaRPr lang="en-GB" sz="1600" dirty="0" smtClean="0"/>
          </a:p>
          <a:p>
            <a:r>
              <a:rPr lang="en-GB" sz="1600" dirty="0" smtClean="0">
                <a:solidFill>
                  <a:srgbClr val="FF0000"/>
                </a:solidFill>
              </a:rPr>
              <a:t>Film </a:t>
            </a:r>
            <a:r>
              <a:rPr lang="en-GB" sz="1600" dirty="0">
                <a:solidFill>
                  <a:srgbClr val="FF0000"/>
                </a:solidFill>
              </a:rPr>
              <a:t>Industry  </a:t>
            </a:r>
            <a:endParaRPr lang="en-GB" sz="1600" dirty="0"/>
          </a:p>
          <a:p>
            <a:r>
              <a:rPr lang="en-GB" sz="1600" dirty="0"/>
              <a:t>Assistant Director and Production Manager </a:t>
            </a:r>
          </a:p>
          <a:p>
            <a:endParaRPr lang="en-GB" sz="1600" dirty="0"/>
          </a:p>
          <a:p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291779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759" y="0"/>
            <a:ext cx="7888069" cy="1325563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latin typeface="+mn-lt"/>
              </a:rPr>
              <a:t>PROGRAMME/DELIVERY</a:t>
            </a:r>
            <a:endParaRPr lang="en-GB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758" y="1176696"/>
            <a:ext cx="7888069" cy="48119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STAGE 1 </a:t>
            </a:r>
            <a:r>
              <a:rPr lang="en-GB" sz="2400" dirty="0" smtClean="0"/>
              <a:t>- </a:t>
            </a:r>
            <a:r>
              <a:rPr lang="en-GB" sz="2400" dirty="0"/>
              <a:t>Oct 2015 – Jan </a:t>
            </a:r>
            <a:r>
              <a:rPr lang="en-GB" sz="2400" dirty="0" smtClean="0"/>
              <a:t>2016 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Programme </a:t>
            </a:r>
            <a:r>
              <a:rPr lang="en-GB" sz="2400" dirty="0">
                <a:solidFill>
                  <a:srgbClr val="FF0000"/>
                </a:solidFill>
              </a:rPr>
              <a:t>Scoping &amp; </a:t>
            </a:r>
            <a:r>
              <a:rPr lang="en-GB" sz="2400" dirty="0" smtClean="0">
                <a:solidFill>
                  <a:srgbClr val="FF0000"/>
                </a:solidFill>
              </a:rPr>
              <a:t>Consultation:</a:t>
            </a:r>
          </a:p>
          <a:p>
            <a:pPr marL="0" indent="0">
              <a:buNone/>
            </a:pPr>
            <a:endParaRPr lang="en-GB" sz="2400" dirty="0" smtClean="0"/>
          </a:p>
          <a:p>
            <a:r>
              <a:rPr lang="en-GB" sz="2400" dirty="0" smtClean="0"/>
              <a:t>Agree brief, services, programme, communication</a:t>
            </a:r>
          </a:p>
          <a:p>
            <a:r>
              <a:rPr lang="en-GB" sz="2400" dirty="0" smtClean="0"/>
              <a:t>Research potential sites, partners, risks and constraints</a:t>
            </a:r>
          </a:p>
          <a:p>
            <a:r>
              <a:rPr lang="en-GB" sz="2400" dirty="0" smtClean="0"/>
              <a:t>Research and recommend artists</a:t>
            </a:r>
          </a:p>
          <a:p>
            <a:r>
              <a:rPr lang="en-GB" sz="2400" dirty="0" smtClean="0"/>
              <a:t>Agree procurement and contracts</a:t>
            </a:r>
          </a:p>
          <a:p>
            <a:r>
              <a:rPr lang="en-GB" sz="2400" dirty="0" smtClean="0"/>
              <a:t>Initiate artists’ site visits</a:t>
            </a:r>
          </a:p>
          <a:p>
            <a:r>
              <a:rPr lang="en-GB" sz="2400" dirty="0" smtClean="0"/>
              <a:t>Develop marketing, education, engagement strategies</a:t>
            </a:r>
          </a:p>
          <a:p>
            <a:r>
              <a:rPr lang="en-GB" sz="2400" dirty="0" smtClean="0"/>
              <a:t>Budget and fundraising review</a:t>
            </a:r>
          </a:p>
          <a:p>
            <a:r>
              <a:rPr lang="en-GB" sz="2400" dirty="0" smtClean="0"/>
              <a:t>Programme approval Jan 2016</a:t>
            </a:r>
          </a:p>
        </p:txBody>
      </p:sp>
    </p:spTree>
    <p:extLst>
      <p:ext uri="{BB962C8B-B14F-4D97-AF65-F5344CB8AC3E}">
        <p14:creationId xmlns:p14="http://schemas.microsoft.com/office/powerpoint/2010/main" val="301673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760" y="262096"/>
            <a:ext cx="7888069" cy="819729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>PROGRAMME/DELIVERY</a:t>
            </a:r>
            <a:endParaRPr lang="en-GB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760" y="1184856"/>
            <a:ext cx="7888069" cy="514665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600" dirty="0" smtClean="0">
                <a:solidFill>
                  <a:srgbClr val="FF0000"/>
                </a:solidFill>
              </a:rPr>
              <a:t>STAGE 2</a:t>
            </a:r>
            <a:r>
              <a:rPr lang="en-GB" sz="2600" dirty="0" smtClean="0"/>
              <a:t> – Feb 2016 – Sept 2016</a:t>
            </a:r>
          </a:p>
          <a:p>
            <a:pPr marL="0" indent="0">
              <a:buNone/>
            </a:pPr>
            <a:r>
              <a:rPr lang="en-GB" sz="2600" dirty="0" smtClean="0">
                <a:solidFill>
                  <a:srgbClr val="FF0000"/>
                </a:solidFill>
              </a:rPr>
              <a:t>Research and Development:</a:t>
            </a:r>
          </a:p>
          <a:p>
            <a:pPr marL="0" indent="0">
              <a:buNone/>
            </a:pPr>
            <a:endParaRPr lang="en-GB" sz="2600" dirty="0" smtClean="0"/>
          </a:p>
          <a:p>
            <a:r>
              <a:rPr lang="en-GB" sz="2600" dirty="0" smtClean="0"/>
              <a:t>Artists’ site visits lead to proposals. Agreed proposals progressed to detailed designs</a:t>
            </a:r>
          </a:p>
          <a:p>
            <a:r>
              <a:rPr lang="en-GB" sz="2600" dirty="0" smtClean="0"/>
              <a:t>Marketing/engagement strategies refined according to artists’ approach and proposals</a:t>
            </a:r>
          </a:p>
          <a:p>
            <a:r>
              <a:rPr lang="en-GB" sz="2600" dirty="0" smtClean="0"/>
              <a:t>Further funding opportunities identified, linked to approach and proposals</a:t>
            </a:r>
          </a:p>
          <a:p>
            <a:r>
              <a:rPr lang="en-GB" sz="2600" dirty="0" smtClean="0"/>
              <a:t>Confirm sites, secure consents</a:t>
            </a:r>
          </a:p>
          <a:p>
            <a:r>
              <a:rPr lang="en-GB" sz="2600" dirty="0" smtClean="0"/>
              <a:t>Advance press/PR</a:t>
            </a:r>
          </a:p>
          <a:p>
            <a:r>
              <a:rPr lang="en-GB" sz="2600" dirty="0" smtClean="0"/>
              <a:t>Bi-monthly risk register and budget reviews</a:t>
            </a:r>
          </a:p>
          <a:p>
            <a:r>
              <a:rPr lang="en-GB" sz="2600" dirty="0" smtClean="0"/>
              <a:t>Final programme presented September 2016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51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760" y="0"/>
            <a:ext cx="7888069" cy="965915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>PROGRAMME/DELIVERY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759" y="1117286"/>
            <a:ext cx="7888069" cy="5438059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STAGE 3 </a:t>
            </a:r>
            <a:r>
              <a:rPr lang="en-GB" sz="2400" dirty="0" smtClean="0"/>
              <a:t>– Oct 2016 – Dec 2017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Delivery:</a:t>
            </a:r>
          </a:p>
          <a:p>
            <a:r>
              <a:rPr lang="en-GB" sz="2400" dirty="0" smtClean="0"/>
              <a:t>Programme content finalised by Nov 2016</a:t>
            </a:r>
          </a:p>
          <a:p>
            <a:r>
              <a:rPr lang="en-GB" sz="2400" dirty="0" smtClean="0"/>
              <a:t>Budgets finalised Dec 2016</a:t>
            </a:r>
          </a:p>
          <a:p>
            <a:r>
              <a:rPr lang="en-GB" sz="2400" dirty="0" smtClean="0"/>
              <a:t>RAMS</a:t>
            </a:r>
          </a:p>
          <a:p>
            <a:r>
              <a:rPr lang="en-GB" sz="2400" dirty="0" smtClean="0"/>
              <a:t>Installation and maintenance schedules submitted </a:t>
            </a:r>
            <a:r>
              <a:rPr lang="en-GB" sz="2400" dirty="0"/>
              <a:t>for review 8 weeks before </a:t>
            </a:r>
            <a:r>
              <a:rPr lang="en-GB" sz="2400" dirty="0" smtClean="0"/>
              <a:t>install</a:t>
            </a:r>
          </a:p>
          <a:p>
            <a:r>
              <a:rPr lang="en-GB" sz="2400" dirty="0" smtClean="0"/>
              <a:t>Monthly budget and risk register reviews</a:t>
            </a:r>
          </a:p>
          <a:p>
            <a:r>
              <a:rPr lang="en-GB" sz="2400" dirty="0" smtClean="0"/>
              <a:t>Monthly review with partners</a:t>
            </a:r>
          </a:p>
          <a:p>
            <a:r>
              <a:rPr lang="en-GB" sz="2400" dirty="0" smtClean="0"/>
              <a:t>Delivery of marketing, event, engagement programmes</a:t>
            </a:r>
          </a:p>
          <a:p>
            <a:r>
              <a:rPr lang="en-GB" sz="2400" dirty="0" smtClean="0"/>
              <a:t>Ongoing documentation and audience/response data gathering</a:t>
            </a:r>
          </a:p>
          <a:p>
            <a:endParaRPr lang="en-GB" sz="2400" dirty="0" smtClean="0"/>
          </a:p>
          <a:p>
            <a:endParaRPr lang="en-GB" sz="2400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719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>PROGRAMME/DELIVERY</a:t>
            </a:r>
            <a:endParaRPr lang="en-GB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760" y="1336228"/>
            <a:ext cx="788806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STAGE</a:t>
            </a:r>
            <a:r>
              <a:rPr lang="en-GB" sz="3200" dirty="0" smtClean="0"/>
              <a:t> </a:t>
            </a:r>
            <a:r>
              <a:rPr lang="en-GB" sz="2400" dirty="0" smtClean="0">
                <a:solidFill>
                  <a:srgbClr val="FF0000"/>
                </a:solidFill>
              </a:rPr>
              <a:t>4  </a:t>
            </a:r>
            <a:r>
              <a:rPr lang="en-GB" sz="2400" dirty="0" smtClean="0"/>
              <a:t>Jan – Mar 2018</a:t>
            </a:r>
          </a:p>
          <a:p>
            <a:pPr marL="0" indent="0">
              <a:buNone/>
            </a:pPr>
            <a:endParaRPr lang="en-GB" sz="2400" dirty="0" smtClean="0">
              <a:solidFill>
                <a:srgbClr val="FF0000"/>
              </a:solidFill>
            </a:endParaRPr>
          </a:p>
          <a:p>
            <a:r>
              <a:rPr lang="en-GB" sz="2400" dirty="0" smtClean="0"/>
              <a:t>Programme Review</a:t>
            </a:r>
          </a:p>
          <a:p>
            <a:r>
              <a:rPr lang="en-GB" sz="2400" dirty="0" smtClean="0"/>
              <a:t>Evaluation Completed</a:t>
            </a:r>
          </a:p>
          <a:p>
            <a:r>
              <a:rPr lang="en-GB" sz="2400" dirty="0" smtClean="0"/>
              <a:t>Documentation Completed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9462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/>
            </a:r>
            <a:br>
              <a:rPr lang="en-GB" sz="3200" b="1" dirty="0">
                <a:latin typeface="+mn-lt"/>
              </a:rPr>
            </a:br>
            <a:r>
              <a:rPr lang="en-GB" sz="3200" b="1" dirty="0">
                <a:latin typeface="+mn-lt"/>
              </a:rPr>
              <a:t>PROGRAMME </a:t>
            </a:r>
            <a:r>
              <a:rPr lang="en-GB" sz="3200" b="1" dirty="0">
                <a:solidFill>
                  <a:srgbClr val="FF0000"/>
                </a:solidFill>
                <a:latin typeface="+mn-lt"/>
              </a:rPr>
              <a:t>ELEMENTS</a:t>
            </a:r>
            <a:endParaRPr lang="en-GB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All elements of the programme </a:t>
            </a:r>
            <a:r>
              <a:rPr lang="en-GB" smtClean="0"/>
              <a:t>will be informed </a:t>
            </a:r>
            <a:r>
              <a:rPr lang="en-GB" dirty="0"/>
              <a:t>and inspired by the artists’ response to Hull and the works they will </a:t>
            </a:r>
            <a:r>
              <a:rPr lang="en-GB" dirty="0" smtClean="0"/>
              <a:t>make</a:t>
            </a:r>
            <a:r>
              <a:rPr lang="en-GB" dirty="0"/>
              <a:t> </a:t>
            </a:r>
            <a:r>
              <a:rPr lang="en-GB" dirty="0" smtClean="0"/>
              <a:t>– marketing, engagement, education, local </a:t>
            </a:r>
            <a:r>
              <a:rPr lang="en-GB" dirty="0" err="1" smtClean="0"/>
              <a:t>relationships,legacy</a:t>
            </a:r>
            <a:r>
              <a:rPr lang="en-GB" dirty="0" smtClean="0"/>
              <a:t>…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086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760" y="171945"/>
            <a:ext cx="7888069" cy="1115942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>MARKETING AND </a:t>
            </a:r>
            <a:r>
              <a:rPr lang="en-GB" sz="3200" b="1" dirty="0">
                <a:solidFill>
                  <a:srgbClr val="FF0000"/>
                </a:solidFill>
                <a:latin typeface="+mn-lt"/>
              </a:rPr>
              <a:t>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760" y="1493949"/>
            <a:ext cx="7888069" cy="46830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Attracting </a:t>
            </a:r>
            <a:r>
              <a:rPr lang="en-GB" dirty="0"/>
              <a:t>visitors to discover the city and communities to rediscover it</a:t>
            </a:r>
          </a:p>
          <a:p>
            <a:r>
              <a:rPr lang="en-GB" dirty="0" smtClean="0"/>
              <a:t>Presenting </a:t>
            </a:r>
            <a:r>
              <a:rPr lang="en-GB" dirty="0"/>
              <a:t>heritage and culture in a new light</a:t>
            </a:r>
          </a:p>
          <a:p>
            <a:r>
              <a:rPr lang="en-GB" dirty="0" smtClean="0"/>
              <a:t>Aligned </a:t>
            </a:r>
            <a:r>
              <a:rPr lang="en-GB" dirty="0"/>
              <a:t>to City of Culture 2017 strategies and programmes</a:t>
            </a:r>
          </a:p>
          <a:p>
            <a:r>
              <a:rPr lang="en-GB" dirty="0" smtClean="0"/>
              <a:t>Dedicated </a:t>
            </a:r>
            <a:r>
              <a:rPr lang="en-GB" dirty="0"/>
              <a:t>expertise to secure national coverage</a:t>
            </a:r>
          </a:p>
          <a:p>
            <a:r>
              <a:rPr lang="en-GB" dirty="0" smtClean="0"/>
              <a:t>Maximise </a:t>
            </a:r>
            <a:r>
              <a:rPr lang="en-GB" dirty="0"/>
              <a:t>use of social media</a:t>
            </a:r>
          </a:p>
        </p:txBody>
      </p:sp>
    </p:spTree>
    <p:extLst>
      <p:ext uri="{BB962C8B-B14F-4D97-AF65-F5344CB8AC3E}">
        <p14:creationId xmlns:p14="http://schemas.microsoft.com/office/powerpoint/2010/main" val="252434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>
                <a:latin typeface="+mn-lt"/>
              </a:rPr>
              <a:t>AUDIENCE DEVELOPMENT, EDUCATION, </a:t>
            </a:r>
            <a:r>
              <a:rPr lang="en-GB" sz="3200" b="1" dirty="0" smtClean="0">
                <a:solidFill>
                  <a:srgbClr val="FF0000"/>
                </a:solidFill>
                <a:latin typeface="+mn-lt"/>
              </a:rPr>
              <a:t>PARTICIPATION</a:t>
            </a:r>
            <a:endParaRPr lang="en-GB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Through programme of creative events and initiatives across the year</a:t>
            </a:r>
          </a:p>
          <a:p>
            <a:r>
              <a:rPr lang="en-GB" dirty="0" smtClean="0"/>
              <a:t>Dovetailed with targeted PR/Comms strategy</a:t>
            </a:r>
          </a:p>
          <a:p>
            <a:r>
              <a:rPr lang="en-GB" dirty="0" smtClean="0"/>
              <a:t>Dovetailed with Hull 2017 programme, align with audience development initiatives including  Roots and Wings</a:t>
            </a:r>
          </a:p>
          <a:p>
            <a:r>
              <a:rPr lang="en-GB" dirty="0" smtClean="0"/>
              <a:t>Bespoke events according to commission – artist/curator walks and talks; hands-on family workshops; participative launch events; academic seminars; makers/fabricators presentations to creative industry sectors; artist residencies and visits to schools and community groups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523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>
                <a:latin typeface="+mn-lt"/>
              </a:rPr>
              <a:t>SUPPORTING CREATIVE </a:t>
            </a:r>
            <a:r>
              <a:rPr lang="en-GB" sz="3200" b="1" dirty="0" smtClean="0">
                <a:solidFill>
                  <a:srgbClr val="FF0000"/>
                </a:solidFill>
                <a:latin typeface="+mn-lt"/>
              </a:rPr>
              <a:t>INDUSTRIES</a:t>
            </a:r>
            <a:endParaRPr lang="en-GB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Agree commitment to consideration of local sourcing of materials and talent for every commission and contract</a:t>
            </a:r>
          </a:p>
          <a:p>
            <a:r>
              <a:rPr lang="en-GB" dirty="0" smtClean="0"/>
              <a:t>Work with the sector to identify a particular commission opportunity that they can deliver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251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>
                <a:latin typeface="+mn-lt"/>
              </a:rPr>
              <a:t>LEGACY</a:t>
            </a:r>
            <a:endParaRPr lang="en-GB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Capacity building with partner organisations – ensure involvement in artist briefing, selection, proposal approvals</a:t>
            </a:r>
          </a:p>
          <a:p>
            <a:r>
              <a:rPr lang="en-GB" dirty="0" smtClean="0"/>
              <a:t>Offer opportunities for internships/work experience/student placements</a:t>
            </a:r>
          </a:p>
          <a:p>
            <a:r>
              <a:rPr lang="en-GB" dirty="0" smtClean="0"/>
              <a:t>Offer opportunity for documentation/case studies – an archive of the processes for future examples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940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>
                <a:latin typeface="+mn-lt"/>
              </a:rPr>
              <a:t>SUSTAINABLE </a:t>
            </a:r>
            <a:r>
              <a:rPr lang="en-GB" sz="3200" b="1" dirty="0" smtClean="0">
                <a:solidFill>
                  <a:srgbClr val="FF0000"/>
                </a:solidFill>
                <a:latin typeface="+mn-lt"/>
              </a:rPr>
              <a:t>PRODUCTION</a:t>
            </a:r>
            <a:endParaRPr lang="en-GB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Agree code of conduct and procurement from outset</a:t>
            </a:r>
          </a:p>
          <a:p>
            <a:r>
              <a:rPr lang="en-GB" dirty="0" smtClean="0"/>
              <a:t>Include – transport and travel; office, studio and fabrication premises recycling policies; local fabrication where possible; </a:t>
            </a:r>
          </a:p>
          <a:p>
            <a:r>
              <a:rPr lang="en-GB" dirty="0" smtClean="0"/>
              <a:t>Include – sustainable methods requirement for production/fabrication assessment  as well as quality and price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97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7" y="1676740"/>
            <a:ext cx="7947853" cy="379275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759" y="498269"/>
            <a:ext cx="7888069" cy="613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>
                <a:latin typeface="+mn-lt"/>
              </a:rPr>
              <a:t>CASE STUDY 1 – </a:t>
            </a:r>
            <a:r>
              <a:rPr lang="en-GB" sz="3200" b="1" dirty="0" smtClean="0">
                <a:solidFill>
                  <a:srgbClr val="FF0000"/>
                </a:solidFill>
                <a:latin typeface="+mn-lt"/>
              </a:rPr>
              <a:t>NEXUS,</a:t>
            </a:r>
            <a:r>
              <a:rPr lang="en-GB" sz="3200" b="1" dirty="0" smtClean="0">
                <a:latin typeface="+mn-lt"/>
              </a:rPr>
              <a:t> TYNE &amp; WEAR PTA</a:t>
            </a:r>
            <a:r>
              <a:rPr lang="en-GB" sz="3200" dirty="0" smtClean="0">
                <a:latin typeface="+mn-lt"/>
              </a:rPr>
              <a:t/>
            </a:r>
            <a:br>
              <a:rPr lang="en-GB" sz="3200" dirty="0" smtClean="0">
                <a:latin typeface="+mn-lt"/>
              </a:rPr>
            </a:br>
            <a:endParaRPr lang="en-GB" sz="32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00143" y="5664962"/>
            <a:ext cx="4443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Platform 5</a:t>
            </a:r>
            <a:r>
              <a:rPr lang="en-GB" dirty="0" smtClean="0"/>
              <a:t> - Jason Bruges Studio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68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98805" y="5884606"/>
            <a:ext cx="6147978" cy="26226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 smtClean="0"/>
              <a:t>Please see our Expression of Interest </a:t>
            </a:r>
          </a:p>
          <a:p>
            <a:pPr marL="0" indent="0" algn="ctr">
              <a:buNone/>
            </a:pPr>
            <a:r>
              <a:rPr lang="en-GB" sz="2400" dirty="0" smtClean="0"/>
              <a:t>for more detail and CVs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8" y="390283"/>
            <a:ext cx="6760205" cy="507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2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3" y="579548"/>
            <a:ext cx="3833086" cy="5110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17" y="579548"/>
            <a:ext cx="3833086" cy="511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2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4" y="476516"/>
            <a:ext cx="3806787" cy="5048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81" y="476516"/>
            <a:ext cx="3781753" cy="504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9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760" y="1236372"/>
            <a:ext cx="7888069" cy="4940591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9" y="1184765"/>
            <a:ext cx="7304626" cy="486975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8" y="553792"/>
            <a:ext cx="8737252" cy="541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6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C42307EFC073438B4FFFF77ECBCF68" ma:contentTypeVersion="12" ma:contentTypeDescription="Create a new document." ma:contentTypeScope="" ma:versionID="034189de01be7df593913df764eac2ba">
  <xsd:schema xmlns:xsd="http://www.w3.org/2001/XMLSchema" xmlns:xs="http://www.w3.org/2001/XMLSchema" xmlns:p="http://schemas.microsoft.com/office/2006/metadata/properties" xmlns:ns2="80129174-c05c-43cc-8e32-21fcbdfe51bb" xmlns:ns3="958b15ed-c521-4290-b073-2e98d4cc1d7f" xmlns:ns4="http://schemas.microsoft.com/sharepoint/v3/fields" targetNamespace="http://schemas.microsoft.com/office/2006/metadata/properties" ma:root="true" ma:fieldsID="df0f5f7795057d951e7ae7a806083bab" ns2:_="" ns3:_="" ns4:_="">
    <xsd:import namespace="80129174-c05c-43cc-8e32-21fcbdfe51bb"/>
    <xsd:import namespace="958b15ed-c521-4290-b073-2e98d4cc1d7f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wic_System_Copyright" minOccurs="0"/>
                <xsd:element ref="ns2:Sensi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29174-c05c-43cc-8e32-21fcbdfe51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Sensitivity" ma:index="19" nillable="true" ma:displayName="Sensitivity" ma:description="Contains personal or commercially sensitive data?" ma:format="Dropdown" ma:internalName="Sensitivity">
      <xsd:simpleType>
        <xsd:restriction base="dms:Choice">
          <xsd:enumeration value="Sensitive personal data"/>
          <xsd:enumeration value="Commercially sensitive data"/>
          <xsd:enumeration value="Both"/>
          <xsd:enumeration value="Neithe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8b15ed-c521-4290-b073-2e98d4cc1d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8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sitivity xmlns="80129174-c05c-43cc-8e32-21fcbdfe51bb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45E7FD9C-66F4-451F-9B8A-037244F57CD7}"/>
</file>

<file path=customXml/itemProps2.xml><?xml version="1.0" encoding="utf-8"?>
<ds:datastoreItem xmlns:ds="http://schemas.openxmlformats.org/officeDocument/2006/customXml" ds:itemID="{2D7B778E-9C59-47E8-A004-55A80D7A638B}"/>
</file>

<file path=customXml/itemProps3.xml><?xml version="1.0" encoding="utf-8"?>
<ds:datastoreItem xmlns:ds="http://schemas.openxmlformats.org/officeDocument/2006/customXml" ds:itemID="{718C046A-41AE-4EF0-B2D5-579100AA1986}"/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1118</Words>
  <Application>Microsoft Office PowerPoint</Application>
  <PresentationFormat>Custom</PresentationFormat>
  <Paragraphs>172</Paragraphs>
  <Slides>50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Times New Roman</vt:lpstr>
      <vt:lpstr>Office Theme</vt:lpstr>
      <vt:lpstr>Worksheet</vt:lpstr>
      <vt:lpstr>HAZEL COLQUHOUN ANDREW KNIGHT</vt:lpstr>
      <vt:lpstr>HAZEL COLQUHOUN        ANDREW KNIGHT</vt:lpstr>
      <vt:lpstr>PowerPoint Presentation</vt:lpstr>
      <vt:lpstr>       ASSOCIATES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 2 - ILLUMINATING YORK</vt:lpstr>
      <vt:lpstr>PowerPoint Presentation</vt:lpstr>
      <vt:lpstr>Join the Revolution - Freshwest </vt:lpstr>
      <vt:lpstr>Three Graces - Nayan Kulkarni </vt:lpstr>
      <vt:lpstr> THINKING ABOUT 2017 CONTEXT </vt:lpstr>
      <vt:lpstr>Artists &amp; the City</vt:lpstr>
      <vt:lpstr>PowerPoint Presentation</vt:lpstr>
      <vt:lpstr>PowerPoint Presentation</vt:lpstr>
      <vt:lpstr>THINKING ABOUT 2017 VISION</vt:lpstr>
      <vt:lpstr>THINKING ABOUT 2017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INDICATIVE BUDGET</vt:lpstr>
      <vt:lpstr>INDICATIVE PROGRAMME</vt:lpstr>
      <vt:lpstr>PROGRAMME/DELIVERY</vt:lpstr>
      <vt:lpstr>PROGRAMME/DELIVERY</vt:lpstr>
      <vt:lpstr>PROGRAMME/DELIVERY</vt:lpstr>
      <vt:lpstr>PROGRAMME/DELIVERY</vt:lpstr>
      <vt:lpstr> PROGRAMME ELEMENTS</vt:lpstr>
      <vt:lpstr>MARKETING AND COMMUNICATIONS</vt:lpstr>
      <vt:lpstr>AUDIENCE DEVELOPMENT, EDUCATION, PARTICIPATION</vt:lpstr>
      <vt:lpstr>SUPPORTING CREATIVE INDUSTRIES</vt:lpstr>
      <vt:lpstr>LEGACY</vt:lpstr>
      <vt:lpstr>SUSTAINABLE PRODUCTION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hazel colquhoun</dc:creator>
  <cp:lastModifiedBy>hazel colquhoun</cp:lastModifiedBy>
  <cp:revision>98</cp:revision>
  <dcterms:created xsi:type="dcterms:W3CDTF">2015-09-19T23:12:48Z</dcterms:created>
  <dcterms:modified xsi:type="dcterms:W3CDTF">2015-09-23T10:05:12Z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0x010100F8C42307EFC073438B4FFFF77ECBCF68</vt:lpwstr>
  </property>
</Properties>
</file>