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56" r:id="rId6"/>
    <p:sldId id="257" r:id="rId7"/>
    <p:sldId id="258" r:id="rId8"/>
    <p:sldId id="259" r:id="rId9"/>
    <p:sldId id="272" r:id="rId10"/>
    <p:sldId id="279" r:id="rId11"/>
    <p:sldId id="280" r:id="rId12"/>
    <p:sldId id="276" r:id="rId13"/>
    <p:sldId id="282" r:id="rId14"/>
    <p:sldId id="260" r:id="rId15"/>
    <p:sldId id="261" r:id="rId16"/>
    <p:sldId id="262" r:id="rId17"/>
    <p:sldId id="263" r:id="rId18"/>
    <p:sldId id="281" r:id="rId19"/>
    <p:sldId id="269" r:id="rId20"/>
    <p:sldId id="273" r:id="rId21"/>
    <p:sldId id="274" r:id="rId22"/>
    <p:sldId id="270" r:id="rId23"/>
    <p:sldId id="275" r:id="rId24"/>
    <p:sldId id="271" r:id="rId25"/>
    <p:sldId id="278" r:id="rId26"/>
    <p:sldId id="277" r:id="rId27"/>
    <p:sldId id="283"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107" d="100"/>
          <a:sy n="107" d="100"/>
        </p:scale>
        <p:origin x="67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AD6A318-B8BB-485F-A254-39B7292883C0}" type="datetimeFigureOut">
              <a:rPr lang="en-GB" smtClean="0"/>
              <a:t>25/04/2017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C7E33C-57E7-4D26-A9C4-3212140BF90F}" type="slidenum">
              <a:rPr lang="en-GB" smtClean="0"/>
              <a:t>‹#›</a:t>
            </a:fld>
            <a:endParaRPr lang="en-GB"/>
          </a:p>
        </p:txBody>
      </p:sp>
    </p:spTree>
    <p:extLst>
      <p:ext uri="{BB962C8B-B14F-4D97-AF65-F5344CB8AC3E}">
        <p14:creationId xmlns:p14="http://schemas.microsoft.com/office/powerpoint/2010/main" val="1598969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B3CC039-6D51-4AB1-BCEA-F7BD753BE615}" type="datetimeFigureOut">
              <a:rPr lang="en-GB" smtClean="0"/>
              <a:t>25/04/2017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E2B396-23B9-4ED5-896B-0FEF068B10E5}" type="slidenum">
              <a:rPr lang="en-GB" smtClean="0"/>
              <a:t>‹#›</a:t>
            </a:fld>
            <a:endParaRPr lang="en-GB"/>
          </a:p>
        </p:txBody>
      </p:sp>
    </p:spTree>
    <p:extLst>
      <p:ext uri="{BB962C8B-B14F-4D97-AF65-F5344CB8AC3E}">
        <p14:creationId xmlns:p14="http://schemas.microsoft.com/office/powerpoint/2010/main" val="195097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Trebuchet MS" panose="020B0603020202020204" pitchFamily="34" charset="0"/>
        <a:ea typeface="+mn-ea"/>
        <a:cs typeface="+mn-cs"/>
      </a:defRPr>
    </a:lvl1pPr>
    <a:lvl2pPr marL="457200" algn="l" defTabSz="914400" rtl="0" eaLnBrk="1" latinLnBrk="0" hangingPunct="1">
      <a:defRPr sz="1200" b="1" kern="1200">
        <a:solidFill>
          <a:schemeClr val="tx1"/>
        </a:solidFill>
        <a:latin typeface="Trebuchet MS" panose="020B0603020202020204" pitchFamily="34" charset="0"/>
        <a:ea typeface="+mn-ea"/>
        <a:cs typeface="+mn-cs"/>
      </a:defRPr>
    </a:lvl2pPr>
    <a:lvl3pPr marL="914400" algn="l" defTabSz="914400" rtl="0" eaLnBrk="1" latinLnBrk="0" hangingPunct="1">
      <a:defRPr sz="1200" b="1" kern="1200">
        <a:solidFill>
          <a:schemeClr val="tx1"/>
        </a:solidFill>
        <a:latin typeface="Trebuchet MS" panose="020B0603020202020204" pitchFamily="34" charset="0"/>
        <a:ea typeface="+mn-ea"/>
        <a:cs typeface="+mn-cs"/>
      </a:defRPr>
    </a:lvl3pPr>
    <a:lvl4pPr marL="1371600" algn="l" defTabSz="914400" rtl="0" eaLnBrk="1" latinLnBrk="0" hangingPunct="1">
      <a:defRPr sz="1200" b="1" kern="1200">
        <a:solidFill>
          <a:schemeClr val="tx1"/>
        </a:solidFill>
        <a:latin typeface="Trebuchet MS" panose="020B0603020202020204" pitchFamily="34" charset="0"/>
        <a:ea typeface="+mn-ea"/>
        <a:cs typeface="+mn-cs"/>
      </a:defRPr>
    </a:lvl4pPr>
    <a:lvl5pPr marL="1828800" algn="l" defTabSz="914400" rtl="0" eaLnBrk="1" latinLnBrk="0" hangingPunct="1">
      <a:defRPr sz="1200" b="1"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E2B396-23B9-4ED5-896B-0FEF068B10E5}" type="slidenum">
              <a:rPr lang="en-GB" smtClean="0"/>
              <a:t>1</a:t>
            </a:fld>
            <a:endParaRPr lang="en-GB"/>
          </a:p>
        </p:txBody>
      </p:sp>
    </p:spTree>
    <p:extLst>
      <p:ext uri="{BB962C8B-B14F-4D97-AF65-F5344CB8AC3E}">
        <p14:creationId xmlns:p14="http://schemas.microsoft.com/office/powerpoint/2010/main" val="32201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p>
          <a:p>
            <a:pPr marL="171450" indent="-171450">
              <a:buFont typeface="Arial" panose="020B0604020202020204" pitchFamily="34" charset="0"/>
              <a:buChar char="•"/>
            </a:pPr>
            <a:r>
              <a:rPr lang="en-GB" dirty="0"/>
              <a:t>Traffic control points</a:t>
            </a:r>
          </a:p>
          <a:p>
            <a:pPr marL="171450" indent="-171450">
              <a:buFont typeface="Arial" panose="020B0604020202020204" pitchFamily="34" charset="0"/>
              <a:buChar char="•"/>
            </a:pPr>
            <a:r>
              <a:rPr lang="en-GB" dirty="0"/>
              <a:t>In place to ease access to the site and reduce disruption to local residents</a:t>
            </a:r>
          </a:p>
          <a:p>
            <a:pPr marL="171450" indent="-171450">
              <a:buFont typeface="Arial" panose="020B0604020202020204" pitchFamily="34" charset="0"/>
              <a:buChar char="•"/>
            </a:pPr>
            <a:r>
              <a:rPr lang="en-GB" dirty="0"/>
              <a:t>Need for Pasture lane closure to stop unauthorised vehicles</a:t>
            </a:r>
          </a:p>
          <a:p>
            <a:pPr marL="171450" indent="-171450">
              <a:buFont typeface="Arial" panose="020B0604020202020204" pitchFamily="34" charset="0"/>
              <a:buChar char="•"/>
            </a:pPr>
            <a:r>
              <a:rPr lang="en-GB" dirty="0"/>
              <a:t>Residents on affected routes will be given passes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EE2B396-23B9-4ED5-896B-0FEF068B10E5}" type="slidenum">
              <a:rPr lang="en-GB" smtClean="0"/>
              <a:t>10</a:t>
            </a:fld>
            <a:endParaRPr lang="en-GB"/>
          </a:p>
        </p:txBody>
      </p:sp>
    </p:spTree>
    <p:extLst>
      <p:ext uri="{BB962C8B-B14F-4D97-AF65-F5344CB8AC3E}">
        <p14:creationId xmlns:p14="http://schemas.microsoft.com/office/powerpoint/2010/main" val="290117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Reversal of route for egress</a:t>
            </a:r>
          </a:p>
        </p:txBody>
      </p:sp>
      <p:sp>
        <p:nvSpPr>
          <p:cNvPr id="4" name="Slide Number Placeholder 3"/>
          <p:cNvSpPr>
            <a:spLocks noGrp="1"/>
          </p:cNvSpPr>
          <p:nvPr>
            <p:ph type="sldNum" sz="quarter" idx="10"/>
          </p:nvPr>
        </p:nvSpPr>
        <p:spPr/>
        <p:txBody>
          <a:bodyPr/>
          <a:lstStyle/>
          <a:p>
            <a:fld id="{4EE2B396-23B9-4ED5-896B-0FEF068B10E5}" type="slidenum">
              <a:rPr lang="en-GB" smtClean="0"/>
              <a:t>11</a:t>
            </a:fld>
            <a:endParaRPr lang="en-GB"/>
          </a:p>
        </p:txBody>
      </p:sp>
    </p:spTree>
    <p:extLst>
      <p:ext uri="{BB962C8B-B14F-4D97-AF65-F5344CB8AC3E}">
        <p14:creationId xmlns:p14="http://schemas.microsoft.com/office/powerpoint/2010/main" val="131471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Clearways in place under TTRO</a:t>
            </a:r>
          </a:p>
          <a:p>
            <a:pPr marL="171450" indent="-171450">
              <a:buFont typeface="Arial" panose="020B0604020202020204" pitchFamily="34" charset="0"/>
              <a:buChar char="•"/>
            </a:pPr>
            <a:r>
              <a:rPr lang="en-GB" dirty="0"/>
              <a:t>To keep traffic moving</a:t>
            </a:r>
          </a:p>
          <a:p>
            <a:pPr marL="171450" indent="-171450">
              <a:buFont typeface="Arial" panose="020B0604020202020204" pitchFamily="34" charset="0"/>
              <a:buChar char="•"/>
            </a:pPr>
            <a:r>
              <a:rPr lang="en-GB" dirty="0"/>
              <a:t>To prevent people from parking and trying to walk to site</a:t>
            </a:r>
          </a:p>
          <a:p>
            <a:pPr marL="171450" indent="-171450">
              <a:buFont typeface="Arial" panose="020B0604020202020204" pitchFamily="34" charset="0"/>
              <a:buChar char="•"/>
            </a:pPr>
            <a:r>
              <a:rPr lang="en-GB" dirty="0"/>
              <a:t>Tow away vehicles will be used</a:t>
            </a:r>
          </a:p>
          <a:p>
            <a:pPr marL="171450" indent="-171450">
              <a:buFont typeface="Arial" panose="020B0604020202020204" pitchFamily="34" charset="0"/>
              <a:buChar char="•"/>
            </a:pPr>
            <a:r>
              <a:rPr lang="en-GB" dirty="0"/>
              <a:t>Advance signage and adverts will be used</a:t>
            </a:r>
          </a:p>
          <a:p>
            <a:pPr marL="171450" indent="-171450">
              <a:buFont typeface="Arial" panose="020B0604020202020204" pitchFamily="34" charset="0"/>
              <a:buChar char="•"/>
            </a:pPr>
            <a:r>
              <a:rPr lang="en-GB" dirty="0" err="1"/>
              <a:t>Sproatley</a:t>
            </a:r>
            <a:r>
              <a:rPr lang="en-GB" dirty="0"/>
              <a:t> will have limited parking for local shops</a:t>
            </a:r>
          </a:p>
        </p:txBody>
      </p:sp>
      <p:sp>
        <p:nvSpPr>
          <p:cNvPr id="4" name="Slide Number Placeholder 3"/>
          <p:cNvSpPr>
            <a:spLocks noGrp="1"/>
          </p:cNvSpPr>
          <p:nvPr>
            <p:ph type="sldNum" sz="quarter" idx="10"/>
          </p:nvPr>
        </p:nvSpPr>
        <p:spPr/>
        <p:txBody>
          <a:bodyPr/>
          <a:lstStyle/>
          <a:p>
            <a:fld id="{4EE2B396-23B9-4ED5-896B-0FEF068B10E5}" type="slidenum">
              <a:rPr lang="en-GB" smtClean="0"/>
              <a:t>12</a:t>
            </a:fld>
            <a:endParaRPr lang="en-GB"/>
          </a:p>
        </p:txBody>
      </p:sp>
    </p:spTree>
    <p:extLst>
      <p:ext uri="{BB962C8B-B14F-4D97-AF65-F5344CB8AC3E}">
        <p14:creationId xmlns:p14="http://schemas.microsoft.com/office/powerpoint/2010/main" val="14223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of road closures</a:t>
            </a:r>
          </a:p>
          <a:p>
            <a:pPr marL="171450" indent="-171450">
              <a:buFont typeface="Arial" panose="020B0604020202020204" pitchFamily="34" charset="0"/>
              <a:buChar char="•"/>
            </a:pPr>
            <a:r>
              <a:rPr lang="en-GB" dirty="0"/>
              <a:t>Residents on these routes will be able to access these routes</a:t>
            </a:r>
          </a:p>
        </p:txBody>
      </p:sp>
      <p:sp>
        <p:nvSpPr>
          <p:cNvPr id="4" name="Slide Number Placeholder 3"/>
          <p:cNvSpPr>
            <a:spLocks noGrp="1"/>
          </p:cNvSpPr>
          <p:nvPr>
            <p:ph type="sldNum" sz="quarter" idx="10"/>
          </p:nvPr>
        </p:nvSpPr>
        <p:spPr/>
        <p:txBody>
          <a:bodyPr/>
          <a:lstStyle/>
          <a:p>
            <a:fld id="{4EE2B396-23B9-4ED5-896B-0FEF068B10E5}" type="slidenum">
              <a:rPr lang="en-GB" smtClean="0"/>
              <a:t>13</a:t>
            </a:fld>
            <a:endParaRPr lang="en-GB"/>
          </a:p>
        </p:txBody>
      </p:sp>
    </p:spTree>
    <p:extLst>
      <p:ext uri="{BB962C8B-B14F-4D97-AF65-F5344CB8AC3E}">
        <p14:creationId xmlns:p14="http://schemas.microsoft.com/office/powerpoint/2010/main" val="295422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Taxis – ticket holders are being encouraged to use shuttle services to reduce number of small vehicles on the routes</a:t>
            </a:r>
          </a:p>
        </p:txBody>
      </p:sp>
      <p:sp>
        <p:nvSpPr>
          <p:cNvPr id="4" name="Slide Number Placeholder 3"/>
          <p:cNvSpPr>
            <a:spLocks noGrp="1"/>
          </p:cNvSpPr>
          <p:nvPr>
            <p:ph type="sldNum" sz="quarter" idx="10"/>
          </p:nvPr>
        </p:nvSpPr>
        <p:spPr/>
        <p:txBody>
          <a:bodyPr/>
          <a:lstStyle/>
          <a:p>
            <a:fld id="{4EE2B396-23B9-4ED5-896B-0FEF068B10E5}" type="slidenum">
              <a:rPr lang="en-GB" smtClean="0"/>
              <a:t>14</a:t>
            </a:fld>
            <a:endParaRPr lang="en-GB"/>
          </a:p>
        </p:txBody>
      </p:sp>
    </p:spTree>
    <p:extLst>
      <p:ext uri="{BB962C8B-B14F-4D97-AF65-F5344CB8AC3E}">
        <p14:creationId xmlns:p14="http://schemas.microsoft.com/office/powerpoint/2010/main" val="169426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Unfortunately we can only offer the shuttle service to ticket holders living directly on the route.</a:t>
            </a:r>
          </a:p>
          <a:p>
            <a:r>
              <a:rPr lang="en-GB" dirty="0"/>
              <a:t>We now have the ticket data from Radio 1 so will be able to contact these tickets holders directly.</a:t>
            </a:r>
          </a:p>
          <a:p>
            <a:r>
              <a:rPr lang="en-GB" dirty="0"/>
              <a:t>Getting to and from a large event like this always requires a degree of inconvenience and hopefully this wont detract from the enjoyment of the show.</a:t>
            </a:r>
          </a:p>
          <a:p>
            <a:r>
              <a:rPr lang="en-GB" dirty="0"/>
              <a:t>Because of the large number of attendees we cannot tailor the arrangements to everyone's satisfaction</a:t>
            </a:r>
          </a:p>
          <a:p>
            <a:endParaRPr lang="en-GB" dirty="0"/>
          </a:p>
          <a:p>
            <a:r>
              <a:rPr lang="en-GB" dirty="0"/>
              <a:t>Safety is our number one concern</a:t>
            </a:r>
          </a:p>
          <a:p>
            <a:endParaRPr lang="en-GB" dirty="0"/>
          </a:p>
          <a:p>
            <a:r>
              <a:rPr lang="en-GB" dirty="0"/>
              <a:t>Radio 1 always brings the event to areas that do not usually attract events of the this scale.</a:t>
            </a:r>
          </a:p>
          <a:p>
            <a:endParaRPr lang="en-GB" dirty="0"/>
          </a:p>
          <a:p>
            <a:r>
              <a:rPr lang="en-GB" dirty="0"/>
              <a:t>Walking and cycling will not be a safe option owing the large number of buses in the area, especially after dark.  The road closure order does allow the prevention of waling and cycling.</a:t>
            </a:r>
          </a:p>
          <a:p>
            <a:endParaRPr lang="en-GB" dirty="0"/>
          </a:p>
          <a:p>
            <a:endParaRPr lang="en-GB" dirty="0"/>
          </a:p>
        </p:txBody>
      </p:sp>
      <p:sp>
        <p:nvSpPr>
          <p:cNvPr id="4" name="Slide Number Placeholder 3"/>
          <p:cNvSpPr>
            <a:spLocks noGrp="1"/>
          </p:cNvSpPr>
          <p:nvPr>
            <p:ph type="sldNum" sz="quarter" idx="10"/>
          </p:nvPr>
        </p:nvSpPr>
        <p:spPr/>
        <p:txBody>
          <a:bodyPr/>
          <a:lstStyle/>
          <a:p>
            <a:fld id="{4EE2B396-23B9-4ED5-896B-0FEF068B10E5}" type="slidenum">
              <a:rPr lang="en-GB" smtClean="0"/>
              <a:t>15</a:t>
            </a:fld>
            <a:endParaRPr lang="en-GB"/>
          </a:p>
        </p:txBody>
      </p:sp>
    </p:spTree>
    <p:extLst>
      <p:ext uri="{BB962C8B-B14F-4D97-AF65-F5344CB8AC3E}">
        <p14:creationId xmlns:p14="http://schemas.microsoft.com/office/powerpoint/2010/main" val="106101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statutory noise levels that have to be complied with.</a:t>
            </a:r>
          </a:p>
          <a:p>
            <a:endParaRPr lang="en-GB" dirty="0"/>
          </a:p>
          <a:p>
            <a:r>
              <a:rPr lang="en-GB" dirty="0"/>
              <a:t>Initial calculations show that the nearest properties to the event will experience levels well below these</a:t>
            </a:r>
          </a:p>
          <a:p>
            <a:endParaRPr lang="en-GB" dirty="0"/>
          </a:p>
          <a:p>
            <a:r>
              <a:rPr lang="en-GB" dirty="0"/>
              <a:t>Noise propagation tests will be carried out on the Friday before the event</a:t>
            </a:r>
          </a:p>
          <a:p>
            <a:endParaRPr lang="en-GB" dirty="0"/>
          </a:p>
          <a:p>
            <a:endParaRPr lang="en-GB" dirty="0"/>
          </a:p>
          <a:p>
            <a:r>
              <a:rPr lang="en-GB" dirty="0"/>
              <a:t>Numbers of trucks will vary but should be no more than 10 or 12 on the busiest days.</a:t>
            </a:r>
          </a:p>
          <a:p>
            <a:endParaRPr lang="en-GB" dirty="0"/>
          </a:p>
          <a:p>
            <a:r>
              <a:rPr lang="en-GB" dirty="0"/>
              <a:t>These will be timed to avoid school bus times</a:t>
            </a:r>
          </a:p>
        </p:txBody>
      </p:sp>
      <p:sp>
        <p:nvSpPr>
          <p:cNvPr id="4" name="Slide Number Placeholder 3"/>
          <p:cNvSpPr>
            <a:spLocks noGrp="1"/>
          </p:cNvSpPr>
          <p:nvPr>
            <p:ph type="sldNum" sz="quarter" idx="10"/>
          </p:nvPr>
        </p:nvSpPr>
        <p:spPr/>
        <p:txBody>
          <a:bodyPr/>
          <a:lstStyle/>
          <a:p>
            <a:fld id="{4EE2B396-23B9-4ED5-896B-0FEF068B10E5}" type="slidenum">
              <a:rPr lang="en-GB" smtClean="0"/>
              <a:t>16</a:t>
            </a:fld>
            <a:endParaRPr lang="en-GB"/>
          </a:p>
        </p:txBody>
      </p:sp>
    </p:spTree>
    <p:extLst>
      <p:ext uri="{BB962C8B-B14F-4D97-AF65-F5344CB8AC3E}">
        <p14:creationId xmlns:p14="http://schemas.microsoft.com/office/powerpoint/2010/main" val="3464940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E2B396-23B9-4ED5-896B-0FEF068B10E5}" type="slidenum">
              <a:rPr lang="en-GB" smtClean="0"/>
              <a:t>17</a:t>
            </a:fld>
            <a:endParaRPr lang="en-GB"/>
          </a:p>
        </p:txBody>
      </p:sp>
    </p:spTree>
    <p:extLst>
      <p:ext uri="{BB962C8B-B14F-4D97-AF65-F5344CB8AC3E}">
        <p14:creationId xmlns:p14="http://schemas.microsoft.com/office/powerpoint/2010/main" val="2004686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 levels have been discussed and agreed with Humberside Police</a:t>
            </a:r>
          </a:p>
          <a:p>
            <a:endParaRPr lang="en-GB" dirty="0"/>
          </a:p>
          <a:p>
            <a:r>
              <a:rPr lang="en-GB" dirty="0"/>
              <a:t>All event plans are agreed by the Safety Advisory Group</a:t>
            </a:r>
          </a:p>
          <a:p>
            <a:pPr marL="171450" indent="-171450">
              <a:buFont typeface="Arial" panose="020B0604020202020204" pitchFamily="34" charset="0"/>
              <a:buChar char="•"/>
            </a:pPr>
            <a:r>
              <a:rPr lang="en-GB" dirty="0"/>
              <a:t>ERYC &amp; HCC</a:t>
            </a:r>
          </a:p>
          <a:p>
            <a:pPr marL="628650" lvl="1" indent="-171450">
              <a:buFont typeface="Arial" panose="020B0604020202020204" pitchFamily="34" charset="0"/>
              <a:buChar char="•"/>
            </a:pPr>
            <a:r>
              <a:rPr lang="en-GB" dirty="0"/>
              <a:t>Highways</a:t>
            </a:r>
          </a:p>
          <a:p>
            <a:pPr marL="628650" lvl="1" indent="-171450">
              <a:buFont typeface="Arial" panose="020B0604020202020204" pitchFamily="34" charset="0"/>
              <a:buChar char="•"/>
            </a:pPr>
            <a:r>
              <a:rPr lang="en-GB" dirty="0"/>
              <a:t>Environmental health</a:t>
            </a:r>
          </a:p>
          <a:p>
            <a:pPr marL="628650" lvl="1" indent="-171450">
              <a:buFont typeface="Arial" panose="020B0604020202020204" pitchFamily="34" charset="0"/>
              <a:buChar char="•"/>
            </a:pPr>
            <a:r>
              <a:rPr lang="en-GB" dirty="0"/>
              <a:t>Licencing</a:t>
            </a:r>
          </a:p>
          <a:p>
            <a:pPr marL="628650" lvl="1" indent="-171450">
              <a:buFont typeface="Arial" panose="020B0604020202020204" pitchFamily="34" charset="0"/>
              <a:buChar char="•"/>
            </a:pPr>
            <a:r>
              <a:rPr lang="en-GB" dirty="0"/>
              <a:t>Health &amp; Safety</a:t>
            </a:r>
          </a:p>
          <a:p>
            <a:pPr marL="171450" indent="-171450">
              <a:buFont typeface="Arial" panose="020B0604020202020204" pitchFamily="34" charset="0"/>
              <a:buChar char="•"/>
            </a:pPr>
            <a:r>
              <a:rPr lang="en-GB" dirty="0"/>
              <a:t>Humberside Police</a:t>
            </a:r>
          </a:p>
          <a:p>
            <a:pPr marL="171450" indent="-171450">
              <a:buFont typeface="Arial" panose="020B0604020202020204" pitchFamily="34" charset="0"/>
              <a:buChar char="•"/>
            </a:pPr>
            <a:r>
              <a:rPr lang="en-GB" dirty="0"/>
              <a:t>Yorkshire Ambulance Service</a:t>
            </a:r>
          </a:p>
          <a:p>
            <a:pPr marL="171450" indent="-171450">
              <a:buFont typeface="Arial" panose="020B0604020202020204" pitchFamily="34" charset="0"/>
              <a:buChar char="•"/>
            </a:pPr>
            <a:r>
              <a:rPr lang="en-GB" dirty="0"/>
              <a:t>Humberside Fire &amp; Rescue</a:t>
            </a:r>
          </a:p>
        </p:txBody>
      </p:sp>
      <p:sp>
        <p:nvSpPr>
          <p:cNvPr id="4" name="Slide Number Placeholder 3"/>
          <p:cNvSpPr>
            <a:spLocks noGrp="1"/>
          </p:cNvSpPr>
          <p:nvPr>
            <p:ph type="sldNum" sz="quarter" idx="10"/>
          </p:nvPr>
        </p:nvSpPr>
        <p:spPr/>
        <p:txBody>
          <a:bodyPr/>
          <a:lstStyle/>
          <a:p>
            <a:fld id="{4EE2B396-23B9-4ED5-896B-0FEF068B10E5}" type="slidenum">
              <a:rPr lang="en-GB" smtClean="0"/>
              <a:t>18</a:t>
            </a:fld>
            <a:endParaRPr lang="en-GB"/>
          </a:p>
        </p:txBody>
      </p:sp>
    </p:spTree>
    <p:extLst>
      <p:ext uri="{BB962C8B-B14F-4D97-AF65-F5344CB8AC3E}">
        <p14:creationId xmlns:p14="http://schemas.microsoft.com/office/powerpoint/2010/main" val="333467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E2B396-23B9-4ED5-896B-0FEF068B10E5}" type="slidenum">
              <a:rPr lang="en-GB" smtClean="0"/>
              <a:t>19</a:t>
            </a:fld>
            <a:endParaRPr lang="en-GB"/>
          </a:p>
        </p:txBody>
      </p:sp>
    </p:spTree>
    <p:extLst>
      <p:ext uri="{BB962C8B-B14F-4D97-AF65-F5344CB8AC3E}">
        <p14:creationId xmlns:p14="http://schemas.microsoft.com/office/powerpoint/2010/main" val="89674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reach of Radio 1 and Big Weekend</a:t>
            </a:r>
          </a:p>
          <a:p>
            <a:endParaRPr lang="en-GB" dirty="0"/>
          </a:p>
          <a:p>
            <a:r>
              <a:rPr lang="en-GB" dirty="0"/>
              <a:t>How it fits into Hull 2017 music programme</a:t>
            </a:r>
          </a:p>
          <a:p>
            <a:pPr marL="171450" indent="-171450">
              <a:buFont typeface="Arial" panose="020B0604020202020204" pitchFamily="34" charset="0"/>
              <a:buChar char="•"/>
            </a:pPr>
            <a:r>
              <a:rPr lang="en-GB" dirty="0"/>
              <a:t>Reaches a younger audience</a:t>
            </a:r>
          </a:p>
          <a:p>
            <a:pPr marL="171450" indent="-171450">
              <a:buFont typeface="Arial" panose="020B0604020202020204" pitchFamily="34" charset="0"/>
              <a:buChar char="•"/>
            </a:pPr>
            <a:r>
              <a:rPr lang="en-GB" dirty="0"/>
              <a:t>Major event in the Hull 2017 Programme</a:t>
            </a:r>
          </a:p>
        </p:txBody>
      </p:sp>
      <p:sp>
        <p:nvSpPr>
          <p:cNvPr id="4" name="Slide Number Placeholder 3"/>
          <p:cNvSpPr>
            <a:spLocks noGrp="1"/>
          </p:cNvSpPr>
          <p:nvPr>
            <p:ph type="sldNum" sz="quarter" idx="10"/>
          </p:nvPr>
        </p:nvSpPr>
        <p:spPr/>
        <p:txBody>
          <a:bodyPr/>
          <a:lstStyle/>
          <a:p>
            <a:fld id="{4EE2B396-23B9-4ED5-896B-0FEF068B10E5}" type="slidenum">
              <a:rPr lang="en-GB" smtClean="0"/>
              <a:t>2</a:t>
            </a:fld>
            <a:endParaRPr lang="en-GB"/>
          </a:p>
        </p:txBody>
      </p:sp>
    </p:spTree>
    <p:extLst>
      <p:ext uri="{BB962C8B-B14F-4D97-AF65-F5344CB8AC3E}">
        <p14:creationId xmlns:p14="http://schemas.microsoft.com/office/powerpoint/2010/main" val="310060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the family nature of the event</a:t>
            </a:r>
          </a:p>
        </p:txBody>
      </p:sp>
      <p:sp>
        <p:nvSpPr>
          <p:cNvPr id="4" name="Slide Number Placeholder 3"/>
          <p:cNvSpPr>
            <a:spLocks noGrp="1"/>
          </p:cNvSpPr>
          <p:nvPr>
            <p:ph type="sldNum" sz="quarter" idx="10"/>
          </p:nvPr>
        </p:nvSpPr>
        <p:spPr/>
        <p:txBody>
          <a:bodyPr/>
          <a:lstStyle/>
          <a:p>
            <a:fld id="{4EE2B396-23B9-4ED5-896B-0FEF068B10E5}" type="slidenum">
              <a:rPr lang="en-GB" smtClean="0"/>
              <a:t>20</a:t>
            </a:fld>
            <a:endParaRPr lang="en-GB"/>
          </a:p>
        </p:txBody>
      </p:sp>
    </p:spTree>
    <p:extLst>
      <p:ext uri="{BB962C8B-B14F-4D97-AF65-F5344CB8AC3E}">
        <p14:creationId xmlns:p14="http://schemas.microsoft.com/office/powerpoint/2010/main" val="1638130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E2B396-23B9-4ED5-896B-0FEF068B10E5}" type="slidenum">
              <a:rPr lang="en-GB" smtClean="0"/>
              <a:t>21</a:t>
            </a:fld>
            <a:endParaRPr lang="en-GB"/>
          </a:p>
        </p:txBody>
      </p:sp>
    </p:spTree>
    <p:extLst>
      <p:ext uri="{BB962C8B-B14F-4D97-AF65-F5344CB8AC3E}">
        <p14:creationId xmlns:p14="http://schemas.microsoft.com/office/powerpoint/2010/main" val="203564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E2B396-23B9-4ED5-896B-0FEF068B10E5}" type="slidenum">
              <a:rPr lang="en-GB" smtClean="0"/>
              <a:t>22</a:t>
            </a:fld>
            <a:endParaRPr lang="en-GB"/>
          </a:p>
        </p:txBody>
      </p:sp>
    </p:spTree>
    <p:extLst>
      <p:ext uri="{BB962C8B-B14F-4D97-AF65-F5344CB8AC3E}">
        <p14:creationId xmlns:p14="http://schemas.microsoft.com/office/powerpoint/2010/main" val="667110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a:t>
            </a:r>
          </a:p>
        </p:txBody>
      </p:sp>
      <p:sp>
        <p:nvSpPr>
          <p:cNvPr id="4" name="Slide Number Placeholder 3"/>
          <p:cNvSpPr>
            <a:spLocks noGrp="1"/>
          </p:cNvSpPr>
          <p:nvPr>
            <p:ph type="sldNum" sz="quarter" idx="10"/>
          </p:nvPr>
        </p:nvSpPr>
        <p:spPr/>
        <p:txBody>
          <a:bodyPr/>
          <a:lstStyle/>
          <a:p>
            <a:fld id="{4EE2B396-23B9-4ED5-896B-0FEF068B10E5}" type="slidenum">
              <a:rPr lang="en-GB" smtClean="0"/>
              <a:t>23</a:t>
            </a:fld>
            <a:endParaRPr lang="en-GB"/>
          </a:p>
        </p:txBody>
      </p:sp>
    </p:spTree>
    <p:extLst>
      <p:ext uri="{BB962C8B-B14F-4D97-AF65-F5344CB8AC3E}">
        <p14:creationId xmlns:p14="http://schemas.microsoft.com/office/powerpoint/2010/main" val="411663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Weekend has economic benefits for the area in which it is held</a:t>
            </a:r>
          </a:p>
          <a:p>
            <a:endParaRPr lang="en-GB" dirty="0"/>
          </a:p>
          <a:p>
            <a:pPr marL="171450" indent="-171450">
              <a:buFont typeface="Arial" panose="020B0604020202020204" pitchFamily="34" charset="0"/>
              <a:buChar char="•"/>
            </a:pPr>
            <a:r>
              <a:rPr lang="en-GB" dirty="0"/>
              <a:t>Some examples here from Exeter</a:t>
            </a:r>
          </a:p>
          <a:p>
            <a:pPr marL="171450" indent="-171450">
              <a:buFont typeface="Arial" panose="020B0604020202020204" pitchFamily="34" charset="0"/>
              <a:buChar char="•"/>
            </a:pPr>
            <a:r>
              <a:rPr lang="en-GB" dirty="0"/>
              <a:t>Similar to this year, it was not in Exeter boundary, but in Teignbridge council area</a:t>
            </a:r>
          </a:p>
          <a:p>
            <a:pPr marL="171450" indent="-171450">
              <a:buFont typeface="Arial" panose="020B0604020202020204" pitchFamily="34" charset="0"/>
              <a:buChar char="•"/>
            </a:pPr>
            <a:r>
              <a:rPr lang="en-GB" dirty="0"/>
              <a:t>Visitor spend is across many area</a:t>
            </a:r>
          </a:p>
          <a:p>
            <a:pPr marL="628650" lvl="1" indent="-171450">
              <a:buFont typeface="Arial" panose="020B0604020202020204" pitchFamily="34" charset="0"/>
              <a:buChar char="•"/>
            </a:pPr>
            <a:r>
              <a:rPr lang="en-GB" dirty="0" err="1"/>
              <a:t>Accomodation</a:t>
            </a:r>
            <a:endParaRPr lang="en-GB" dirty="0"/>
          </a:p>
          <a:p>
            <a:pPr marL="628650" lvl="1" indent="-171450">
              <a:buFont typeface="Arial" panose="020B0604020202020204" pitchFamily="34" charset="0"/>
              <a:buChar char="•"/>
            </a:pPr>
            <a:r>
              <a:rPr lang="en-GB" dirty="0"/>
              <a:t>Travel</a:t>
            </a:r>
          </a:p>
          <a:p>
            <a:pPr marL="628650" lvl="1" indent="-171450">
              <a:buFont typeface="Arial" panose="020B0604020202020204" pitchFamily="34" charset="0"/>
              <a:buChar char="•"/>
            </a:pPr>
            <a:r>
              <a:rPr lang="en-GB" dirty="0"/>
              <a:t>Restaurants</a:t>
            </a:r>
          </a:p>
          <a:p>
            <a:pPr marL="628650" lvl="1" indent="-171450">
              <a:buFont typeface="Arial" panose="020B0604020202020204" pitchFamily="34" charset="0"/>
              <a:buChar char="•"/>
            </a:pPr>
            <a:r>
              <a:rPr lang="en-GB" dirty="0"/>
              <a:t>Bars</a:t>
            </a:r>
          </a:p>
          <a:p>
            <a:pPr marL="628650" lvl="1" indent="-171450">
              <a:buFont typeface="Arial" panose="020B0604020202020204" pitchFamily="34" charset="0"/>
              <a:buChar char="•"/>
            </a:pPr>
            <a:r>
              <a:rPr lang="en-GB" dirty="0"/>
              <a:t>Shops</a:t>
            </a:r>
          </a:p>
        </p:txBody>
      </p:sp>
      <p:sp>
        <p:nvSpPr>
          <p:cNvPr id="4" name="Slide Number Placeholder 3"/>
          <p:cNvSpPr>
            <a:spLocks noGrp="1"/>
          </p:cNvSpPr>
          <p:nvPr>
            <p:ph type="sldNum" sz="quarter" idx="10"/>
          </p:nvPr>
        </p:nvSpPr>
        <p:spPr/>
        <p:txBody>
          <a:bodyPr/>
          <a:lstStyle/>
          <a:p>
            <a:fld id="{4EE2B396-23B9-4ED5-896B-0FEF068B10E5}" type="slidenum">
              <a:rPr lang="en-GB" smtClean="0"/>
              <a:t>3</a:t>
            </a:fld>
            <a:endParaRPr lang="en-GB"/>
          </a:p>
        </p:txBody>
      </p:sp>
    </p:spTree>
    <p:extLst>
      <p:ext uri="{BB962C8B-B14F-4D97-AF65-F5344CB8AC3E}">
        <p14:creationId xmlns:p14="http://schemas.microsoft.com/office/powerpoint/2010/main" val="340522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quotes from the Earl of Devon and the Leader of Teignbridge Council</a:t>
            </a:r>
          </a:p>
        </p:txBody>
      </p:sp>
      <p:sp>
        <p:nvSpPr>
          <p:cNvPr id="4" name="Slide Number Placeholder 3"/>
          <p:cNvSpPr>
            <a:spLocks noGrp="1"/>
          </p:cNvSpPr>
          <p:nvPr>
            <p:ph type="sldNum" sz="quarter" idx="10"/>
          </p:nvPr>
        </p:nvSpPr>
        <p:spPr/>
        <p:txBody>
          <a:bodyPr/>
          <a:lstStyle/>
          <a:p>
            <a:fld id="{4EE2B396-23B9-4ED5-896B-0FEF068B10E5}" type="slidenum">
              <a:rPr lang="en-GB" smtClean="0"/>
              <a:t>4</a:t>
            </a:fld>
            <a:endParaRPr lang="en-GB"/>
          </a:p>
        </p:txBody>
      </p:sp>
    </p:spTree>
    <p:extLst>
      <p:ext uri="{BB962C8B-B14F-4D97-AF65-F5344CB8AC3E}">
        <p14:creationId xmlns:p14="http://schemas.microsoft.com/office/powerpoint/2010/main" val="368395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various parties and what their role in delivering the event is</a:t>
            </a:r>
          </a:p>
        </p:txBody>
      </p:sp>
      <p:sp>
        <p:nvSpPr>
          <p:cNvPr id="4" name="Slide Number Placeholder 3"/>
          <p:cNvSpPr>
            <a:spLocks noGrp="1"/>
          </p:cNvSpPr>
          <p:nvPr>
            <p:ph type="sldNum" sz="quarter" idx="10"/>
          </p:nvPr>
        </p:nvSpPr>
        <p:spPr/>
        <p:txBody>
          <a:bodyPr/>
          <a:lstStyle/>
          <a:p>
            <a:fld id="{4EE2B396-23B9-4ED5-896B-0FEF068B10E5}" type="slidenum">
              <a:rPr lang="en-GB" smtClean="0"/>
              <a:t>5</a:t>
            </a:fld>
            <a:endParaRPr lang="en-GB"/>
          </a:p>
        </p:txBody>
      </p:sp>
    </p:spTree>
    <p:extLst>
      <p:ext uri="{BB962C8B-B14F-4D97-AF65-F5344CB8AC3E}">
        <p14:creationId xmlns:p14="http://schemas.microsoft.com/office/powerpoint/2010/main" val="170716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wider site map</a:t>
            </a:r>
          </a:p>
          <a:p>
            <a:pPr marL="171450" indent="-171450">
              <a:buFont typeface="Arial" panose="020B0604020202020204" pitchFamily="34" charset="0"/>
              <a:buChar char="•"/>
            </a:pPr>
            <a:r>
              <a:rPr lang="en-GB" dirty="0"/>
              <a:t>Highlight:</a:t>
            </a:r>
          </a:p>
          <a:p>
            <a:pPr marL="628650" lvl="1" indent="-171450">
              <a:buFont typeface="Arial" panose="020B0604020202020204" pitchFamily="34" charset="0"/>
              <a:buChar char="•"/>
            </a:pPr>
            <a:r>
              <a:rPr lang="en-GB" dirty="0"/>
              <a:t>Security perimeter</a:t>
            </a:r>
          </a:p>
          <a:p>
            <a:pPr marL="628650" lvl="1" indent="-171450">
              <a:buFont typeface="Arial" panose="020B0604020202020204" pitchFamily="34" charset="0"/>
              <a:buChar char="•"/>
            </a:pPr>
            <a:r>
              <a:rPr lang="en-GB" dirty="0"/>
              <a:t>Access routes</a:t>
            </a:r>
          </a:p>
          <a:p>
            <a:pPr marL="628650" lvl="1" indent="-171450">
              <a:buFont typeface="Arial" panose="020B0604020202020204" pitchFamily="34" charset="0"/>
              <a:buChar char="•"/>
            </a:pPr>
            <a:r>
              <a:rPr lang="en-GB" dirty="0"/>
              <a:t>Bus area</a:t>
            </a:r>
          </a:p>
        </p:txBody>
      </p:sp>
      <p:sp>
        <p:nvSpPr>
          <p:cNvPr id="4" name="Slide Number Placeholder 3"/>
          <p:cNvSpPr>
            <a:spLocks noGrp="1"/>
          </p:cNvSpPr>
          <p:nvPr>
            <p:ph type="sldNum" sz="quarter" idx="10"/>
          </p:nvPr>
        </p:nvSpPr>
        <p:spPr/>
        <p:txBody>
          <a:bodyPr/>
          <a:lstStyle/>
          <a:p>
            <a:fld id="{4EE2B396-23B9-4ED5-896B-0FEF068B10E5}" type="slidenum">
              <a:rPr lang="en-GB" smtClean="0"/>
              <a:t>6</a:t>
            </a:fld>
            <a:endParaRPr lang="en-GB"/>
          </a:p>
        </p:txBody>
      </p:sp>
    </p:spTree>
    <p:extLst>
      <p:ext uri="{BB962C8B-B14F-4D97-AF65-F5344CB8AC3E}">
        <p14:creationId xmlns:p14="http://schemas.microsoft.com/office/powerpoint/2010/main" val="134625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 of</a:t>
            </a:r>
          </a:p>
          <a:p>
            <a:pPr marL="171450" indent="-171450">
              <a:buFont typeface="Arial" panose="020B0604020202020204" pitchFamily="34" charset="0"/>
              <a:buChar char="•"/>
            </a:pPr>
            <a:r>
              <a:rPr lang="en-GB" dirty="0"/>
              <a:t>Stages</a:t>
            </a:r>
          </a:p>
          <a:p>
            <a:pPr marL="171450" indent="-171450">
              <a:buFont typeface="Arial" panose="020B0604020202020204" pitchFamily="34" charset="0"/>
              <a:buChar char="•"/>
            </a:pPr>
            <a:r>
              <a:rPr lang="en-GB" dirty="0"/>
              <a:t>Fairground (not white knuckle)</a:t>
            </a:r>
          </a:p>
        </p:txBody>
      </p:sp>
      <p:sp>
        <p:nvSpPr>
          <p:cNvPr id="4" name="Slide Number Placeholder 3"/>
          <p:cNvSpPr>
            <a:spLocks noGrp="1"/>
          </p:cNvSpPr>
          <p:nvPr>
            <p:ph type="sldNum" sz="quarter" idx="10"/>
          </p:nvPr>
        </p:nvSpPr>
        <p:spPr/>
        <p:txBody>
          <a:bodyPr/>
          <a:lstStyle/>
          <a:p>
            <a:fld id="{4EE2B396-23B9-4ED5-896B-0FEF068B10E5}" type="slidenum">
              <a:rPr lang="en-GB" smtClean="0"/>
              <a:t>7</a:t>
            </a:fld>
            <a:endParaRPr lang="en-GB"/>
          </a:p>
        </p:txBody>
      </p:sp>
    </p:spTree>
    <p:extLst>
      <p:ext uri="{BB962C8B-B14F-4D97-AF65-F5344CB8AC3E}">
        <p14:creationId xmlns:p14="http://schemas.microsoft.com/office/powerpoint/2010/main" val="293606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a:t>
            </a:r>
          </a:p>
          <a:p>
            <a:pPr marL="171450" indent="-171450">
              <a:buFont typeface="Arial" panose="020B0604020202020204" pitchFamily="34" charset="0"/>
              <a:buChar char="•"/>
            </a:pPr>
            <a:r>
              <a:rPr lang="en-GB" dirty="0"/>
              <a:t>Collaboration with Natural England / Historic England and approvals process</a:t>
            </a:r>
          </a:p>
          <a:p>
            <a:pPr marL="171450" indent="-171450">
              <a:buFont typeface="Arial" panose="020B0604020202020204" pitchFamily="34" charset="0"/>
              <a:buChar char="•"/>
            </a:pPr>
            <a:r>
              <a:rPr lang="en-GB" dirty="0"/>
              <a:t>Why this site</a:t>
            </a:r>
          </a:p>
          <a:p>
            <a:pPr marL="628650" lvl="1" indent="-171450">
              <a:buFont typeface="Arial" panose="020B0604020202020204" pitchFamily="34" charset="0"/>
              <a:buChar char="•"/>
            </a:pPr>
            <a:r>
              <a:rPr lang="en-GB" dirty="0"/>
              <a:t>Opportunity to showcase the region on TV</a:t>
            </a:r>
          </a:p>
          <a:p>
            <a:pPr marL="628650" lvl="1" indent="-171450">
              <a:buFont typeface="Arial" panose="020B0604020202020204" pitchFamily="34" charset="0"/>
              <a:buChar char="•"/>
            </a:pPr>
            <a:r>
              <a:rPr lang="en-GB" dirty="0"/>
              <a:t>Foundation were very keen to introduce new visitors to the area</a:t>
            </a:r>
          </a:p>
        </p:txBody>
      </p:sp>
      <p:sp>
        <p:nvSpPr>
          <p:cNvPr id="4" name="Slide Number Placeholder 3"/>
          <p:cNvSpPr>
            <a:spLocks noGrp="1"/>
          </p:cNvSpPr>
          <p:nvPr>
            <p:ph type="sldNum" sz="quarter" idx="10"/>
          </p:nvPr>
        </p:nvSpPr>
        <p:spPr/>
        <p:txBody>
          <a:bodyPr/>
          <a:lstStyle/>
          <a:p>
            <a:fld id="{4EE2B396-23B9-4ED5-896B-0FEF068B10E5}" type="slidenum">
              <a:rPr lang="en-GB" smtClean="0"/>
              <a:t>8</a:t>
            </a:fld>
            <a:endParaRPr lang="en-GB"/>
          </a:p>
        </p:txBody>
      </p:sp>
    </p:spTree>
    <p:extLst>
      <p:ext uri="{BB962C8B-B14F-4D97-AF65-F5344CB8AC3E}">
        <p14:creationId xmlns:p14="http://schemas.microsoft.com/office/powerpoint/2010/main" val="292825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buses?</a:t>
            </a:r>
          </a:p>
          <a:p>
            <a:pPr marL="171450" indent="-171450">
              <a:buFont typeface="Arial" panose="020B0604020202020204" pitchFamily="34" charset="0"/>
              <a:buChar char="•"/>
            </a:pPr>
            <a:r>
              <a:rPr lang="en-GB" dirty="0" err="1"/>
              <a:t>Ingrees</a:t>
            </a:r>
            <a:r>
              <a:rPr lang="en-GB" dirty="0"/>
              <a:t> – 116 average 3 trips each over 4.5 hours (09:30 – 14:00)</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Egress – 169 – average 2 trips over 2hrs 40mins (21:20 – 23:59)</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lot of buses, but better than </a:t>
            </a:r>
            <a:r>
              <a:rPr lang="en-GB" dirty="0" err="1"/>
              <a:t>upto</a:t>
            </a:r>
            <a:r>
              <a:rPr lang="en-GB" dirty="0"/>
              <a:t> 12,500 private vehicles</a:t>
            </a:r>
          </a:p>
        </p:txBody>
      </p:sp>
      <p:sp>
        <p:nvSpPr>
          <p:cNvPr id="4" name="Slide Number Placeholder 3"/>
          <p:cNvSpPr>
            <a:spLocks noGrp="1"/>
          </p:cNvSpPr>
          <p:nvPr>
            <p:ph type="sldNum" sz="quarter" idx="10"/>
          </p:nvPr>
        </p:nvSpPr>
        <p:spPr/>
        <p:txBody>
          <a:bodyPr/>
          <a:lstStyle/>
          <a:p>
            <a:fld id="{4EE2B396-23B9-4ED5-896B-0FEF068B10E5}" type="slidenum">
              <a:rPr lang="en-GB" smtClean="0"/>
              <a:t>9</a:t>
            </a:fld>
            <a:endParaRPr lang="en-GB"/>
          </a:p>
        </p:txBody>
      </p:sp>
    </p:spTree>
    <p:extLst>
      <p:ext uri="{BB962C8B-B14F-4D97-AF65-F5344CB8AC3E}">
        <p14:creationId xmlns:p14="http://schemas.microsoft.com/office/powerpoint/2010/main" val="16639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425772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309516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62763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50286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05206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29459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A224F-8CB0-4845-B377-BB7DBE039922}"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6132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A224F-8CB0-4845-B377-BB7DBE039922}"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423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A224F-8CB0-4845-B377-BB7DBE039922}"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5551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224F-8CB0-4845-B377-BB7DBE039922}"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02211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9899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833598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589387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61174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15959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30883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410477-CD27-44B8-813C-4F027B73EEF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28072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410477-CD27-44B8-813C-4F027B73EEF7}"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47734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410477-CD27-44B8-813C-4F027B73EEF7}"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222585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10477-CD27-44B8-813C-4F027B73EEF7}"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388584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10477-CD27-44B8-813C-4F027B73EEF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403900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10477-CD27-44B8-813C-4F027B73EEF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7360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0477-CD27-44B8-813C-4F027B73EEF7}" type="datetimeFigureOut">
              <a:rPr lang="en-GB" smtClean="0"/>
              <a:t>25/04/2017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8095C-E624-4A89-8BEC-20EBAA9DC2D6}" type="slidenum">
              <a:rPr lang="en-GB" smtClean="0"/>
              <a:t>‹#›</a:t>
            </a:fld>
            <a:endParaRPr lang="en-GB"/>
          </a:p>
        </p:txBody>
      </p:sp>
    </p:spTree>
    <p:extLst>
      <p:ext uri="{BB962C8B-B14F-4D97-AF65-F5344CB8AC3E}">
        <p14:creationId xmlns:p14="http://schemas.microsoft.com/office/powerpoint/2010/main" val="125177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224F-8CB0-4845-B377-BB7DBE039922}" type="datetimeFigureOut">
              <a:rPr lang="en-GB" smtClean="0"/>
              <a:t>25/04/2017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168E2-D781-41FC-95B7-ADA5052CD864}" type="slidenum">
              <a:rPr lang="en-GB" smtClean="0"/>
              <a:t>‹#›</a:t>
            </a:fld>
            <a:endParaRPr lang="en-GB"/>
          </a:p>
        </p:txBody>
      </p:sp>
    </p:spTree>
    <p:extLst>
      <p:ext uri="{BB962C8B-B14F-4D97-AF65-F5344CB8AC3E}">
        <p14:creationId xmlns:p14="http://schemas.microsoft.com/office/powerpoint/2010/main" val="298965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200150"/>
            <a:ext cx="7924800" cy="4457700"/>
          </a:xfrm>
          <a:prstGeom prst="rect">
            <a:avLst/>
          </a:prstGeom>
        </p:spPr>
      </p:pic>
    </p:spTree>
    <p:extLst>
      <p:ext uri="{BB962C8B-B14F-4D97-AF65-F5344CB8AC3E}">
        <p14:creationId xmlns:p14="http://schemas.microsoft.com/office/powerpoint/2010/main" val="153905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250" r="34220" b="40894"/>
          <a:stretch/>
        </p:blipFill>
        <p:spPr>
          <a:xfrm>
            <a:off x="1537708" y="414890"/>
            <a:ext cx="8440642" cy="6376819"/>
          </a:xfrm>
          <a:prstGeom prst="rect">
            <a:avLst/>
          </a:prstGeom>
        </p:spPr>
      </p:pic>
      <p:sp>
        <p:nvSpPr>
          <p:cNvPr id="166" name="Rectangle 165"/>
          <p:cNvSpPr/>
          <p:nvPr/>
        </p:nvSpPr>
        <p:spPr>
          <a:xfrm>
            <a:off x="9771831" y="5305087"/>
            <a:ext cx="748076" cy="1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TextBox 4"/>
          <p:cNvSpPr txBox="1"/>
          <p:nvPr/>
        </p:nvSpPr>
        <p:spPr>
          <a:xfrm>
            <a:off x="1548923" y="26339"/>
            <a:ext cx="8324419"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6: Burton Constable Local Area Traffic Management Plan : General Arrangement</a:t>
            </a:r>
          </a:p>
        </p:txBody>
      </p:sp>
      <p:grpSp>
        <p:nvGrpSpPr>
          <p:cNvPr id="19" name="Group 18"/>
          <p:cNvGrpSpPr/>
          <p:nvPr/>
        </p:nvGrpSpPr>
        <p:grpSpPr>
          <a:xfrm>
            <a:off x="6938639" y="3535076"/>
            <a:ext cx="505571" cy="598192"/>
            <a:chOff x="7079953" y="4271210"/>
            <a:chExt cx="1282100" cy="1491738"/>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1" name="TextBox 20"/>
            <p:cNvSpPr txBox="1"/>
            <p:nvPr/>
          </p:nvSpPr>
          <p:spPr>
            <a:xfrm>
              <a:off x="7079953" y="4655486"/>
              <a:ext cx="1282100" cy="1107462"/>
            </a:xfrm>
            <a:prstGeom prst="rect">
              <a:avLst/>
            </a:prstGeom>
            <a:noFill/>
          </p:spPr>
          <p:txBody>
            <a:bodyPr wrap="square" rtlCol="0">
              <a:spAutoFit/>
            </a:bodyPr>
            <a:lstStyle/>
            <a:p>
              <a:pPr algn="ctr" defTabSz="653156"/>
              <a:r>
                <a:rPr lang="en-GB" sz="1143" b="1" kern="0" dirty="0">
                  <a:solidFill>
                    <a:sysClr val="windowText" lastClr="000000"/>
                  </a:solidFill>
                  <a:effectLst>
                    <a:glow rad="127000">
                      <a:schemeClr val="bg1"/>
                    </a:glow>
                  </a:effectLst>
                </a:rPr>
                <a:t>Event</a:t>
              </a:r>
            </a:p>
          </p:txBody>
        </p:sp>
      </p:grpSp>
      <p:sp>
        <p:nvSpPr>
          <p:cNvPr id="85" name="TextBox 84"/>
          <p:cNvSpPr txBox="1"/>
          <p:nvPr/>
        </p:nvSpPr>
        <p:spPr>
          <a:xfrm>
            <a:off x="2988811" y="3700163"/>
            <a:ext cx="851279" cy="246221"/>
          </a:xfrm>
          <a:prstGeom prst="rect">
            <a:avLst/>
          </a:prstGeom>
          <a:noFill/>
        </p:spPr>
        <p:txBody>
          <a:bodyPr wrap="square" rtlCol="0">
            <a:spAutoFit/>
          </a:bodyPr>
          <a:lstStyle/>
          <a:p>
            <a:pPr algn="ctr" defTabSz="653156"/>
            <a:r>
              <a:rPr lang="en-GB" sz="1000" b="1" kern="0" dirty="0">
                <a:solidFill>
                  <a:sysClr val="windowText" lastClr="000000"/>
                </a:solidFill>
                <a:effectLst>
                  <a:glow rad="127000">
                    <a:schemeClr val="bg1"/>
                  </a:glow>
                </a:effectLst>
              </a:rPr>
              <a:t>Coniston</a:t>
            </a:r>
          </a:p>
        </p:txBody>
      </p:sp>
      <p:sp>
        <p:nvSpPr>
          <p:cNvPr id="50" name="Freeform: Shape 49"/>
          <p:cNvSpPr/>
          <p:nvPr/>
        </p:nvSpPr>
        <p:spPr>
          <a:xfrm>
            <a:off x="2967408" y="967431"/>
            <a:ext cx="2121841" cy="1666252"/>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2" name="Freeform: Shape 31"/>
          <p:cNvSpPr/>
          <p:nvPr/>
        </p:nvSpPr>
        <p:spPr>
          <a:xfrm>
            <a:off x="2465586" y="489092"/>
            <a:ext cx="2706800" cy="482511"/>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8" name="Isosceles Triangle 67"/>
          <p:cNvSpPr/>
          <p:nvPr/>
        </p:nvSpPr>
        <p:spPr>
          <a:xfrm rot="16200000">
            <a:off x="2670800" y="895227"/>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5" name="Isosceles Triangle 124"/>
          <p:cNvSpPr/>
          <p:nvPr/>
        </p:nvSpPr>
        <p:spPr>
          <a:xfrm rot="3833461">
            <a:off x="3333868" y="618416"/>
            <a:ext cx="111722" cy="154691"/>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7" name="Isosceles Triangle 66"/>
          <p:cNvSpPr/>
          <p:nvPr/>
        </p:nvSpPr>
        <p:spPr>
          <a:xfrm rot="16565987">
            <a:off x="4058745" y="421833"/>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6" name="Isosceles Triangle 125"/>
          <p:cNvSpPr/>
          <p:nvPr/>
        </p:nvSpPr>
        <p:spPr>
          <a:xfrm rot="9384402">
            <a:off x="4945814" y="634122"/>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44" name="Freeform: Shape 43"/>
          <p:cNvSpPr/>
          <p:nvPr/>
        </p:nvSpPr>
        <p:spPr>
          <a:xfrm>
            <a:off x="5191003" y="823225"/>
            <a:ext cx="4323431" cy="4213334"/>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62" name="Isosceles Triangle 61"/>
          <p:cNvSpPr/>
          <p:nvPr/>
        </p:nvSpPr>
        <p:spPr>
          <a:xfrm rot="4218677">
            <a:off x="5423295" y="823857"/>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3" name="Isosceles Triangle 62"/>
          <p:cNvSpPr/>
          <p:nvPr/>
        </p:nvSpPr>
        <p:spPr>
          <a:xfrm rot="8213802">
            <a:off x="6796638" y="102986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4" name="Isosceles Triangle 63"/>
          <p:cNvSpPr/>
          <p:nvPr/>
        </p:nvSpPr>
        <p:spPr>
          <a:xfrm rot="10301236">
            <a:off x="7275765" y="192049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1" name="Isosceles Triangle 60"/>
          <p:cNvSpPr/>
          <p:nvPr/>
        </p:nvSpPr>
        <p:spPr>
          <a:xfrm rot="9280977">
            <a:off x="7447727" y="305587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0" name="Isosceles Triangle 59"/>
          <p:cNvSpPr/>
          <p:nvPr/>
        </p:nvSpPr>
        <p:spPr>
          <a:xfrm rot="8989479">
            <a:off x="7875943" y="407390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7" name="Isosceles Triangle 126"/>
          <p:cNvSpPr/>
          <p:nvPr/>
        </p:nvSpPr>
        <p:spPr>
          <a:xfrm rot="5400000">
            <a:off x="8772074" y="491525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96" name="Multiplication Sign 95"/>
          <p:cNvSpPr/>
          <p:nvPr/>
        </p:nvSpPr>
        <p:spPr>
          <a:xfrm>
            <a:off x="2804008" y="86230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7" name="Freeform: Shape 6"/>
          <p:cNvSpPr/>
          <p:nvPr/>
        </p:nvSpPr>
        <p:spPr>
          <a:xfrm>
            <a:off x="3509555" y="1018903"/>
            <a:ext cx="2140205" cy="2920218"/>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8" name="Freeform: Shape 7"/>
          <p:cNvSpPr/>
          <p:nvPr/>
        </p:nvSpPr>
        <p:spPr>
          <a:xfrm>
            <a:off x="5639645" y="2522757"/>
            <a:ext cx="1852196" cy="1213884"/>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grpSp>
        <p:nvGrpSpPr>
          <p:cNvPr id="114" name="Group 113"/>
          <p:cNvGrpSpPr/>
          <p:nvPr/>
        </p:nvGrpSpPr>
        <p:grpSpPr>
          <a:xfrm>
            <a:off x="3576448" y="4985309"/>
            <a:ext cx="3969099" cy="1226199"/>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grpSp>
      <p:sp>
        <p:nvSpPr>
          <p:cNvPr id="134" name="Oval 133"/>
          <p:cNvSpPr/>
          <p:nvPr/>
        </p:nvSpPr>
        <p:spPr>
          <a:xfrm>
            <a:off x="5007451" y="776496"/>
            <a:ext cx="403211" cy="39021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28" name="Multiplication Sign 127"/>
          <p:cNvSpPr/>
          <p:nvPr/>
        </p:nvSpPr>
        <p:spPr>
          <a:xfrm>
            <a:off x="3482160" y="5591095"/>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7" name="Freeform: Shape 136"/>
          <p:cNvSpPr/>
          <p:nvPr/>
        </p:nvSpPr>
        <p:spPr>
          <a:xfrm>
            <a:off x="7506789" y="2514478"/>
            <a:ext cx="2490884" cy="354461"/>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1" name="Freeform: Shape 140"/>
          <p:cNvSpPr/>
          <p:nvPr/>
        </p:nvSpPr>
        <p:spPr>
          <a:xfrm>
            <a:off x="9569340" y="1348153"/>
            <a:ext cx="401975" cy="1186041"/>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2" name="Freeform: Shape 141"/>
          <p:cNvSpPr/>
          <p:nvPr/>
        </p:nvSpPr>
        <p:spPr>
          <a:xfrm>
            <a:off x="6905897" y="1026966"/>
            <a:ext cx="2116183" cy="90956"/>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3" name="Freeform: Shape 142"/>
          <p:cNvSpPr/>
          <p:nvPr/>
        </p:nvSpPr>
        <p:spPr>
          <a:xfrm>
            <a:off x="8029303" y="2786743"/>
            <a:ext cx="1673721" cy="1454331"/>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5" name="Freeform: Shape 144"/>
          <p:cNvSpPr/>
          <p:nvPr/>
        </p:nvSpPr>
        <p:spPr>
          <a:xfrm>
            <a:off x="3482160" y="975972"/>
            <a:ext cx="2230663" cy="3045575"/>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6" name="Multiplication Sign 145"/>
          <p:cNvSpPr/>
          <p:nvPr/>
        </p:nvSpPr>
        <p:spPr>
          <a:xfrm>
            <a:off x="4958220" y="2461088"/>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44" name="TextBox 143"/>
          <p:cNvSpPr txBox="1"/>
          <p:nvPr/>
        </p:nvSpPr>
        <p:spPr>
          <a:xfrm>
            <a:off x="3653693" y="828458"/>
            <a:ext cx="920610" cy="400110"/>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Vehicle check area</a:t>
            </a:r>
          </a:p>
        </p:txBody>
      </p:sp>
      <p:cxnSp>
        <p:nvCxnSpPr>
          <p:cNvPr id="148" name="Straight Arrow Connector 147"/>
          <p:cNvCxnSpPr>
            <a:cxnSpLocks/>
            <a:stCxn id="144" idx="3"/>
            <a:endCxn id="134" idx="2"/>
          </p:cNvCxnSpPr>
          <p:nvPr/>
        </p:nvCxnSpPr>
        <p:spPr>
          <a:xfrm flipV="1">
            <a:off x="4574303" y="971604"/>
            <a:ext cx="433148" cy="569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8146916" y="5302959"/>
            <a:ext cx="1617715" cy="1678729"/>
          </a:xfrm>
          <a:prstGeom prst="rect">
            <a:avLst/>
          </a:prstGeom>
          <a:solidFill>
            <a:schemeClr val="bg1"/>
          </a:solidFill>
          <a:ln>
            <a:noFill/>
          </a:ln>
        </p:spPr>
        <p:txBody>
          <a:bodyPr wrap="square" rtlCol="0">
            <a:spAutoFit/>
          </a:bodyPr>
          <a:lstStyle/>
          <a:p>
            <a:pPr defTabSz="653156">
              <a:spcAft>
                <a:spcPts val="214"/>
              </a:spcAft>
            </a:pPr>
            <a:r>
              <a:rPr lang="en-GB" sz="857" b="1" kern="0" dirty="0">
                <a:solidFill>
                  <a:sysClr val="windowText" lastClr="000000"/>
                </a:solidFill>
              </a:rPr>
              <a:t>Authorised vehicles route </a:t>
            </a:r>
            <a:r>
              <a:rPr lang="en-GB" sz="714" b="1" kern="0" dirty="0">
                <a:solidFill>
                  <a:sysClr val="windowText" lastClr="000000"/>
                </a:solidFill>
              </a:rPr>
              <a:t>(Bus, Taxi, PHV, Operations, Production, Artistes, Local Residents)</a:t>
            </a:r>
          </a:p>
          <a:p>
            <a:pPr defTabSz="653156">
              <a:spcAft>
                <a:spcPts val="214"/>
              </a:spcAft>
            </a:pPr>
            <a:r>
              <a:rPr lang="en-GB" sz="857" b="1" kern="0" dirty="0">
                <a:solidFill>
                  <a:sysClr val="windowText" lastClr="000000"/>
                </a:solidFill>
              </a:rPr>
              <a:t>Unauthorised vehicles exit route</a:t>
            </a:r>
          </a:p>
          <a:p>
            <a:pPr defTabSz="653156">
              <a:spcAft>
                <a:spcPts val="214"/>
              </a:spcAft>
            </a:pPr>
            <a:r>
              <a:rPr lang="en-GB" sz="857" b="1" kern="0" dirty="0">
                <a:solidFill>
                  <a:sysClr val="windowText" lastClr="000000"/>
                </a:solidFill>
              </a:rPr>
              <a:t>Production Route (Event)</a:t>
            </a:r>
          </a:p>
          <a:p>
            <a:pPr defTabSz="653156">
              <a:spcAft>
                <a:spcPts val="214"/>
              </a:spcAft>
            </a:pPr>
            <a:r>
              <a:rPr lang="en-GB" sz="857" b="1" kern="0" dirty="0">
                <a:solidFill>
                  <a:sysClr val="windowText" lastClr="000000"/>
                </a:solidFill>
              </a:rPr>
              <a:t>Blue Badge/Special Guest route</a:t>
            </a:r>
          </a:p>
          <a:p>
            <a:pPr defTabSz="653156">
              <a:spcAft>
                <a:spcPts val="214"/>
              </a:spcAft>
            </a:pPr>
            <a:r>
              <a:rPr lang="en-GB" sz="857" b="1" kern="0" dirty="0">
                <a:solidFill>
                  <a:sysClr val="windowText" lastClr="000000"/>
                </a:solidFill>
              </a:rPr>
              <a:t>Local resident route</a:t>
            </a:r>
          </a:p>
          <a:p>
            <a:pPr defTabSz="653156">
              <a:spcAft>
                <a:spcPts val="214"/>
              </a:spcAft>
            </a:pPr>
            <a:r>
              <a:rPr lang="en-GB" sz="857" b="1" kern="0" dirty="0">
                <a:solidFill>
                  <a:sysClr val="windowText" lastClr="000000"/>
                </a:solidFill>
              </a:rPr>
              <a:t>One-Way Traffic</a:t>
            </a:r>
          </a:p>
          <a:p>
            <a:pPr defTabSz="653156">
              <a:spcAft>
                <a:spcPts val="214"/>
              </a:spcAft>
            </a:pPr>
            <a:r>
              <a:rPr lang="en-GB" sz="857" b="1" kern="0" dirty="0">
                <a:solidFill>
                  <a:sysClr val="windowText" lastClr="000000"/>
                </a:solidFill>
              </a:rPr>
              <a:t>Two Way Traffic</a:t>
            </a:r>
          </a:p>
          <a:p>
            <a:pPr defTabSz="653156">
              <a:spcAft>
                <a:spcPts val="214"/>
              </a:spcAft>
            </a:pPr>
            <a:r>
              <a:rPr lang="en-GB" sz="857" b="1" kern="0" dirty="0">
                <a:solidFill>
                  <a:sysClr val="windowText" lastClr="000000"/>
                </a:solidFill>
              </a:rPr>
              <a:t>Control point</a:t>
            </a:r>
          </a:p>
        </p:txBody>
      </p:sp>
      <p:sp>
        <p:nvSpPr>
          <p:cNvPr id="154" name="Multiplication Sign 153"/>
          <p:cNvSpPr/>
          <p:nvPr/>
        </p:nvSpPr>
        <p:spPr>
          <a:xfrm>
            <a:off x="9336829" y="491158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5" name="Multiplication Sign 154"/>
          <p:cNvSpPr/>
          <p:nvPr/>
        </p:nvSpPr>
        <p:spPr>
          <a:xfrm>
            <a:off x="5028438" y="818914"/>
            <a:ext cx="378342" cy="303869"/>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58" name="Straight Connector 157"/>
          <p:cNvCxnSpPr>
            <a:cxnSpLocks/>
          </p:cNvCxnSpPr>
          <p:nvPr/>
        </p:nvCxnSpPr>
        <p:spPr>
          <a:xfrm>
            <a:off x="9883219" y="5509861"/>
            <a:ext cx="486059"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a:cxnSpLocks/>
          </p:cNvCxnSpPr>
          <p:nvPr/>
        </p:nvCxnSpPr>
        <p:spPr>
          <a:xfrm>
            <a:off x="9873343" y="5783844"/>
            <a:ext cx="486059" cy="0"/>
          </a:xfrm>
          <a:prstGeom prst="lin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9880878" y="6252084"/>
            <a:ext cx="486059"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7678295" y="4978316"/>
            <a:ext cx="555609" cy="1032877"/>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0" name="Multiplication Sign 139"/>
          <p:cNvSpPr/>
          <p:nvPr/>
        </p:nvSpPr>
        <p:spPr>
          <a:xfrm>
            <a:off x="8076941" y="493661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9" name="Multiplication Sign 138"/>
          <p:cNvSpPr/>
          <p:nvPr/>
        </p:nvSpPr>
        <p:spPr>
          <a:xfrm>
            <a:off x="7662843" y="589449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4" name="Isosceles Triangle 163"/>
          <p:cNvSpPr/>
          <p:nvPr/>
        </p:nvSpPr>
        <p:spPr>
          <a:xfrm rot="5400000">
            <a:off x="10076539" y="632019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5" name="Isosceles Triangle 164"/>
          <p:cNvSpPr/>
          <p:nvPr/>
        </p:nvSpPr>
        <p:spPr>
          <a:xfrm rot="5400000">
            <a:off x="10171535" y="6492569"/>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7" name="Isosceles Triangle 166"/>
          <p:cNvSpPr/>
          <p:nvPr/>
        </p:nvSpPr>
        <p:spPr>
          <a:xfrm rot="16200000">
            <a:off x="9921848" y="6492570"/>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8" name="Multiplication Sign 167"/>
          <p:cNvSpPr/>
          <p:nvPr/>
        </p:nvSpPr>
        <p:spPr>
          <a:xfrm>
            <a:off x="10005045" y="6649457"/>
            <a:ext cx="199848" cy="15249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9" name="Freeform: Shape 168"/>
          <p:cNvSpPr/>
          <p:nvPr/>
        </p:nvSpPr>
        <p:spPr>
          <a:xfrm>
            <a:off x="6604104" y="3220221"/>
            <a:ext cx="1230360" cy="117014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0" name="Isosceles Triangle 169"/>
          <p:cNvSpPr/>
          <p:nvPr/>
        </p:nvSpPr>
        <p:spPr>
          <a:xfrm rot="15150680">
            <a:off x="7007000" y="334189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1" name="Isosceles Triangle 170"/>
          <p:cNvSpPr/>
          <p:nvPr/>
        </p:nvSpPr>
        <p:spPr>
          <a:xfrm rot="9830375">
            <a:off x="6650113" y="389467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2" name="Isosceles Triangle 171"/>
          <p:cNvSpPr/>
          <p:nvPr/>
        </p:nvSpPr>
        <p:spPr>
          <a:xfrm rot="4328030">
            <a:off x="7350945" y="4150063"/>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3" name="Multiplication Sign 172"/>
          <p:cNvSpPr/>
          <p:nvPr/>
        </p:nvSpPr>
        <p:spPr>
          <a:xfrm>
            <a:off x="5599670" y="257295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74" name="Straight Connector 173"/>
          <p:cNvCxnSpPr>
            <a:cxnSpLocks/>
          </p:cNvCxnSpPr>
          <p:nvPr/>
        </p:nvCxnSpPr>
        <p:spPr>
          <a:xfrm>
            <a:off x="9875261" y="5933206"/>
            <a:ext cx="486059"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7673568" y="3693265"/>
            <a:ext cx="211912" cy="22944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6" name="TextBox 175"/>
          <p:cNvSpPr txBox="1"/>
          <p:nvPr/>
        </p:nvSpPr>
        <p:spPr>
          <a:xfrm>
            <a:off x="7785834" y="2897139"/>
            <a:ext cx="1520758"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Temporary Bus Station and Taxi/PHV area</a:t>
            </a:r>
          </a:p>
        </p:txBody>
      </p:sp>
      <p:cxnSp>
        <p:nvCxnSpPr>
          <p:cNvPr id="177" name="Straight Arrow Connector 176"/>
          <p:cNvCxnSpPr>
            <a:cxnSpLocks/>
            <a:stCxn id="176" idx="2"/>
            <a:endCxn id="175" idx="7"/>
          </p:cNvCxnSpPr>
          <p:nvPr/>
        </p:nvCxnSpPr>
        <p:spPr>
          <a:xfrm flipH="1">
            <a:off x="7854446" y="3297249"/>
            <a:ext cx="691767" cy="4296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3432366" y="384539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87" name="TextBox 186"/>
          <p:cNvSpPr txBox="1"/>
          <p:nvPr/>
        </p:nvSpPr>
        <p:spPr>
          <a:xfrm>
            <a:off x="1585217" y="10021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SITE ENTRY</a:t>
            </a:r>
          </a:p>
          <a:p>
            <a:pPr defTabSz="653156"/>
            <a:r>
              <a:rPr lang="en-GB" sz="1000" kern="0" dirty="0">
                <a:solidFill>
                  <a:sysClr val="windowText" lastClr="000000"/>
                </a:solidFill>
              </a:rPr>
              <a:t>(A165 </a:t>
            </a:r>
            <a:r>
              <a:rPr lang="en-GB" sz="1000" kern="0" dirty="0" err="1">
                <a:solidFill>
                  <a:sysClr val="windowText" lastClr="000000"/>
                </a:solidFill>
              </a:rPr>
              <a:t>Skirlaugh</a:t>
            </a:r>
            <a:r>
              <a:rPr lang="en-GB" sz="1000" kern="0" dirty="0">
                <a:solidFill>
                  <a:sysClr val="windowText" lastClr="000000"/>
                </a:solidFill>
              </a:rPr>
              <a:t>)</a:t>
            </a:r>
          </a:p>
        </p:txBody>
      </p:sp>
      <p:sp>
        <p:nvSpPr>
          <p:cNvPr id="188" name="TextBox 187"/>
          <p:cNvSpPr txBox="1"/>
          <p:nvPr/>
        </p:nvSpPr>
        <p:spPr>
          <a:xfrm>
            <a:off x="9562163" y="44970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SITE EXIT</a:t>
            </a:r>
          </a:p>
          <a:p>
            <a:pPr defTabSz="653156"/>
            <a:r>
              <a:rPr lang="en-GB" sz="1000" kern="0" dirty="0">
                <a:solidFill>
                  <a:sysClr val="windowText" lastClr="000000"/>
                </a:solidFill>
              </a:rPr>
              <a:t>(B1238 east of Sproatley)</a:t>
            </a:r>
          </a:p>
        </p:txBody>
      </p:sp>
      <p:sp>
        <p:nvSpPr>
          <p:cNvPr id="189" name="Multiplication Sign 188"/>
          <p:cNvSpPr/>
          <p:nvPr/>
        </p:nvSpPr>
        <p:spPr>
          <a:xfrm>
            <a:off x="6843223" y="1010386"/>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0" name="Multiplication Sign 189"/>
          <p:cNvSpPr/>
          <p:nvPr/>
        </p:nvSpPr>
        <p:spPr>
          <a:xfrm>
            <a:off x="7464656" y="251303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1" name="Multiplication Sign 190"/>
          <p:cNvSpPr/>
          <p:nvPr/>
        </p:nvSpPr>
        <p:spPr>
          <a:xfrm>
            <a:off x="7949609" y="410258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2" name="Freeform: Shape 191"/>
          <p:cNvSpPr/>
          <p:nvPr/>
        </p:nvSpPr>
        <p:spPr>
          <a:xfrm>
            <a:off x="6954541" y="4413250"/>
            <a:ext cx="755252" cy="1750786"/>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38" name="Multiplication Sign 137"/>
          <p:cNvSpPr/>
          <p:nvPr/>
        </p:nvSpPr>
        <p:spPr>
          <a:xfrm>
            <a:off x="6924053" y="5562820"/>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93" name="Straight Connector 192"/>
          <p:cNvCxnSpPr>
            <a:cxnSpLocks/>
          </p:cNvCxnSpPr>
          <p:nvPr/>
        </p:nvCxnSpPr>
        <p:spPr>
          <a:xfrm>
            <a:off x="9873343" y="6099479"/>
            <a:ext cx="486059"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554121" y="4520782"/>
            <a:ext cx="1238789"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Blue Badge/Special Guest Parking</a:t>
            </a:r>
          </a:p>
        </p:txBody>
      </p:sp>
      <p:sp>
        <p:nvSpPr>
          <p:cNvPr id="196" name="Rectangle: Rounded Corners 195"/>
          <p:cNvSpPr/>
          <p:nvPr/>
        </p:nvSpPr>
        <p:spPr>
          <a:xfrm rot="20257834">
            <a:off x="7494879" y="4234638"/>
            <a:ext cx="281758" cy="21647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cxnSp>
        <p:nvCxnSpPr>
          <p:cNvPr id="198" name="Straight Arrow Connector 197"/>
          <p:cNvCxnSpPr>
            <a:cxnSpLocks/>
            <a:stCxn id="194" idx="3"/>
            <a:endCxn id="196" idx="1"/>
          </p:cNvCxnSpPr>
          <p:nvPr/>
        </p:nvCxnSpPr>
        <p:spPr>
          <a:xfrm flipV="1">
            <a:off x="6792910" y="4396491"/>
            <a:ext cx="712570" cy="324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741715"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1690679"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75" name="TextBox 74"/>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sp>
        <p:nvSpPr>
          <p:cNvPr id="76" name="Rectangle 75"/>
          <p:cNvSpPr/>
          <p:nvPr/>
        </p:nvSpPr>
        <p:spPr>
          <a:xfrm rot="5400000">
            <a:off x="8799065" y="1750504"/>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Tree>
    <p:extLst>
      <p:ext uri="{BB962C8B-B14F-4D97-AF65-F5344CB8AC3E}">
        <p14:creationId xmlns:p14="http://schemas.microsoft.com/office/powerpoint/2010/main" val="381121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250" r="34220" b="40894"/>
          <a:stretch/>
        </p:blipFill>
        <p:spPr>
          <a:xfrm>
            <a:off x="1537708" y="414890"/>
            <a:ext cx="8440642" cy="6376819"/>
          </a:xfrm>
          <a:prstGeom prst="rect">
            <a:avLst/>
          </a:prstGeom>
        </p:spPr>
      </p:pic>
      <p:sp>
        <p:nvSpPr>
          <p:cNvPr id="166" name="Rectangle 165"/>
          <p:cNvSpPr/>
          <p:nvPr/>
        </p:nvSpPr>
        <p:spPr>
          <a:xfrm>
            <a:off x="9771831" y="5305087"/>
            <a:ext cx="748076" cy="1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TextBox 4"/>
          <p:cNvSpPr txBox="1"/>
          <p:nvPr/>
        </p:nvSpPr>
        <p:spPr>
          <a:xfrm>
            <a:off x="1548923" y="26339"/>
            <a:ext cx="8324419"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7: Burton Constable Local Area Traffic Management Plan : Exit Phase</a:t>
            </a:r>
          </a:p>
        </p:txBody>
      </p:sp>
      <p:grpSp>
        <p:nvGrpSpPr>
          <p:cNvPr id="19" name="Group 18"/>
          <p:cNvGrpSpPr/>
          <p:nvPr/>
        </p:nvGrpSpPr>
        <p:grpSpPr>
          <a:xfrm>
            <a:off x="6938639" y="3535076"/>
            <a:ext cx="505571" cy="598192"/>
            <a:chOff x="7079953" y="4271210"/>
            <a:chExt cx="1282100" cy="1491738"/>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1" name="TextBox 20"/>
            <p:cNvSpPr txBox="1"/>
            <p:nvPr/>
          </p:nvSpPr>
          <p:spPr>
            <a:xfrm>
              <a:off x="7079953" y="4655486"/>
              <a:ext cx="1282100" cy="1107462"/>
            </a:xfrm>
            <a:prstGeom prst="rect">
              <a:avLst/>
            </a:prstGeom>
            <a:noFill/>
          </p:spPr>
          <p:txBody>
            <a:bodyPr wrap="square" rtlCol="0">
              <a:spAutoFit/>
            </a:bodyPr>
            <a:lstStyle/>
            <a:p>
              <a:pPr algn="ctr" defTabSz="653156"/>
              <a:r>
                <a:rPr lang="en-GB" sz="1143" b="1" kern="0" dirty="0">
                  <a:solidFill>
                    <a:sysClr val="windowText" lastClr="000000"/>
                  </a:solidFill>
                  <a:effectLst>
                    <a:glow rad="127000">
                      <a:schemeClr val="bg1"/>
                    </a:glow>
                  </a:effectLst>
                </a:rPr>
                <a:t>Event</a:t>
              </a:r>
            </a:p>
          </p:txBody>
        </p:sp>
      </p:grpSp>
      <p:sp>
        <p:nvSpPr>
          <p:cNvPr id="85" name="TextBox 84"/>
          <p:cNvSpPr txBox="1"/>
          <p:nvPr/>
        </p:nvSpPr>
        <p:spPr>
          <a:xfrm>
            <a:off x="2988811" y="3700163"/>
            <a:ext cx="851279" cy="246221"/>
          </a:xfrm>
          <a:prstGeom prst="rect">
            <a:avLst/>
          </a:prstGeom>
          <a:noFill/>
        </p:spPr>
        <p:txBody>
          <a:bodyPr wrap="square" rtlCol="0">
            <a:spAutoFit/>
          </a:bodyPr>
          <a:lstStyle/>
          <a:p>
            <a:pPr algn="ctr" defTabSz="653156"/>
            <a:r>
              <a:rPr lang="en-GB" sz="1000" b="1" kern="0" dirty="0">
                <a:solidFill>
                  <a:sysClr val="windowText" lastClr="000000"/>
                </a:solidFill>
                <a:effectLst>
                  <a:glow rad="127000">
                    <a:schemeClr val="bg1"/>
                  </a:glow>
                </a:effectLst>
              </a:rPr>
              <a:t>Coniston</a:t>
            </a:r>
          </a:p>
        </p:txBody>
      </p:sp>
      <p:sp>
        <p:nvSpPr>
          <p:cNvPr id="50" name="Freeform: Shape 49"/>
          <p:cNvSpPr/>
          <p:nvPr/>
        </p:nvSpPr>
        <p:spPr>
          <a:xfrm>
            <a:off x="2967408" y="967431"/>
            <a:ext cx="2121841" cy="1666252"/>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2" name="Freeform: Shape 31"/>
          <p:cNvSpPr/>
          <p:nvPr/>
        </p:nvSpPr>
        <p:spPr>
          <a:xfrm>
            <a:off x="2465586" y="489092"/>
            <a:ext cx="2706800" cy="482511"/>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8" name="Isosceles Triangle 67"/>
          <p:cNvSpPr/>
          <p:nvPr/>
        </p:nvSpPr>
        <p:spPr>
          <a:xfrm rot="16200000">
            <a:off x="2670800" y="895227"/>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5" name="Isosceles Triangle 124"/>
          <p:cNvSpPr/>
          <p:nvPr/>
        </p:nvSpPr>
        <p:spPr>
          <a:xfrm rot="3833461">
            <a:off x="3333868" y="618416"/>
            <a:ext cx="111722" cy="154691"/>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7" name="Isosceles Triangle 66"/>
          <p:cNvSpPr/>
          <p:nvPr/>
        </p:nvSpPr>
        <p:spPr>
          <a:xfrm rot="16565987">
            <a:off x="4058745" y="421833"/>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6" name="Isosceles Triangle 125"/>
          <p:cNvSpPr/>
          <p:nvPr/>
        </p:nvSpPr>
        <p:spPr>
          <a:xfrm rot="9384402">
            <a:off x="4945814" y="634122"/>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44" name="Freeform: Shape 43"/>
          <p:cNvSpPr/>
          <p:nvPr/>
        </p:nvSpPr>
        <p:spPr>
          <a:xfrm>
            <a:off x="5191003" y="823225"/>
            <a:ext cx="4323431" cy="4213334"/>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62" name="Isosceles Triangle 61"/>
          <p:cNvSpPr/>
          <p:nvPr/>
        </p:nvSpPr>
        <p:spPr>
          <a:xfrm rot="14994990">
            <a:off x="5423295" y="80644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3" name="Isosceles Triangle 62"/>
          <p:cNvSpPr/>
          <p:nvPr/>
        </p:nvSpPr>
        <p:spPr>
          <a:xfrm rot="18294617">
            <a:off x="6744386" y="99502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4" name="Isosceles Triangle 63"/>
          <p:cNvSpPr/>
          <p:nvPr/>
        </p:nvSpPr>
        <p:spPr>
          <a:xfrm rot="21057437">
            <a:off x="7258348" y="192049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1" name="Isosceles Triangle 60"/>
          <p:cNvSpPr/>
          <p:nvPr/>
        </p:nvSpPr>
        <p:spPr>
          <a:xfrm rot="20243203">
            <a:off x="7447727" y="305587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0" name="Isosceles Triangle 59"/>
          <p:cNvSpPr/>
          <p:nvPr/>
        </p:nvSpPr>
        <p:spPr>
          <a:xfrm rot="19624698">
            <a:off x="7875943" y="407390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7" name="Isosceles Triangle 126"/>
          <p:cNvSpPr/>
          <p:nvPr/>
        </p:nvSpPr>
        <p:spPr>
          <a:xfrm rot="16200000">
            <a:off x="8772074" y="491525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96" name="Multiplication Sign 95"/>
          <p:cNvSpPr/>
          <p:nvPr/>
        </p:nvSpPr>
        <p:spPr>
          <a:xfrm>
            <a:off x="2804008" y="86230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7" name="Freeform: Shape 6"/>
          <p:cNvSpPr/>
          <p:nvPr/>
        </p:nvSpPr>
        <p:spPr>
          <a:xfrm>
            <a:off x="3509555" y="1018903"/>
            <a:ext cx="2140205" cy="2920218"/>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8" name="Freeform: Shape 7"/>
          <p:cNvSpPr/>
          <p:nvPr/>
        </p:nvSpPr>
        <p:spPr>
          <a:xfrm>
            <a:off x="5639645" y="2522757"/>
            <a:ext cx="1852196" cy="1213884"/>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grpSp>
        <p:nvGrpSpPr>
          <p:cNvPr id="114" name="Group 113"/>
          <p:cNvGrpSpPr/>
          <p:nvPr/>
        </p:nvGrpSpPr>
        <p:grpSpPr>
          <a:xfrm>
            <a:off x="3576448" y="4985309"/>
            <a:ext cx="3969099" cy="1226199"/>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grpSp>
      <p:sp>
        <p:nvSpPr>
          <p:cNvPr id="128" name="Multiplication Sign 127"/>
          <p:cNvSpPr/>
          <p:nvPr/>
        </p:nvSpPr>
        <p:spPr>
          <a:xfrm>
            <a:off x="3482160" y="5591095"/>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7" name="Freeform: Shape 136"/>
          <p:cNvSpPr/>
          <p:nvPr/>
        </p:nvSpPr>
        <p:spPr>
          <a:xfrm>
            <a:off x="7506789" y="2514478"/>
            <a:ext cx="2490884" cy="354461"/>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1" name="Freeform: Shape 140"/>
          <p:cNvSpPr/>
          <p:nvPr/>
        </p:nvSpPr>
        <p:spPr>
          <a:xfrm>
            <a:off x="9569340" y="1348153"/>
            <a:ext cx="401975" cy="1186041"/>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2" name="Freeform: Shape 141"/>
          <p:cNvSpPr/>
          <p:nvPr/>
        </p:nvSpPr>
        <p:spPr>
          <a:xfrm>
            <a:off x="6905897" y="1026966"/>
            <a:ext cx="2116183" cy="90956"/>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3" name="Freeform: Shape 142"/>
          <p:cNvSpPr/>
          <p:nvPr/>
        </p:nvSpPr>
        <p:spPr>
          <a:xfrm>
            <a:off x="8029303" y="2786743"/>
            <a:ext cx="1673721" cy="1454331"/>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6" name="Multiplication Sign 145"/>
          <p:cNvSpPr/>
          <p:nvPr/>
        </p:nvSpPr>
        <p:spPr>
          <a:xfrm>
            <a:off x="4958220" y="2461088"/>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3" name="TextBox 152"/>
          <p:cNvSpPr txBox="1"/>
          <p:nvPr/>
        </p:nvSpPr>
        <p:spPr>
          <a:xfrm>
            <a:off x="8146916" y="5302960"/>
            <a:ext cx="1617715" cy="1389291"/>
          </a:xfrm>
          <a:prstGeom prst="rect">
            <a:avLst/>
          </a:prstGeom>
          <a:solidFill>
            <a:schemeClr val="bg1"/>
          </a:solidFill>
          <a:ln>
            <a:noFill/>
          </a:ln>
        </p:spPr>
        <p:txBody>
          <a:bodyPr wrap="square" rtlCol="0">
            <a:spAutoFit/>
          </a:bodyPr>
          <a:lstStyle/>
          <a:p>
            <a:pPr defTabSz="653156">
              <a:spcAft>
                <a:spcPts val="214"/>
              </a:spcAft>
            </a:pPr>
            <a:r>
              <a:rPr lang="en-GB" sz="857" b="1" kern="0" dirty="0">
                <a:solidFill>
                  <a:sysClr val="windowText" lastClr="000000"/>
                </a:solidFill>
              </a:rPr>
              <a:t>Authorised vehicles route </a:t>
            </a:r>
            <a:r>
              <a:rPr lang="en-GB" sz="714" b="1" kern="0" dirty="0">
                <a:solidFill>
                  <a:sysClr val="windowText" lastClr="000000"/>
                </a:solidFill>
              </a:rPr>
              <a:t>(Bus, Taxi, PHV, Operations, Production, Artistes, Local Residents)</a:t>
            </a:r>
          </a:p>
          <a:p>
            <a:pPr defTabSz="653156">
              <a:spcAft>
                <a:spcPts val="214"/>
              </a:spcAft>
            </a:pPr>
            <a:r>
              <a:rPr lang="en-GB" sz="857" b="1" kern="0" dirty="0">
                <a:solidFill>
                  <a:sysClr val="windowText" lastClr="000000"/>
                </a:solidFill>
              </a:rPr>
              <a:t>Production Route (Event)</a:t>
            </a:r>
          </a:p>
          <a:p>
            <a:pPr defTabSz="653156">
              <a:spcAft>
                <a:spcPts val="214"/>
              </a:spcAft>
            </a:pPr>
            <a:r>
              <a:rPr lang="en-GB" sz="857" b="1" kern="0" dirty="0">
                <a:solidFill>
                  <a:sysClr val="windowText" lastClr="000000"/>
                </a:solidFill>
              </a:rPr>
              <a:t>Blue Badge/Special Guest route</a:t>
            </a:r>
          </a:p>
          <a:p>
            <a:pPr defTabSz="653156">
              <a:spcAft>
                <a:spcPts val="214"/>
              </a:spcAft>
            </a:pPr>
            <a:r>
              <a:rPr lang="en-GB" sz="857" b="1" kern="0" dirty="0">
                <a:solidFill>
                  <a:sysClr val="windowText" lastClr="000000"/>
                </a:solidFill>
              </a:rPr>
              <a:t>Local resident route</a:t>
            </a:r>
          </a:p>
          <a:p>
            <a:pPr defTabSz="653156">
              <a:spcAft>
                <a:spcPts val="214"/>
              </a:spcAft>
            </a:pPr>
            <a:r>
              <a:rPr lang="en-GB" sz="857" b="1" kern="0" dirty="0">
                <a:solidFill>
                  <a:sysClr val="windowText" lastClr="000000"/>
                </a:solidFill>
              </a:rPr>
              <a:t>One-Way Traffic</a:t>
            </a:r>
          </a:p>
          <a:p>
            <a:pPr defTabSz="653156">
              <a:spcAft>
                <a:spcPts val="214"/>
              </a:spcAft>
            </a:pPr>
            <a:r>
              <a:rPr lang="en-GB" sz="857" b="1" kern="0" dirty="0">
                <a:solidFill>
                  <a:sysClr val="windowText" lastClr="000000"/>
                </a:solidFill>
              </a:rPr>
              <a:t>Two Way Traffic</a:t>
            </a:r>
          </a:p>
          <a:p>
            <a:pPr defTabSz="653156">
              <a:spcAft>
                <a:spcPts val="214"/>
              </a:spcAft>
            </a:pPr>
            <a:r>
              <a:rPr lang="en-GB" sz="857" b="1" kern="0" dirty="0">
                <a:solidFill>
                  <a:sysClr val="windowText" lastClr="000000"/>
                </a:solidFill>
              </a:rPr>
              <a:t>Control point</a:t>
            </a:r>
          </a:p>
        </p:txBody>
      </p:sp>
      <p:sp>
        <p:nvSpPr>
          <p:cNvPr id="154" name="Multiplication Sign 153"/>
          <p:cNvSpPr/>
          <p:nvPr/>
        </p:nvSpPr>
        <p:spPr>
          <a:xfrm>
            <a:off x="9336829" y="491158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58" name="Straight Connector 157"/>
          <p:cNvCxnSpPr>
            <a:cxnSpLocks/>
          </p:cNvCxnSpPr>
          <p:nvPr/>
        </p:nvCxnSpPr>
        <p:spPr>
          <a:xfrm>
            <a:off x="9883219" y="5509861"/>
            <a:ext cx="486059"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9880878" y="6069204"/>
            <a:ext cx="486059"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7678295" y="4978316"/>
            <a:ext cx="555609" cy="1032877"/>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0" name="Multiplication Sign 139"/>
          <p:cNvSpPr/>
          <p:nvPr/>
        </p:nvSpPr>
        <p:spPr>
          <a:xfrm>
            <a:off x="8076941" y="493661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9" name="Multiplication Sign 138"/>
          <p:cNvSpPr/>
          <p:nvPr/>
        </p:nvSpPr>
        <p:spPr>
          <a:xfrm>
            <a:off x="7662843" y="589449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4" name="Isosceles Triangle 163"/>
          <p:cNvSpPr/>
          <p:nvPr/>
        </p:nvSpPr>
        <p:spPr>
          <a:xfrm rot="5400000">
            <a:off x="10076539" y="613731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5" name="Isosceles Triangle 164"/>
          <p:cNvSpPr/>
          <p:nvPr/>
        </p:nvSpPr>
        <p:spPr>
          <a:xfrm rot="5400000">
            <a:off x="10171535" y="6309689"/>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7" name="Isosceles Triangle 166"/>
          <p:cNvSpPr/>
          <p:nvPr/>
        </p:nvSpPr>
        <p:spPr>
          <a:xfrm rot="16200000">
            <a:off x="9921848" y="6309690"/>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8" name="Multiplication Sign 167"/>
          <p:cNvSpPr/>
          <p:nvPr/>
        </p:nvSpPr>
        <p:spPr>
          <a:xfrm>
            <a:off x="10005045" y="6466577"/>
            <a:ext cx="199848" cy="15249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9" name="Freeform: Shape 168"/>
          <p:cNvSpPr/>
          <p:nvPr/>
        </p:nvSpPr>
        <p:spPr>
          <a:xfrm>
            <a:off x="6604104" y="3220221"/>
            <a:ext cx="1230360" cy="117014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0" name="Isosceles Triangle 169"/>
          <p:cNvSpPr/>
          <p:nvPr/>
        </p:nvSpPr>
        <p:spPr>
          <a:xfrm rot="15150680">
            <a:off x="7007000" y="334189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1" name="Isosceles Triangle 170"/>
          <p:cNvSpPr/>
          <p:nvPr/>
        </p:nvSpPr>
        <p:spPr>
          <a:xfrm rot="9830375">
            <a:off x="6650113" y="389467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2" name="Isosceles Triangle 171"/>
          <p:cNvSpPr/>
          <p:nvPr/>
        </p:nvSpPr>
        <p:spPr>
          <a:xfrm rot="4328030">
            <a:off x="7350945" y="4150063"/>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3" name="Multiplication Sign 172"/>
          <p:cNvSpPr/>
          <p:nvPr/>
        </p:nvSpPr>
        <p:spPr>
          <a:xfrm>
            <a:off x="5599670" y="257295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74" name="Straight Connector 173"/>
          <p:cNvCxnSpPr>
            <a:cxnSpLocks/>
          </p:cNvCxnSpPr>
          <p:nvPr/>
        </p:nvCxnSpPr>
        <p:spPr>
          <a:xfrm>
            <a:off x="9875261" y="5750326"/>
            <a:ext cx="486059"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7673568" y="3693265"/>
            <a:ext cx="211912" cy="22944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6" name="TextBox 175"/>
          <p:cNvSpPr txBox="1"/>
          <p:nvPr/>
        </p:nvSpPr>
        <p:spPr>
          <a:xfrm>
            <a:off x="7785834" y="2897139"/>
            <a:ext cx="1520758"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Temporary Bus Station and Taxi/PHV area</a:t>
            </a:r>
          </a:p>
        </p:txBody>
      </p:sp>
      <p:cxnSp>
        <p:nvCxnSpPr>
          <p:cNvPr id="177" name="Straight Arrow Connector 176"/>
          <p:cNvCxnSpPr>
            <a:cxnSpLocks/>
            <a:stCxn id="176" idx="2"/>
            <a:endCxn id="175" idx="7"/>
          </p:cNvCxnSpPr>
          <p:nvPr/>
        </p:nvCxnSpPr>
        <p:spPr>
          <a:xfrm flipH="1">
            <a:off x="7854446" y="3297249"/>
            <a:ext cx="691767" cy="4296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3432366" y="384539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87" name="TextBox 186"/>
          <p:cNvSpPr txBox="1"/>
          <p:nvPr/>
        </p:nvSpPr>
        <p:spPr>
          <a:xfrm>
            <a:off x="1585217" y="10021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b="1" kern="0" dirty="0">
                <a:solidFill>
                  <a:srgbClr val="FF0000"/>
                </a:solidFill>
              </a:rPr>
              <a:t>SITE EXIT</a:t>
            </a:r>
          </a:p>
          <a:p>
            <a:pPr defTabSz="653156"/>
            <a:r>
              <a:rPr lang="en-GB" sz="1000" kern="0" dirty="0">
                <a:solidFill>
                  <a:sysClr val="windowText" lastClr="000000"/>
                </a:solidFill>
              </a:rPr>
              <a:t>(A165 </a:t>
            </a:r>
            <a:r>
              <a:rPr lang="en-GB" sz="1000" kern="0" dirty="0" err="1">
                <a:solidFill>
                  <a:sysClr val="windowText" lastClr="000000"/>
                </a:solidFill>
              </a:rPr>
              <a:t>Skirlaugh</a:t>
            </a:r>
            <a:r>
              <a:rPr lang="en-GB" sz="1000" kern="0" dirty="0">
                <a:solidFill>
                  <a:sysClr val="windowText" lastClr="000000"/>
                </a:solidFill>
              </a:rPr>
              <a:t>)</a:t>
            </a:r>
          </a:p>
        </p:txBody>
      </p:sp>
      <p:sp>
        <p:nvSpPr>
          <p:cNvPr id="188" name="TextBox 187"/>
          <p:cNvSpPr txBox="1"/>
          <p:nvPr/>
        </p:nvSpPr>
        <p:spPr>
          <a:xfrm>
            <a:off x="9562163" y="44970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b="1" kern="0" dirty="0">
                <a:solidFill>
                  <a:srgbClr val="FF0000"/>
                </a:solidFill>
              </a:rPr>
              <a:t>SITE ENTRY</a:t>
            </a:r>
          </a:p>
          <a:p>
            <a:pPr defTabSz="653156"/>
            <a:r>
              <a:rPr lang="en-GB" sz="1000" kern="0" dirty="0">
                <a:solidFill>
                  <a:sysClr val="windowText" lastClr="000000"/>
                </a:solidFill>
              </a:rPr>
              <a:t>(B1238 east of Sproatley)</a:t>
            </a:r>
          </a:p>
        </p:txBody>
      </p:sp>
      <p:sp>
        <p:nvSpPr>
          <p:cNvPr id="189" name="Multiplication Sign 188"/>
          <p:cNvSpPr/>
          <p:nvPr/>
        </p:nvSpPr>
        <p:spPr>
          <a:xfrm>
            <a:off x="6843223" y="1010386"/>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0" name="Multiplication Sign 189"/>
          <p:cNvSpPr/>
          <p:nvPr/>
        </p:nvSpPr>
        <p:spPr>
          <a:xfrm>
            <a:off x="7464656" y="251303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1" name="Multiplication Sign 190"/>
          <p:cNvSpPr/>
          <p:nvPr/>
        </p:nvSpPr>
        <p:spPr>
          <a:xfrm>
            <a:off x="7949609" y="410258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2" name="Freeform: Shape 191"/>
          <p:cNvSpPr/>
          <p:nvPr/>
        </p:nvSpPr>
        <p:spPr>
          <a:xfrm>
            <a:off x="6954541" y="4413250"/>
            <a:ext cx="755252" cy="1750786"/>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38" name="Multiplication Sign 137"/>
          <p:cNvSpPr/>
          <p:nvPr/>
        </p:nvSpPr>
        <p:spPr>
          <a:xfrm>
            <a:off x="6924053" y="5562820"/>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93" name="Straight Connector 192"/>
          <p:cNvCxnSpPr>
            <a:cxnSpLocks/>
          </p:cNvCxnSpPr>
          <p:nvPr/>
        </p:nvCxnSpPr>
        <p:spPr>
          <a:xfrm>
            <a:off x="9873343" y="5916599"/>
            <a:ext cx="486059"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554121" y="4520782"/>
            <a:ext cx="1238789"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Blue Badge/Special Guest Parking</a:t>
            </a:r>
          </a:p>
        </p:txBody>
      </p:sp>
      <p:sp>
        <p:nvSpPr>
          <p:cNvPr id="196" name="Rectangle: Rounded Corners 195"/>
          <p:cNvSpPr/>
          <p:nvPr/>
        </p:nvSpPr>
        <p:spPr>
          <a:xfrm rot="20257834">
            <a:off x="7494879" y="4234638"/>
            <a:ext cx="281758" cy="21647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cxnSp>
        <p:nvCxnSpPr>
          <p:cNvPr id="198" name="Straight Arrow Connector 197"/>
          <p:cNvCxnSpPr>
            <a:cxnSpLocks/>
            <a:stCxn id="194" idx="3"/>
            <a:endCxn id="196" idx="1"/>
          </p:cNvCxnSpPr>
          <p:nvPr/>
        </p:nvCxnSpPr>
        <p:spPr>
          <a:xfrm flipV="1">
            <a:off x="6792910" y="4396491"/>
            <a:ext cx="712570" cy="324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741715"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1690679"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76" name="Rectangle 75"/>
          <p:cNvSpPr/>
          <p:nvPr/>
        </p:nvSpPr>
        <p:spPr>
          <a:xfrm rot="5400000">
            <a:off x="8799065" y="1750504"/>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sp>
        <p:nvSpPr>
          <p:cNvPr id="77" name="Multiplication Sign 76"/>
          <p:cNvSpPr/>
          <p:nvPr/>
        </p:nvSpPr>
        <p:spPr>
          <a:xfrm>
            <a:off x="5081525" y="85804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3" name="TextBox 2"/>
          <p:cNvSpPr txBox="1"/>
          <p:nvPr/>
        </p:nvSpPr>
        <p:spPr>
          <a:xfrm>
            <a:off x="7709660" y="711468"/>
            <a:ext cx="2261654" cy="883832"/>
          </a:xfrm>
          <a:prstGeom prst="rect">
            <a:avLst/>
          </a:prstGeom>
          <a:solidFill>
            <a:schemeClr val="bg1"/>
          </a:solidFill>
        </p:spPr>
        <p:txBody>
          <a:bodyPr wrap="square" rtlCol="0">
            <a:spAutoFit/>
          </a:bodyPr>
          <a:lstStyle/>
          <a:p>
            <a:pPr algn="ctr" defTabSz="653156"/>
            <a:r>
              <a:rPr lang="en-GB" sz="1286" b="1" kern="0" dirty="0">
                <a:solidFill>
                  <a:srgbClr val="FF0000"/>
                </a:solidFill>
              </a:rPr>
              <a:t>Authorised Vehicle Route operates South to North during Exit Phase on both days of event (14:30 to 00:00)</a:t>
            </a:r>
          </a:p>
        </p:txBody>
      </p:sp>
      <p:sp>
        <p:nvSpPr>
          <p:cNvPr id="72" name="TextBox 71"/>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Tree>
    <p:extLst>
      <p:ext uri="{BB962C8B-B14F-4D97-AF65-F5344CB8AC3E}">
        <p14:creationId xmlns:p14="http://schemas.microsoft.com/office/powerpoint/2010/main" val="44846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9956" y="619397"/>
            <a:ext cx="8552089" cy="5742214"/>
          </a:xfrm>
          <a:prstGeom prst="rect">
            <a:avLst/>
          </a:prstGeom>
          <a:noFill/>
          <a:ln w="127000">
            <a:noFill/>
          </a:ln>
        </p:spPr>
      </p:pic>
      <p:sp>
        <p:nvSpPr>
          <p:cNvPr id="3" name="Freeform: Shape 2"/>
          <p:cNvSpPr/>
          <p:nvPr/>
        </p:nvSpPr>
        <p:spPr>
          <a:xfrm>
            <a:off x="6047981" y="1584101"/>
            <a:ext cx="466396" cy="1756181"/>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 name="Freeform: Shape 3"/>
          <p:cNvSpPr/>
          <p:nvPr/>
        </p:nvSpPr>
        <p:spPr>
          <a:xfrm>
            <a:off x="5391573" y="2073529"/>
            <a:ext cx="719746" cy="282140"/>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Freeform: Shape 4"/>
          <p:cNvSpPr/>
          <p:nvPr/>
        </p:nvSpPr>
        <p:spPr>
          <a:xfrm>
            <a:off x="5777356" y="967998"/>
            <a:ext cx="276383" cy="621861"/>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 name="Freeform: Shape 5"/>
          <p:cNvSpPr/>
          <p:nvPr/>
        </p:nvSpPr>
        <p:spPr>
          <a:xfrm>
            <a:off x="6157383" y="3340281"/>
            <a:ext cx="172739" cy="495186"/>
          </a:xfrm>
          <a:custGeom>
            <a:avLst/>
            <a:gdLst>
              <a:gd name="connsiteX0" fmla="*/ 360947 w 360947"/>
              <a:gd name="connsiteY0" fmla="*/ 0 h 1034716"/>
              <a:gd name="connsiteX1" fmla="*/ 312821 w 360947"/>
              <a:gd name="connsiteY1" fmla="*/ 96253 h 1034716"/>
              <a:gd name="connsiteX2" fmla="*/ 156410 w 360947"/>
              <a:gd name="connsiteY2" fmla="*/ 156410 h 1034716"/>
              <a:gd name="connsiteX3" fmla="*/ 228600 w 360947"/>
              <a:gd name="connsiteY3" fmla="*/ 553453 h 1034716"/>
              <a:gd name="connsiteX4" fmla="*/ 240631 w 360947"/>
              <a:gd name="connsiteY4" fmla="*/ 601579 h 1034716"/>
              <a:gd name="connsiteX5" fmla="*/ 60158 w 360947"/>
              <a:gd name="connsiteY5" fmla="*/ 673768 h 1034716"/>
              <a:gd name="connsiteX6" fmla="*/ 0 w 360947"/>
              <a:gd name="connsiteY6" fmla="*/ 854242 h 1034716"/>
              <a:gd name="connsiteX7" fmla="*/ 36094 w 360947"/>
              <a:gd name="connsiteY7" fmla="*/ 1034716 h 10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7" h="1034716">
                <a:moveTo>
                  <a:pt x="360947" y="0"/>
                </a:moveTo>
                <a:lnTo>
                  <a:pt x="312821" y="96253"/>
                </a:lnTo>
                <a:lnTo>
                  <a:pt x="156410" y="156410"/>
                </a:lnTo>
                <a:lnTo>
                  <a:pt x="228600" y="553453"/>
                </a:lnTo>
                <a:lnTo>
                  <a:pt x="240631" y="601579"/>
                </a:lnTo>
                <a:lnTo>
                  <a:pt x="60158" y="673768"/>
                </a:lnTo>
                <a:lnTo>
                  <a:pt x="0" y="854242"/>
                </a:lnTo>
                <a:lnTo>
                  <a:pt x="36094" y="103471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7" name="Freeform: Shape 6"/>
          <p:cNvSpPr/>
          <p:nvPr/>
        </p:nvSpPr>
        <p:spPr>
          <a:xfrm>
            <a:off x="6284058" y="3449683"/>
            <a:ext cx="667924" cy="161224"/>
          </a:xfrm>
          <a:custGeom>
            <a:avLst/>
            <a:gdLst>
              <a:gd name="connsiteX0" fmla="*/ 0 w 493295"/>
              <a:gd name="connsiteY0" fmla="*/ 204537 h 204537"/>
              <a:gd name="connsiteX1" fmla="*/ 264695 w 493295"/>
              <a:gd name="connsiteY1" fmla="*/ 84221 h 204537"/>
              <a:gd name="connsiteX2" fmla="*/ 493295 w 493295"/>
              <a:gd name="connsiteY2" fmla="*/ 0 h 204537"/>
              <a:gd name="connsiteX0" fmla="*/ 0 w 1395663"/>
              <a:gd name="connsiteY0" fmla="*/ 336885 h 336885"/>
              <a:gd name="connsiteX1" fmla="*/ 264695 w 1395663"/>
              <a:gd name="connsiteY1" fmla="*/ 216569 h 336885"/>
              <a:gd name="connsiteX2" fmla="*/ 1395663 w 1395663"/>
              <a:gd name="connsiteY2"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Lst>
            <a:ahLst/>
            <a:cxnLst>
              <a:cxn ang="0">
                <a:pos x="connsiteX0" y="connsiteY0"/>
              </a:cxn>
              <a:cxn ang="0">
                <a:pos x="connsiteX1" y="connsiteY1"/>
              </a:cxn>
              <a:cxn ang="0">
                <a:pos x="connsiteX2" y="connsiteY2"/>
              </a:cxn>
              <a:cxn ang="0">
                <a:pos x="connsiteX3" y="connsiteY3"/>
              </a:cxn>
            </a:cxnLst>
            <a:rect l="l" t="t" r="r" b="b"/>
            <a:pathLst>
              <a:path w="1395663" h="336885">
                <a:moveTo>
                  <a:pt x="0" y="336885"/>
                </a:moveTo>
                <a:lnTo>
                  <a:pt x="264695" y="216569"/>
                </a:lnTo>
                <a:cubicBezTo>
                  <a:pt x="431132" y="174458"/>
                  <a:pt x="437147" y="72190"/>
                  <a:pt x="998621" y="84221"/>
                </a:cubicBezTo>
                <a:cubicBezTo>
                  <a:pt x="1187116" y="48126"/>
                  <a:pt x="1329489" y="14037"/>
                  <a:pt x="1395663"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8" name="Freeform: Shape 7"/>
          <p:cNvSpPr/>
          <p:nvPr/>
        </p:nvSpPr>
        <p:spPr>
          <a:xfrm>
            <a:off x="5120948" y="1716534"/>
            <a:ext cx="264866" cy="644892"/>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9" name="Freeform: Shape 8"/>
          <p:cNvSpPr/>
          <p:nvPr/>
        </p:nvSpPr>
        <p:spPr>
          <a:xfrm>
            <a:off x="4318548" y="639794"/>
            <a:ext cx="1464567" cy="328204"/>
          </a:xfrm>
          <a:custGeom>
            <a:avLst/>
            <a:gdLst>
              <a:gd name="connsiteX0" fmla="*/ 0 w 2995863"/>
              <a:gd name="connsiteY0" fmla="*/ 0 h 685800"/>
              <a:gd name="connsiteX1" fmla="*/ 385010 w 2995863"/>
              <a:gd name="connsiteY1" fmla="*/ 60158 h 685800"/>
              <a:gd name="connsiteX2" fmla="*/ 553452 w 2995863"/>
              <a:gd name="connsiteY2" fmla="*/ 120316 h 685800"/>
              <a:gd name="connsiteX3" fmla="*/ 830179 w 2995863"/>
              <a:gd name="connsiteY3" fmla="*/ 48127 h 685800"/>
              <a:gd name="connsiteX4" fmla="*/ 1118937 w 2995863"/>
              <a:gd name="connsiteY4" fmla="*/ 577516 h 685800"/>
              <a:gd name="connsiteX5" fmla="*/ 1528010 w 2995863"/>
              <a:gd name="connsiteY5" fmla="*/ 421106 h 685800"/>
              <a:gd name="connsiteX6" fmla="*/ 1732547 w 2995863"/>
              <a:gd name="connsiteY6" fmla="*/ 385011 h 685800"/>
              <a:gd name="connsiteX7" fmla="*/ 1949116 w 2995863"/>
              <a:gd name="connsiteY7" fmla="*/ 457200 h 685800"/>
              <a:gd name="connsiteX8" fmla="*/ 2057400 w 2995863"/>
              <a:gd name="connsiteY8" fmla="*/ 529390 h 685800"/>
              <a:gd name="connsiteX9" fmla="*/ 2093495 w 2995863"/>
              <a:gd name="connsiteY9" fmla="*/ 565485 h 685800"/>
              <a:gd name="connsiteX10" fmla="*/ 2273968 w 2995863"/>
              <a:gd name="connsiteY10" fmla="*/ 505327 h 685800"/>
              <a:gd name="connsiteX11" fmla="*/ 2406316 w 2995863"/>
              <a:gd name="connsiteY11" fmla="*/ 553453 h 685800"/>
              <a:gd name="connsiteX12" fmla="*/ 2586789 w 2995863"/>
              <a:gd name="connsiteY12" fmla="*/ 541421 h 685800"/>
              <a:gd name="connsiteX13" fmla="*/ 2731168 w 2995863"/>
              <a:gd name="connsiteY13" fmla="*/ 553453 h 685800"/>
              <a:gd name="connsiteX14" fmla="*/ 2803358 w 2995863"/>
              <a:gd name="connsiteY14" fmla="*/ 613611 h 685800"/>
              <a:gd name="connsiteX15" fmla="*/ 2995863 w 2995863"/>
              <a:gd name="connsiteY1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5863" h="685800">
                <a:moveTo>
                  <a:pt x="0" y="0"/>
                </a:moveTo>
                <a:lnTo>
                  <a:pt x="385010" y="60158"/>
                </a:lnTo>
                <a:lnTo>
                  <a:pt x="553452" y="120316"/>
                </a:lnTo>
                <a:lnTo>
                  <a:pt x="830179" y="48127"/>
                </a:lnTo>
                <a:lnTo>
                  <a:pt x="1118937" y="577516"/>
                </a:lnTo>
                <a:lnTo>
                  <a:pt x="1528010" y="421106"/>
                </a:lnTo>
                <a:lnTo>
                  <a:pt x="1732547" y="385011"/>
                </a:lnTo>
                <a:lnTo>
                  <a:pt x="1949116" y="457200"/>
                </a:lnTo>
                <a:lnTo>
                  <a:pt x="2057400" y="529390"/>
                </a:lnTo>
                <a:lnTo>
                  <a:pt x="2093495" y="565485"/>
                </a:lnTo>
                <a:lnTo>
                  <a:pt x="2273968" y="505327"/>
                </a:lnTo>
                <a:lnTo>
                  <a:pt x="2406316" y="553453"/>
                </a:lnTo>
                <a:lnTo>
                  <a:pt x="2586789" y="541421"/>
                </a:lnTo>
                <a:lnTo>
                  <a:pt x="2731168" y="553453"/>
                </a:lnTo>
                <a:lnTo>
                  <a:pt x="2803358" y="613611"/>
                </a:lnTo>
                <a:lnTo>
                  <a:pt x="2995863" y="6858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0" name="Freeform: Shape 9"/>
          <p:cNvSpPr/>
          <p:nvPr/>
        </p:nvSpPr>
        <p:spPr>
          <a:xfrm>
            <a:off x="5570071" y="3852742"/>
            <a:ext cx="604586" cy="449122"/>
          </a:xfrm>
          <a:custGeom>
            <a:avLst/>
            <a:gdLst>
              <a:gd name="connsiteX0" fmla="*/ 372979 w 372979"/>
              <a:gd name="connsiteY0" fmla="*/ 0 h 324853"/>
              <a:gd name="connsiteX1" fmla="*/ 192506 w 372979"/>
              <a:gd name="connsiteY1" fmla="*/ 264695 h 324853"/>
              <a:gd name="connsiteX2" fmla="*/ 0 w 372979"/>
              <a:gd name="connsiteY2" fmla="*/ 324853 h 324853"/>
              <a:gd name="connsiteX0" fmla="*/ 372979 w 372979"/>
              <a:gd name="connsiteY0" fmla="*/ 0 h 324853"/>
              <a:gd name="connsiteX1" fmla="*/ 204538 w 372979"/>
              <a:gd name="connsiteY1" fmla="*/ 204537 h 324853"/>
              <a:gd name="connsiteX2" fmla="*/ 0 w 372979"/>
              <a:gd name="connsiteY2" fmla="*/ 324853 h 324853"/>
              <a:gd name="connsiteX0" fmla="*/ 1203158 w 1203158"/>
              <a:gd name="connsiteY0" fmla="*/ 0 h 709864"/>
              <a:gd name="connsiteX1" fmla="*/ 1034717 w 1203158"/>
              <a:gd name="connsiteY1" fmla="*/ 204537 h 709864"/>
              <a:gd name="connsiteX2" fmla="*/ 0 w 1203158"/>
              <a:gd name="connsiteY2" fmla="*/ 709864 h 709864"/>
              <a:gd name="connsiteX0" fmla="*/ 1203158 w 1203158"/>
              <a:gd name="connsiteY0" fmla="*/ 0 h 709864"/>
              <a:gd name="connsiteX1" fmla="*/ 1034717 w 1203158"/>
              <a:gd name="connsiteY1" fmla="*/ 204537 h 709864"/>
              <a:gd name="connsiteX2" fmla="*/ 397043 w 1203158"/>
              <a:gd name="connsiteY2" fmla="*/ 541420 h 709864"/>
              <a:gd name="connsiteX3" fmla="*/ 0 w 1203158"/>
              <a:gd name="connsiteY3" fmla="*/ 709864 h 709864"/>
              <a:gd name="connsiteX0" fmla="*/ 1203158 w 1203158"/>
              <a:gd name="connsiteY0" fmla="*/ 0 h 709864"/>
              <a:gd name="connsiteX1" fmla="*/ 1034717 w 1203158"/>
              <a:gd name="connsiteY1" fmla="*/ 204537 h 709864"/>
              <a:gd name="connsiteX2" fmla="*/ 517359 w 1203158"/>
              <a:gd name="connsiteY2" fmla="*/ 517357 h 709864"/>
              <a:gd name="connsiteX3" fmla="*/ 0 w 1203158"/>
              <a:gd name="connsiteY3" fmla="*/ 709864 h 709864"/>
              <a:gd name="connsiteX0" fmla="*/ 1263315 w 1263315"/>
              <a:gd name="connsiteY0" fmla="*/ 0 h 938464"/>
              <a:gd name="connsiteX1" fmla="*/ 1094874 w 1263315"/>
              <a:gd name="connsiteY1" fmla="*/ 204537 h 938464"/>
              <a:gd name="connsiteX2" fmla="*/ 577516 w 1263315"/>
              <a:gd name="connsiteY2" fmla="*/ 517357 h 938464"/>
              <a:gd name="connsiteX3" fmla="*/ 0 w 1263315"/>
              <a:gd name="connsiteY3"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93295 w 1263315"/>
              <a:gd name="connsiteY3" fmla="*/ 577515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33138 w 1263315"/>
              <a:gd name="connsiteY3" fmla="*/ 577515 h 938464"/>
              <a:gd name="connsiteX4" fmla="*/ 0 w 1263315"/>
              <a:gd name="connsiteY4" fmla="*/ 938464 h 9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5" h="938464">
                <a:moveTo>
                  <a:pt x="1263315" y="0"/>
                </a:moveTo>
                <a:lnTo>
                  <a:pt x="1094874" y="204537"/>
                </a:lnTo>
                <a:cubicBezTo>
                  <a:pt x="960521" y="294774"/>
                  <a:pt x="749969" y="433136"/>
                  <a:pt x="577516" y="517357"/>
                </a:cubicBezTo>
                <a:cubicBezTo>
                  <a:pt x="489285" y="567488"/>
                  <a:pt x="529391" y="507331"/>
                  <a:pt x="433138" y="577515"/>
                </a:cubicBezTo>
                <a:cubicBezTo>
                  <a:pt x="1" y="792078"/>
                  <a:pt x="94248" y="866274"/>
                  <a:pt x="0" y="93846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 name="Freeform: Shape 10"/>
          <p:cNvSpPr/>
          <p:nvPr/>
        </p:nvSpPr>
        <p:spPr>
          <a:xfrm>
            <a:off x="6174657" y="3852742"/>
            <a:ext cx="63338" cy="850794"/>
          </a:xfrm>
          <a:custGeom>
            <a:avLst/>
            <a:gdLst>
              <a:gd name="connsiteX0" fmla="*/ 0 w 108284"/>
              <a:gd name="connsiteY0" fmla="*/ 0 h 589547"/>
              <a:gd name="connsiteX1" fmla="*/ 96252 w 108284"/>
              <a:gd name="connsiteY1" fmla="*/ 180474 h 589547"/>
              <a:gd name="connsiteX2" fmla="*/ 108284 w 108284"/>
              <a:gd name="connsiteY2" fmla="*/ 360947 h 589547"/>
              <a:gd name="connsiteX3" fmla="*/ 96252 w 108284"/>
              <a:gd name="connsiteY3" fmla="*/ 589547 h 589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24062 w 108284"/>
              <a:gd name="connsiteY4" fmla="*/ 1732547 h 173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4" h="1732547">
                <a:moveTo>
                  <a:pt x="0" y="0"/>
                </a:moveTo>
                <a:lnTo>
                  <a:pt x="96252" y="180474"/>
                </a:lnTo>
                <a:lnTo>
                  <a:pt x="108284" y="360947"/>
                </a:lnTo>
                <a:cubicBezTo>
                  <a:pt x="102268" y="505326"/>
                  <a:pt x="20052" y="818147"/>
                  <a:pt x="60157" y="1046747"/>
                </a:cubicBezTo>
                <a:cubicBezTo>
                  <a:pt x="112294" y="1347536"/>
                  <a:pt x="24062" y="1618247"/>
                  <a:pt x="24062" y="1732547"/>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1" name="Freeform: Shape 20"/>
          <p:cNvSpPr/>
          <p:nvPr/>
        </p:nvSpPr>
        <p:spPr>
          <a:xfrm>
            <a:off x="5875242" y="3449683"/>
            <a:ext cx="282141" cy="270624"/>
          </a:xfrm>
          <a:custGeom>
            <a:avLst/>
            <a:gdLst>
              <a:gd name="connsiteX0" fmla="*/ 589548 w 589548"/>
              <a:gd name="connsiteY0" fmla="*/ 565484 h 565484"/>
              <a:gd name="connsiteX1" fmla="*/ 348916 w 589548"/>
              <a:gd name="connsiteY1" fmla="*/ 348916 h 565484"/>
              <a:gd name="connsiteX2" fmla="*/ 240632 w 589548"/>
              <a:gd name="connsiteY2" fmla="*/ 192505 h 565484"/>
              <a:gd name="connsiteX3" fmla="*/ 0 w 589548"/>
              <a:gd name="connsiteY3" fmla="*/ 0 h 565484"/>
            </a:gdLst>
            <a:ahLst/>
            <a:cxnLst>
              <a:cxn ang="0">
                <a:pos x="connsiteX0" y="connsiteY0"/>
              </a:cxn>
              <a:cxn ang="0">
                <a:pos x="connsiteX1" y="connsiteY1"/>
              </a:cxn>
              <a:cxn ang="0">
                <a:pos x="connsiteX2" y="connsiteY2"/>
              </a:cxn>
              <a:cxn ang="0">
                <a:pos x="connsiteX3" y="connsiteY3"/>
              </a:cxn>
            </a:cxnLst>
            <a:rect l="l" t="t" r="r" b="b"/>
            <a:pathLst>
              <a:path w="589548" h="565484">
                <a:moveTo>
                  <a:pt x="589548" y="565484"/>
                </a:moveTo>
                <a:lnTo>
                  <a:pt x="348916" y="348916"/>
                </a:lnTo>
                <a:lnTo>
                  <a:pt x="240632" y="192505"/>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3" name="Freeform: Shape 22"/>
          <p:cNvSpPr/>
          <p:nvPr/>
        </p:nvSpPr>
        <p:spPr>
          <a:xfrm>
            <a:off x="4028374" y="3052270"/>
            <a:ext cx="1852626" cy="604587"/>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4" name="Freeform: Shape 23"/>
          <p:cNvSpPr/>
          <p:nvPr/>
        </p:nvSpPr>
        <p:spPr>
          <a:xfrm>
            <a:off x="4555753" y="4298632"/>
            <a:ext cx="1018736" cy="379447"/>
          </a:xfrm>
          <a:custGeom>
            <a:avLst/>
            <a:gdLst>
              <a:gd name="connsiteX0" fmla="*/ 0 w 2041451"/>
              <a:gd name="connsiteY0" fmla="*/ 749632 h 749632"/>
              <a:gd name="connsiteX1" fmla="*/ 318977 w 2041451"/>
              <a:gd name="connsiteY1" fmla="*/ 632673 h 749632"/>
              <a:gd name="connsiteX2" fmla="*/ 563526 w 2041451"/>
              <a:gd name="connsiteY2" fmla="*/ 707101 h 749632"/>
              <a:gd name="connsiteX3" fmla="*/ 744279 w 2041451"/>
              <a:gd name="connsiteY3" fmla="*/ 675204 h 749632"/>
              <a:gd name="connsiteX4" fmla="*/ 903767 w 2041451"/>
              <a:gd name="connsiteY4" fmla="*/ 653939 h 749632"/>
              <a:gd name="connsiteX5" fmla="*/ 1041991 w 2041451"/>
              <a:gd name="connsiteY5" fmla="*/ 558246 h 749632"/>
              <a:gd name="connsiteX6" fmla="*/ 1127051 w 2041451"/>
              <a:gd name="connsiteY6" fmla="*/ 409390 h 749632"/>
              <a:gd name="connsiteX7" fmla="*/ 1350335 w 2041451"/>
              <a:gd name="connsiteY7" fmla="*/ 388125 h 749632"/>
              <a:gd name="connsiteX8" fmla="*/ 1648046 w 2041451"/>
              <a:gd name="connsiteY8" fmla="*/ 281799 h 749632"/>
              <a:gd name="connsiteX9" fmla="*/ 1828800 w 2041451"/>
              <a:gd name="connsiteY9" fmla="*/ 196739 h 749632"/>
              <a:gd name="connsiteX10" fmla="*/ 1967023 w 2041451"/>
              <a:gd name="connsiteY10" fmla="*/ 90413 h 749632"/>
              <a:gd name="connsiteX11" fmla="*/ 2009553 w 2041451"/>
              <a:gd name="connsiteY11" fmla="*/ 5353 h 749632"/>
              <a:gd name="connsiteX12" fmla="*/ 2041451 w 2041451"/>
              <a:gd name="connsiteY12" fmla="*/ 15985 h 7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451" h="749632">
                <a:moveTo>
                  <a:pt x="0" y="749632"/>
                </a:moveTo>
                <a:cubicBezTo>
                  <a:pt x="112528" y="694696"/>
                  <a:pt x="225056" y="639761"/>
                  <a:pt x="318977" y="632673"/>
                </a:cubicBezTo>
                <a:cubicBezTo>
                  <a:pt x="412898" y="625585"/>
                  <a:pt x="492642" y="700012"/>
                  <a:pt x="563526" y="707101"/>
                </a:cubicBezTo>
                <a:cubicBezTo>
                  <a:pt x="634410" y="714189"/>
                  <a:pt x="687572" y="684064"/>
                  <a:pt x="744279" y="675204"/>
                </a:cubicBezTo>
                <a:cubicBezTo>
                  <a:pt x="800986" y="666344"/>
                  <a:pt x="854148" y="673432"/>
                  <a:pt x="903767" y="653939"/>
                </a:cubicBezTo>
                <a:cubicBezTo>
                  <a:pt x="953386" y="634446"/>
                  <a:pt x="1004777" y="599004"/>
                  <a:pt x="1041991" y="558246"/>
                </a:cubicBezTo>
                <a:cubicBezTo>
                  <a:pt x="1079205" y="517488"/>
                  <a:pt x="1075660" y="437743"/>
                  <a:pt x="1127051" y="409390"/>
                </a:cubicBezTo>
                <a:cubicBezTo>
                  <a:pt x="1178442" y="381036"/>
                  <a:pt x="1263503" y="409390"/>
                  <a:pt x="1350335" y="388125"/>
                </a:cubicBezTo>
                <a:cubicBezTo>
                  <a:pt x="1437167" y="366860"/>
                  <a:pt x="1568302" y="313697"/>
                  <a:pt x="1648046" y="281799"/>
                </a:cubicBezTo>
                <a:cubicBezTo>
                  <a:pt x="1727790" y="249901"/>
                  <a:pt x="1775637" y="228637"/>
                  <a:pt x="1828800" y="196739"/>
                </a:cubicBezTo>
                <a:cubicBezTo>
                  <a:pt x="1881963" y="164841"/>
                  <a:pt x="1936898" y="122311"/>
                  <a:pt x="1967023" y="90413"/>
                </a:cubicBezTo>
                <a:cubicBezTo>
                  <a:pt x="1997148" y="58515"/>
                  <a:pt x="1997148" y="17758"/>
                  <a:pt x="2009553" y="5353"/>
                </a:cubicBezTo>
                <a:cubicBezTo>
                  <a:pt x="2021958" y="-7052"/>
                  <a:pt x="2031704" y="4466"/>
                  <a:pt x="2041451" y="1598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5" name="Freeform: Shape 24"/>
          <p:cNvSpPr/>
          <p:nvPr/>
        </p:nvSpPr>
        <p:spPr>
          <a:xfrm>
            <a:off x="3415104" y="632922"/>
            <a:ext cx="903444" cy="268237"/>
          </a:xfrm>
          <a:custGeom>
            <a:avLst/>
            <a:gdLst>
              <a:gd name="connsiteX0" fmla="*/ 1887794 w 1887794"/>
              <a:gd name="connsiteY0" fmla="*/ 0 h 560495"/>
              <a:gd name="connsiteX1" fmla="*/ 1600200 w 1887794"/>
              <a:gd name="connsiteY1" fmla="*/ 36871 h 560495"/>
              <a:gd name="connsiteX2" fmla="*/ 1253613 w 1887794"/>
              <a:gd name="connsiteY2" fmla="*/ 162232 h 560495"/>
              <a:gd name="connsiteX3" fmla="*/ 1017639 w 1887794"/>
              <a:gd name="connsiteY3" fmla="*/ 250723 h 560495"/>
              <a:gd name="connsiteX4" fmla="*/ 803787 w 1887794"/>
              <a:gd name="connsiteY4" fmla="*/ 376084 h 560495"/>
              <a:gd name="connsiteX5" fmla="*/ 538316 w 1887794"/>
              <a:gd name="connsiteY5" fmla="*/ 516194 h 560495"/>
              <a:gd name="connsiteX6" fmla="*/ 331839 w 1887794"/>
              <a:gd name="connsiteY6" fmla="*/ 560439 h 560495"/>
              <a:gd name="connsiteX7" fmla="*/ 0 w 1887794"/>
              <a:gd name="connsiteY7" fmla="*/ 523568 h 56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794" h="560495">
                <a:moveTo>
                  <a:pt x="1887794" y="0"/>
                </a:moveTo>
                <a:cubicBezTo>
                  <a:pt x="1796845" y="4916"/>
                  <a:pt x="1705897" y="9832"/>
                  <a:pt x="1600200" y="36871"/>
                </a:cubicBezTo>
                <a:cubicBezTo>
                  <a:pt x="1494503" y="63910"/>
                  <a:pt x="1253613" y="162232"/>
                  <a:pt x="1253613" y="162232"/>
                </a:cubicBezTo>
                <a:cubicBezTo>
                  <a:pt x="1156519" y="197874"/>
                  <a:pt x="1092610" y="215081"/>
                  <a:pt x="1017639" y="250723"/>
                </a:cubicBezTo>
                <a:cubicBezTo>
                  <a:pt x="942668" y="286365"/>
                  <a:pt x="883674" y="331839"/>
                  <a:pt x="803787" y="376084"/>
                </a:cubicBezTo>
                <a:cubicBezTo>
                  <a:pt x="723900" y="420329"/>
                  <a:pt x="616974" y="485468"/>
                  <a:pt x="538316" y="516194"/>
                </a:cubicBezTo>
                <a:cubicBezTo>
                  <a:pt x="459658" y="546920"/>
                  <a:pt x="421558" y="559210"/>
                  <a:pt x="331839" y="560439"/>
                </a:cubicBezTo>
                <a:cubicBezTo>
                  <a:pt x="242120" y="561668"/>
                  <a:pt x="121060" y="542618"/>
                  <a:pt x="0" y="523568"/>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6" name="Freeform: Shape 25"/>
          <p:cNvSpPr/>
          <p:nvPr/>
        </p:nvSpPr>
        <p:spPr>
          <a:xfrm>
            <a:off x="3691767" y="902116"/>
            <a:ext cx="1451081" cy="898123"/>
          </a:xfrm>
          <a:custGeom>
            <a:avLst/>
            <a:gdLst>
              <a:gd name="connsiteX0" fmla="*/ 0 w 3032110"/>
              <a:gd name="connsiteY0" fmla="*/ 0 h 1876674"/>
              <a:gd name="connsiteX1" fmla="*/ 276446 w 3032110"/>
              <a:gd name="connsiteY1" fmla="*/ 148856 h 1876674"/>
              <a:gd name="connsiteX2" fmla="*/ 435934 w 3032110"/>
              <a:gd name="connsiteY2" fmla="*/ 244549 h 1876674"/>
              <a:gd name="connsiteX3" fmla="*/ 563525 w 3032110"/>
              <a:gd name="connsiteY3" fmla="*/ 361507 h 1876674"/>
              <a:gd name="connsiteX4" fmla="*/ 701748 w 3032110"/>
              <a:gd name="connsiteY4" fmla="*/ 542260 h 1876674"/>
              <a:gd name="connsiteX5" fmla="*/ 935665 w 3032110"/>
              <a:gd name="connsiteY5" fmla="*/ 691116 h 1876674"/>
              <a:gd name="connsiteX6" fmla="*/ 1158948 w 3032110"/>
              <a:gd name="connsiteY6" fmla="*/ 871869 h 1876674"/>
              <a:gd name="connsiteX7" fmla="*/ 1297172 w 3032110"/>
              <a:gd name="connsiteY7" fmla="*/ 967563 h 1876674"/>
              <a:gd name="connsiteX8" fmla="*/ 1637414 w 3032110"/>
              <a:gd name="connsiteY8" fmla="*/ 914400 h 1876674"/>
              <a:gd name="connsiteX9" fmla="*/ 1956390 w 3032110"/>
              <a:gd name="connsiteY9" fmla="*/ 893135 h 1876674"/>
              <a:gd name="connsiteX10" fmla="*/ 2030818 w 3032110"/>
              <a:gd name="connsiteY10" fmla="*/ 882502 h 1876674"/>
              <a:gd name="connsiteX11" fmla="*/ 2094614 w 3032110"/>
              <a:gd name="connsiteY11" fmla="*/ 1148316 h 1876674"/>
              <a:gd name="connsiteX12" fmla="*/ 2115879 w 3032110"/>
              <a:gd name="connsiteY12" fmla="*/ 1360967 h 1876674"/>
              <a:gd name="connsiteX13" fmla="*/ 2179674 w 3032110"/>
              <a:gd name="connsiteY13" fmla="*/ 1552353 h 1876674"/>
              <a:gd name="connsiteX14" fmla="*/ 2179674 w 3032110"/>
              <a:gd name="connsiteY14" fmla="*/ 1626781 h 1876674"/>
              <a:gd name="connsiteX15" fmla="*/ 2296632 w 3032110"/>
              <a:gd name="connsiteY15" fmla="*/ 1626781 h 1876674"/>
              <a:gd name="connsiteX16" fmla="*/ 2349795 w 3032110"/>
              <a:gd name="connsiteY16" fmla="*/ 1850065 h 1876674"/>
              <a:gd name="connsiteX17" fmla="*/ 2349795 w 3032110"/>
              <a:gd name="connsiteY17" fmla="*/ 1871330 h 1876674"/>
              <a:gd name="connsiteX18" fmla="*/ 2562446 w 3032110"/>
              <a:gd name="connsiteY18" fmla="*/ 1839432 h 1876674"/>
              <a:gd name="connsiteX19" fmla="*/ 2796362 w 3032110"/>
              <a:gd name="connsiteY19" fmla="*/ 1796902 h 1876674"/>
              <a:gd name="connsiteX20" fmla="*/ 3009014 w 3032110"/>
              <a:gd name="connsiteY20" fmla="*/ 1754372 h 1876674"/>
              <a:gd name="connsiteX21" fmla="*/ 2998381 w 3032110"/>
              <a:gd name="connsiteY21" fmla="*/ 1616149 h 1876674"/>
              <a:gd name="connsiteX22" fmla="*/ 3030279 w 3032110"/>
              <a:gd name="connsiteY22" fmla="*/ 1467293 h 1876674"/>
              <a:gd name="connsiteX23" fmla="*/ 2934586 w 3032110"/>
              <a:gd name="connsiteY23" fmla="*/ 1297172 h 1876674"/>
              <a:gd name="connsiteX24" fmla="*/ 2860158 w 3032110"/>
              <a:gd name="connsiteY24" fmla="*/ 1158949 h 1876674"/>
              <a:gd name="connsiteX25" fmla="*/ 2860158 w 3032110"/>
              <a:gd name="connsiteY25" fmla="*/ 978195 h 1876674"/>
              <a:gd name="connsiteX26" fmla="*/ 2849525 w 3032110"/>
              <a:gd name="connsiteY26" fmla="*/ 754911 h 1876674"/>
              <a:gd name="connsiteX27" fmla="*/ 2775097 w 3032110"/>
              <a:gd name="connsiteY27" fmla="*/ 616688 h 1876674"/>
              <a:gd name="connsiteX28" fmla="*/ 2690037 w 3032110"/>
              <a:gd name="connsiteY28" fmla="*/ 467832 h 1876674"/>
              <a:gd name="connsiteX29" fmla="*/ 2626241 w 3032110"/>
              <a:gd name="connsiteY29" fmla="*/ 318976 h 1876674"/>
              <a:gd name="connsiteX30" fmla="*/ 2573079 w 3032110"/>
              <a:gd name="connsiteY30" fmla="*/ 159488 h 1876674"/>
              <a:gd name="connsiteX31" fmla="*/ 2530548 w 3032110"/>
              <a:gd name="connsiteY31" fmla="*/ 42530 h 187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2110" h="1876674">
                <a:moveTo>
                  <a:pt x="0" y="0"/>
                </a:moveTo>
                <a:lnTo>
                  <a:pt x="276446" y="148856"/>
                </a:lnTo>
                <a:cubicBezTo>
                  <a:pt x="349102" y="189614"/>
                  <a:pt x="388088" y="209107"/>
                  <a:pt x="435934" y="244549"/>
                </a:cubicBezTo>
                <a:cubicBezTo>
                  <a:pt x="483781" y="279991"/>
                  <a:pt x="519223" y="311889"/>
                  <a:pt x="563525" y="361507"/>
                </a:cubicBezTo>
                <a:cubicBezTo>
                  <a:pt x="607827" y="411125"/>
                  <a:pt x="639725" y="487325"/>
                  <a:pt x="701748" y="542260"/>
                </a:cubicBezTo>
                <a:cubicBezTo>
                  <a:pt x="763771" y="597195"/>
                  <a:pt x="859465" y="636181"/>
                  <a:pt x="935665" y="691116"/>
                </a:cubicBezTo>
                <a:cubicBezTo>
                  <a:pt x="1011865" y="746051"/>
                  <a:pt x="1098697" y="825795"/>
                  <a:pt x="1158948" y="871869"/>
                </a:cubicBezTo>
                <a:cubicBezTo>
                  <a:pt x="1219199" y="917943"/>
                  <a:pt x="1217428" y="960475"/>
                  <a:pt x="1297172" y="967563"/>
                </a:cubicBezTo>
                <a:cubicBezTo>
                  <a:pt x="1376916" y="974652"/>
                  <a:pt x="1527544" y="926805"/>
                  <a:pt x="1637414" y="914400"/>
                </a:cubicBezTo>
                <a:cubicBezTo>
                  <a:pt x="1747284" y="901995"/>
                  <a:pt x="1890823" y="898451"/>
                  <a:pt x="1956390" y="893135"/>
                </a:cubicBezTo>
                <a:cubicBezTo>
                  <a:pt x="2021957" y="887819"/>
                  <a:pt x="2007781" y="839972"/>
                  <a:pt x="2030818" y="882502"/>
                </a:cubicBezTo>
                <a:cubicBezTo>
                  <a:pt x="2053855" y="925032"/>
                  <a:pt x="2080437" y="1068572"/>
                  <a:pt x="2094614" y="1148316"/>
                </a:cubicBezTo>
                <a:cubicBezTo>
                  <a:pt x="2108791" y="1228060"/>
                  <a:pt x="2101702" y="1293628"/>
                  <a:pt x="2115879" y="1360967"/>
                </a:cubicBezTo>
                <a:cubicBezTo>
                  <a:pt x="2130056" y="1428306"/>
                  <a:pt x="2169042" y="1508051"/>
                  <a:pt x="2179674" y="1552353"/>
                </a:cubicBezTo>
                <a:cubicBezTo>
                  <a:pt x="2190306" y="1596655"/>
                  <a:pt x="2160181" y="1614376"/>
                  <a:pt x="2179674" y="1626781"/>
                </a:cubicBezTo>
                <a:cubicBezTo>
                  <a:pt x="2199167" y="1639186"/>
                  <a:pt x="2268279" y="1589567"/>
                  <a:pt x="2296632" y="1626781"/>
                </a:cubicBezTo>
                <a:cubicBezTo>
                  <a:pt x="2324985" y="1663995"/>
                  <a:pt x="2349795" y="1850065"/>
                  <a:pt x="2349795" y="1850065"/>
                </a:cubicBezTo>
                <a:cubicBezTo>
                  <a:pt x="2358655" y="1890823"/>
                  <a:pt x="2314353" y="1873102"/>
                  <a:pt x="2349795" y="1871330"/>
                </a:cubicBezTo>
                <a:cubicBezTo>
                  <a:pt x="2385237" y="1869558"/>
                  <a:pt x="2488018" y="1851837"/>
                  <a:pt x="2562446" y="1839432"/>
                </a:cubicBezTo>
                <a:cubicBezTo>
                  <a:pt x="2636874" y="1827027"/>
                  <a:pt x="2796362" y="1796902"/>
                  <a:pt x="2796362" y="1796902"/>
                </a:cubicBezTo>
                <a:cubicBezTo>
                  <a:pt x="2870790" y="1782725"/>
                  <a:pt x="2975344" y="1784498"/>
                  <a:pt x="3009014" y="1754372"/>
                </a:cubicBezTo>
                <a:cubicBezTo>
                  <a:pt x="3042684" y="1724247"/>
                  <a:pt x="2994837" y="1663995"/>
                  <a:pt x="2998381" y="1616149"/>
                </a:cubicBezTo>
                <a:cubicBezTo>
                  <a:pt x="3001925" y="1568303"/>
                  <a:pt x="3040912" y="1520456"/>
                  <a:pt x="3030279" y="1467293"/>
                </a:cubicBezTo>
                <a:cubicBezTo>
                  <a:pt x="3019647" y="1414130"/>
                  <a:pt x="2962940" y="1348563"/>
                  <a:pt x="2934586" y="1297172"/>
                </a:cubicBezTo>
                <a:cubicBezTo>
                  <a:pt x="2906233" y="1245781"/>
                  <a:pt x="2872563" y="1212112"/>
                  <a:pt x="2860158" y="1158949"/>
                </a:cubicBezTo>
                <a:cubicBezTo>
                  <a:pt x="2847753" y="1105786"/>
                  <a:pt x="2861930" y="1045535"/>
                  <a:pt x="2860158" y="978195"/>
                </a:cubicBezTo>
                <a:cubicBezTo>
                  <a:pt x="2858386" y="910855"/>
                  <a:pt x="2863702" y="815162"/>
                  <a:pt x="2849525" y="754911"/>
                </a:cubicBezTo>
                <a:cubicBezTo>
                  <a:pt x="2835348" y="694660"/>
                  <a:pt x="2801678" y="664534"/>
                  <a:pt x="2775097" y="616688"/>
                </a:cubicBezTo>
                <a:cubicBezTo>
                  <a:pt x="2748516" y="568842"/>
                  <a:pt x="2714846" y="517451"/>
                  <a:pt x="2690037" y="467832"/>
                </a:cubicBezTo>
                <a:cubicBezTo>
                  <a:pt x="2665228" y="418213"/>
                  <a:pt x="2645734" y="370367"/>
                  <a:pt x="2626241" y="318976"/>
                </a:cubicBezTo>
                <a:cubicBezTo>
                  <a:pt x="2606748" y="267585"/>
                  <a:pt x="2589028" y="205562"/>
                  <a:pt x="2573079" y="159488"/>
                </a:cubicBezTo>
                <a:cubicBezTo>
                  <a:pt x="2557130" y="113414"/>
                  <a:pt x="2543839" y="77972"/>
                  <a:pt x="2530548" y="4253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7" name="Freeform: Shape 26"/>
          <p:cNvSpPr/>
          <p:nvPr/>
        </p:nvSpPr>
        <p:spPr>
          <a:xfrm>
            <a:off x="4002161" y="1828212"/>
            <a:ext cx="844760" cy="666586"/>
          </a:xfrm>
          <a:custGeom>
            <a:avLst/>
            <a:gdLst>
              <a:gd name="connsiteX0" fmla="*/ 0 w 1765171"/>
              <a:gd name="connsiteY0" fmla="*/ 1392865 h 1392865"/>
              <a:gd name="connsiteX1" fmla="*/ 340242 w 1765171"/>
              <a:gd name="connsiteY1" fmla="*/ 1339703 h 1392865"/>
              <a:gd name="connsiteX2" fmla="*/ 520995 w 1765171"/>
              <a:gd name="connsiteY2" fmla="*/ 1286540 h 1392865"/>
              <a:gd name="connsiteX3" fmla="*/ 691116 w 1765171"/>
              <a:gd name="connsiteY3" fmla="*/ 1254642 h 1392865"/>
              <a:gd name="connsiteX4" fmla="*/ 776176 w 1765171"/>
              <a:gd name="connsiteY4" fmla="*/ 1190847 h 1392865"/>
              <a:gd name="connsiteX5" fmla="*/ 893135 w 1765171"/>
              <a:gd name="connsiteY5" fmla="*/ 1084521 h 1392865"/>
              <a:gd name="connsiteX6" fmla="*/ 1010093 w 1765171"/>
              <a:gd name="connsiteY6" fmla="*/ 978196 h 1392865"/>
              <a:gd name="connsiteX7" fmla="*/ 1095153 w 1765171"/>
              <a:gd name="connsiteY7" fmla="*/ 914400 h 1392865"/>
              <a:gd name="connsiteX8" fmla="*/ 1233376 w 1765171"/>
              <a:gd name="connsiteY8" fmla="*/ 871870 h 1392865"/>
              <a:gd name="connsiteX9" fmla="*/ 1350335 w 1765171"/>
              <a:gd name="connsiteY9" fmla="*/ 850605 h 1392865"/>
              <a:gd name="connsiteX10" fmla="*/ 1424762 w 1765171"/>
              <a:gd name="connsiteY10" fmla="*/ 829340 h 1392865"/>
              <a:gd name="connsiteX11" fmla="*/ 1477925 w 1765171"/>
              <a:gd name="connsiteY11" fmla="*/ 744279 h 1392865"/>
              <a:gd name="connsiteX12" fmla="*/ 1552353 w 1765171"/>
              <a:gd name="connsiteY12" fmla="*/ 669851 h 1392865"/>
              <a:gd name="connsiteX13" fmla="*/ 1594883 w 1765171"/>
              <a:gd name="connsiteY13" fmla="*/ 563526 h 1392865"/>
              <a:gd name="connsiteX14" fmla="*/ 1669311 w 1765171"/>
              <a:gd name="connsiteY14" fmla="*/ 478465 h 1392865"/>
              <a:gd name="connsiteX15" fmla="*/ 1637414 w 1765171"/>
              <a:gd name="connsiteY15" fmla="*/ 297712 h 1392865"/>
              <a:gd name="connsiteX16" fmla="*/ 1637414 w 1765171"/>
              <a:gd name="connsiteY16" fmla="*/ 255182 h 1392865"/>
              <a:gd name="connsiteX17" fmla="*/ 1733107 w 1765171"/>
              <a:gd name="connsiteY17" fmla="*/ 202019 h 1392865"/>
              <a:gd name="connsiteX18" fmla="*/ 1765004 w 1765171"/>
              <a:gd name="connsiteY18" fmla="*/ 116958 h 1392865"/>
              <a:gd name="connsiteX19" fmla="*/ 1722474 w 1765171"/>
              <a:gd name="connsiteY19" fmla="*/ 0 h 13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5171" h="1392865">
                <a:moveTo>
                  <a:pt x="0" y="1392865"/>
                </a:moveTo>
                <a:cubicBezTo>
                  <a:pt x="126705" y="1375144"/>
                  <a:pt x="253410" y="1357424"/>
                  <a:pt x="340242" y="1339703"/>
                </a:cubicBezTo>
                <a:cubicBezTo>
                  <a:pt x="427074" y="1321982"/>
                  <a:pt x="462516" y="1300717"/>
                  <a:pt x="520995" y="1286540"/>
                </a:cubicBezTo>
                <a:cubicBezTo>
                  <a:pt x="579474" y="1272363"/>
                  <a:pt x="648586" y="1270591"/>
                  <a:pt x="691116" y="1254642"/>
                </a:cubicBezTo>
                <a:cubicBezTo>
                  <a:pt x="733646" y="1238693"/>
                  <a:pt x="742506" y="1219200"/>
                  <a:pt x="776176" y="1190847"/>
                </a:cubicBezTo>
                <a:cubicBezTo>
                  <a:pt x="809846" y="1162494"/>
                  <a:pt x="893135" y="1084521"/>
                  <a:pt x="893135" y="1084521"/>
                </a:cubicBezTo>
                <a:cubicBezTo>
                  <a:pt x="932121" y="1049079"/>
                  <a:pt x="976423" y="1006549"/>
                  <a:pt x="1010093" y="978196"/>
                </a:cubicBezTo>
                <a:cubicBezTo>
                  <a:pt x="1043763" y="949842"/>
                  <a:pt x="1057939" y="932121"/>
                  <a:pt x="1095153" y="914400"/>
                </a:cubicBezTo>
                <a:cubicBezTo>
                  <a:pt x="1132367" y="896679"/>
                  <a:pt x="1190846" y="882502"/>
                  <a:pt x="1233376" y="871870"/>
                </a:cubicBezTo>
                <a:cubicBezTo>
                  <a:pt x="1275906" y="861237"/>
                  <a:pt x="1318437" y="857693"/>
                  <a:pt x="1350335" y="850605"/>
                </a:cubicBezTo>
                <a:cubicBezTo>
                  <a:pt x="1382233" y="843517"/>
                  <a:pt x="1403497" y="847061"/>
                  <a:pt x="1424762" y="829340"/>
                </a:cubicBezTo>
                <a:cubicBezTo>
                  <a:pt x="1446027" y="811619"/>
                  <a:pt x="1456660" y="770860"/>
                  <a:pt x="1477925" y="744279"/>
                </a:cubicBezTo>
                <a:cubicBezTo>
                  <a:pt x="1499190" y="717697"/>
                  <a:pt x="1532860" y="699976"/>
                  <a:pt x="1552353" y="669851"/>
                </a:cubicBezTo>
                <a:cubicBezTo>
                  <a:pt x="1571846" y="639726"/>
                  <a:pt x="1575390" y="595424"/>
                  <a:pt x="1594883" y="563526"/>
                </a:cubicBezTo>
                <a:cubicBezTo>
                  <a:pt x="1614376" y="531628"/>
                  <a:pt x="1662223" y="522767"/>
                  <a:pt x="1669311" y="478465"/>
                </a:cubicBezTo>
                <a:cubicBezTo>
                  <a:pt x="1676399" y="434163"/>
                  <a:pt x="1642730" y="334926"/>
                  <a:pt x="1637414" y="297712"/>
                </a:cubicBezTo>
                <a:cubicBezTo>
                  <a:pt x="1632098" y="260498"/>
                  <a:pt x="1621465" y="271131"/>
                  <a:pt x="1637414" y="255182"/>
                </a:cubicBezTo>
                <a:cubicBezTo>
                  <a:pt x="1653363" y="239233"/>
                  <a:pt x="1711842" y="225056"/>
                  <a:pt x="1733107" y="202019"/>
                </a:cubicBezTo>
                <a:cubicBezTo>
                  <a:pt x="1754372" y="178982"/>
                  <a:pt x="1766776" y="150628"/>
                  <a:pt x="1765004" y="116958"/>
                </a:cubicBezTo>
                <a:cubicBezTo>
                  <a:pt x="1763232" y="83288"/>
                  <a:pt x="1742853" y="41644"/>
                  <a:pt x="172247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8" name="Freeform: Shape 27"/>
          <p:cNvSpPr/>
          <p:nvPr/>
        </p:nvSpPr>
        <p:spPr>
          <a:xfrm>
            <a:off x="3706921" y="2489709"/>
            <a:ext cx="875323" cy="2188370"/>
          </a:xfrm>
          <a:custGeom>
            <a:avLst/>
            <a:gdLst>
              <a:gd name="connsiteX0" fmla="*/ 1829033 w 1829033"/>
              <a:gd name="connsiteY0" fmla="*/ 4529470 h 4572714"/>
              <a:gd name="connsiteX1" fmla="*/ 1669545 w 1829033"/>
              <a:gd name="connsiteY1" fmla="*/ 4561367 h 4572714"/>
              <a:gd name="connsiteX2" fmla="*/ 1584484 w 1829033"/>
              <a:gd name="connsiteY2" fmla="*/ 4359349 h 4572714"/>
              <a:gd name="connsiteX3" fmla="*/ 1446261 w 1829033"/>
              <a:gd name="connsiteY3" fmla="*/ 4104167 h 4572714"/>
              <a:gd name="connsiteX4" fmla="*/ 1308038 w 1829033"/>
              <a:gd name="connsiteY4" fmla="*/ 3934046 h 4572714"/>
              <a:gd name="connsiteX5" fmla="*/ 1159182 w 1829033"/>
              <a:gd name="connsiteY5" fmla="*/ 3742660 h 4572714"/>
              <a:gd name="connsiteX6" fmla="*/ 935898 w 1829033"/>
              <a:gd name="connsiteY6" fmla="*/ 3466214 h 4572714"/>
              <a:gd name="connsiteX7" fmla="*/ 797675 w 1829033"/>
              <a:gd name="connsiteY7" fmla="*/ 3253563 h 4572714"/>
              <a:gd name="connsiteX8" fmla="*/ 659452 w 1829033"/>
              <a:gd name="connsiteY8" fmla="*/ 3030279 h 4572714"/>
              <a:gd name="connsiteX9" fmla="*/ 553126 w 1829033"/>
              <a:gd name="connsiteY9" fmla="*/ 2838893 h 4572714"/>
              <a:gd name="connsiteX10" fmla="*/ 383005 w 1829033"/>
              <a:gd name="connsiteY10" fmla="*/ 2668772 h 4572714"/>
              <a:gd name="connsiteX11" fmla="*/ 212884 w 1829033"/>
              <a:gd name="connsiteY11" fmla="*/ 2541181 h 4572714"/>
              <a:gd name="connsiteX12" fmla="*/ 233 w 1829033"/>
              <a:gd name="connsiteY12" fmla="*/ 2413591 h 4572714"/>
              <a:gd name="connsiteX13" fmla="*/ 255415 w 1829033"/>
              <a:gd name="connsiteY13" fmla="*/ 2200939 h 4572714"/>
              <a:gd name="connsiteX14" fmla="*/ 457433 w 1829033"/>
              <a:gd name="connsiteY14" fmla="*/ 2062716 h 4572714"/>
              <a:gd name="connsiteX15" fmla="*/ 553126 w 1829033"/>
              <a:gd name="connsiteY15" fmla="*/ 1956391 h 4572714"/>
              <a:gd name="connsiteX16" fmla="*/ 670084 w 1829033"/>
              <a:gd name="connsiteY16" fmla="*/ 1850065 h 4572714"/>
              <a:gd name="connsiteX17" fmla="*/ 680717 w 1829033"/>
              <a:gd name="connsiteY17" fmla="*/ 1658679 h 4572714"/>
              <a:gd name="connsiteX18" fmla="*/ 606289 w 1829033"/>
              <a:gd name="connsiteY18" fmla="*/ 1541721 h 4572714"/>
              <a:gd name="connsiteX19" fmla="*/ 595657 w 1829033"/>
              <a:gd name="connsiteY19" fmla="*/ 1244009 h 4572714"/>
              <a:gd name="connsiteX20" fmla="*/ 606289 w 1829033"/>
              <a:gd name="connsiteY20" fmla="*/ 1041991 h 4572714"/>
              <a:gd name="connsiteX21" fmla="*/ 585024 w 1829033"/>
              <a:gd name="connsiteY21" fmla="*/ 839972 h 4572714"/>
              <a:gd name="connsiteX22" fmla="*/ 616922 w 1829033"/>
              <a:gd name="connsiteY22" fmla="*/ 584791 h 4572714"/>
              <a:gd name="connsiteX23" fmla="*/ 574391 w 1829033"/>
              <a:gd name="connsiteY23" fmla="*/ 287079 h 4572714"/>
              <a:gd name="connsiteX24" fmla="*/ 553126 w 1829033"/>
              <a:gd name="connsiteY24" fmla="*/ 85060 h 4572714"/>
              <a:gd name="connsiteX25" fmla="*/ 563759 w 1829033"/>
              <a:gd name="connsiteY25" fmla="*/ 0 h 457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9033" h="4572714">
                <a:moveTo>
                  <a:pt x="1829033" y="4529470"/>
                </a:moveTo>
                <a:cubicBezTo>
                  <a:pt x="1769668" y="4559595"/>
                  <a:pt x="1710303" y="4589721"/>
                  <a:pt x="1669545" y="4561367"/>
                </a:cubicBezTo>
                <a:cubicBezTo>
                  <a:pt x="1628787" y="4533014"/>
                  <a:pt x="1621698" y="4435549"/>
                  <a:pt x="1584484" y="4359349"/>
                </a:cubicBezTo>
                <a:cubicBezTo>
                  <a:pt x="1547270" y="4283149"/>
                  <a:pt x="1492335" y="4175051"/>
                  <a:pt x="1446261" y="4104167"/>
                </a:cubicBezTo>
                <a:cubicBezTo>
                  <a:pt x="1400187" y="4033283"/>
                  <a:pt x="1355884" y="3994297"/>
                  <a:pt x="1308038" y="3934046"/>
                </a:cubicBezTo>
                <a:cubicBezTo>
                  <a:pt x="1260191" y="3873795"/>
                  <a:pt x="1221205" y="3820632"/>
                  <a:pt x="1159182" y="3742660"/>
                </a:cubicBezTo>
                <a:cubicBezTo>
                  <a:pt x="1097159" y="3664688"/>
                  <a:pt x="996149" y="3547730"/>
                  <a:pt x="935898" y="3466214"/>
                </a:cubicBezTo>
                <a:cubicBezTo>
                  <a:pt x="875647" y="3384698"/>
                  <a:pt x="843749" y="3326219"/>
                  <a:pt x="797675" y="3253563"/>
                </a:cubicBezTo>
                <a:cubicBezTo>
                  <a:pt x="751601" y="3180907"/>
                  <a:pt x="700210" y="3099391"/>
                  <a:pt x="659452" y="3030279"/>
                </a:cubicBezTo>
                <a:cubicBezTo>
                  <a:pt x="618694" y="2961167"/>
                  <a:pt x="599200" y="2899144"/>
                  <a:pt x="553126" y="2838893"/>
                </a:cubicBezTo>
                <a:cubicBezTo>
                  <a:pt x="507052" y="2778642"/>
                  <a:pt x="439712" y="2718391"/>
                  <a:pt x="383005" y="2668772"/>
                </a:cubicBezTo>
                <a:cubicBezTo>
                  <a:pt x="326298" y="2619153"/>
                  <a:pt x="276679" y="2583711"/>
                  <a:pt x="212884" y="2541181"/>
                </a:cubicBezTo>
                <a:cubicBezTo>
                  <a:pt x="149089" y="2498651"/>
                  <a:pt x="-6855" y="2470298"/>
                  <a:pt x="233" y="2413591"/>
                </a:cubicBezTo>
                <a:cubicBezTo>
                  <a:pt x="7321" y="2356884"/>
                  <a:pt x="179215" y="2259418"/>
                  <a:pt x="255415" y="2200939"/>
                </a:cubicBezTo>
                <a:cubicBezTo>
                  <a:pt x="331615" y="2142460"/>
                  <a:pt x="407815" y="2103474"/>
                  <a:pt x="457433" y="2062716"/>
                </a:cubicBezTo>
                <a:cubicBezTo>
                  <a:pt x="507051" y="2021958"/>
                  <a:pt x="517684" y="1991833"/>
                  <a:pt x="553126" y="1956391"/>
                </a:cubicBezTo>
                <a:cubicBezTo>
                  <a:pt x="588568" y="1920949"/>
                  <a:pt x="648819" y="1899684"/>
                  <a:pt x="670084" y="1850065"/>
                </a:cubicBezTo>
                <a:cubicBezTo>
                  <a:pt x="691349" y="1800446"/>
                  <a:pt x="691349" y="1710070"/>
                  <a:pt x="680717" y="1658679"/>
                </a:cubicBezTo>
                <a:cubicBezTo>
                  <a:pt x="670085" y="1607288"/>
                  <a:pt x="620466" y="1610833"/>
                  <a:pt x="606289" y="1541721"/>
                </a:cubicBezTo>
                <a:cubicBezTo>
                  <a:pt x="592112" y="1472609"/>
                  <a:pt x="595657" y="1327297"/>
                  <a:pt x="595657" y="1244009"/>
                </a:cubicBezTo>
                <a:cubicBezTo>
                  <a:pt x="595657" y="1160721"/>
                  <a:pt x="608061" y="1109330"/>
                  <a:pt x="606289" y="1041991"/>
                </a:cubicBezTo>
                <a:cubicBezTo>
                  <a:pt x="604517" y="974652"/>
                  <a:pt x="583252" y="916172"/>
                  <a:pt x="585024" y="839972"/>
                </a:cubicBezTo>
                <a:cubicBezTo>
                  <a:pt x="586796" y="763772"/>
                  <a:pt x="618694" y="676940"/>
                  <a:pt x="616922" y="584791"/>
                </a:cubicBezTo>
                <a:cubicBezTo>
                  <a:pt x="615150" y="492642"/>
                  <a:pt x="585024" y="370367"/>
                  <a:pt x="574391" y="287079"/>
                </a:cubicBezTo>
                <a:cubicBezTo>
                  <a:pt x="563758" y="203791"/>
                  <a:pt x="554898" y="132906"/>
                  <a:pt x="553126" y="85060"/>
                </a:cubicBezTo>
                <a:cubicBezTo>
                  <a:pt x="551354" y="37214"/>
                  <a:pt x="557556" y="18607"/>
                  <a:pt x="563759"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9" name="Freeform: Shape 28"/>
          <p:cNvSpPr/>
          <p:nvPr/>
        </p:nvSpPr>
        <p:spPr>
          <a:xfrm>
            <a:off x="3437345" y="902117"/>
            <a:ext cx="549985" cy="1562151"/>
          </a:xfrm>
          <a:custGeom>
            <a:avLst/>
            <a:gdLst>
              <a:gd name="connsiteX0" fmla="*/ 0 w 1149222"/>
              <a:gd name="connsiteY0" fmla="*/ 0 h 3264195"/>
              <a:gd name="connsiteX1" fmla="*/ 106325 w 1149222"/>
              <a:gd name="connsiteY1" fmla="*/ 308344 h 3264195"/>
              <a:gd name="connsiteX2" fmla="*/ 202018 w 1149222"/>
              <a:gd name="connsiteY2" fmla="*/ 595423 h 3264195"/>
              <a:gd name="connsiteX3" fmla="*/ 297711 w 1149222"/>
              <a:gd name="connsiteY3" fmla="*/ 744279 h 3264195"/>
              <a:gd name="connsiteX4" fmla="*/ 382772 w 1149222"/>
              <a:gd name="connsiteY4" fmla="*/ 988828 h 3264195"/>
              <a:gd name="connsiteX5" fmla="*/ 446567 w 1149222"/>
              <a:gd name="connsiteY5" fmla="*/ 1180214 h 3264195"/>
              <a:gd name="connsiteX6" fmla="*/ 489097 w 1149222"/>
              <a:gd name="connsiteY6" fmla="*/ 1446028 h 3264195"/>
              <a:gd name="connsiteX7" fmla="*/ 574158 w 1149222"/>
              <a:gd name="connsiteY7" fmla="*/ 1626781 h 3264195"/>
              <a:gd name="connsiteX8" fmla="*/ 627321 w 1149222"/>
              <a:gd name="connsiteY8" fmla="*/ 1786269 h 3264195"/>
              <a:gd name="connsiteX9" fmla="*/ 786809 w 1149222"/>
              <a:gd name="connsiteY9" fmla="*/ 2020186 h 3264195"/>
              <a:gd name="connsiteX10" fmla="*/ 882502 w 1149222"/>
              <a:gd name="connsiteY10" fmla="*/ 2137144 h 3264195"/>
              <a:gd name="connsiteX11" fmla="*/ 956930 w 1149222"/>
              <a:gd name="connsiteY11" fmla="*/ 2296632 h 3264195"/>
              <a:gd name="connsiteX12" fmla="*/ 1020725 w 1149222"/>
              <a:gd name="connsiteY12" fmla="*/ 2530549 h 3264195"/>
              <a:gd name="connsiteX13" fmla="*/ 1095153 w 1149222"/>
              <a:gd name="connsiteY13" fmla="*/ 2732567 h 3264195"/>
              <a:gd name="connsiteX14" fmla="*/ 1148316 w 1149222"/>
              <a:gd name="connsiteY14" fmla="*/ 2998381 h 3264195"/>
              <a:gd name="connsiteX15" fmla="*/ 1127051 w 1149222"/>
              <a:gd name="connsiteY15" fmla="*/ 3168502 h 3264195"/>
              <a:gd name="connsiteX16" fmla="*/ 1105786 w 1149222"/>
              <a:gd name="connsiteY16" fmla="*/ 3264195 h 32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22" h="3264195">
                <a:moveTo>
                  <a:pt x="0" y="0"/>
                </a:moveTo>
                <a:cubicBezTo>
                  <a:pt x="36327" y="105439"/>
                  <a:pt x="72655" y="209107"/>
                  <a:pt x="106325" y="308344"/>
                </a:cubicBezTo>
                <a:cubicBezTo>
                  <a:pt x="139995" y="407581"/>
                  <a:pt x="170120" y="522767"/>
                  <a:pt x="202018" y="595423"/>
                </a:cubicBezTo>
                <a:cubicBezTo>
                  <a:pt x="233916" y="668079"/>
                  <a:pt x="267585" y="678712"/>
                  <a:pt x="297711" y="744279"/>
                </a:cubicBezTo>
                <a:cubicBezTo>
                  <a:pt x="327837" y="809847"/>
                  <a:pt x="357963" y="916172"/>
                  <a:pt x="382772" y="988828"/>
                </a:cubicBezTo>
                <a:cubicBezTo>
                  <a:pt x="407581" y="1061484"/>
                  <a:pt x="428846" y="1104014"/>
                  <a:pt x="446567" y="1180214"/>
                </a:cubicBezTo>
                <a:cubicBezTo>
                  <a:pt x="464288" y="1256414"/>
                  <a:pt x="467832" y="1371600"/>
                  <a:pt x="489097" y="1446028"/>
                </a:cubicBezTo>
                <a:cubicBezTo>
                  <a:pt x="510362" y="1520456"/>
                  <a:pt x="551121" y="1570074"/>
                  <a:pt x="574158" y="1626781"/>
                </a:cubicBezTo>
                <a:cubicBezTo>
                  <a:pt x="597195" y="1683488"/>
                  <a:pt x="591879" y="1720702"/>
                  <a:pt x="627321" y="1786269"/>
                </a:cubicBezTo>
                <a:cubicBezTo>
                  <a:pt x="662763" y="1851836"/>
                  <a:pt x="744279" y="1961707"/>
                  <a:pt x="786809" y="2020186"/>
                </a:cubicBezTo>
                <a:cubicBezTo>
                  <a:pt x="829339" y="2078665"/>
                  <a:pt x="854149" y="2091070"/>
                  <a:pt x="882502" y="2137144"/>
                </a:cubicBezTo>
                <a:cubicBezTo>
                  <a:pt x="910855" y="2183218"/>
                  <a:pt x="933893" y="2231064"/>
                  <a:pt x="956930" y="2296632"/>
                </a:cubicBezTo>
                <a:cubicBezTo>
                  <a:pt x="979967" y="2362200"/>
                  <a:pt x="997688" y="2457893"/>
                  <a:pt x="1020725" y="2530549"/>
                </a:cubicBezTo>
                <a:cubicBezTo>
                  <a:pt x="1043762" y="2603205"/>
                  <a:pt x="1073888" y="2654595"/>
                  <a:pt x="1095153" y="2732567"/>
                </a:cubicBezTo>
                <a:cubicBezTo>
                  <a:pt x="1116418" y="2810539"/>
                  <a:pt x="1143000" y="2925725"/>
                  <a:pt x="1148316" y="2998381"/>
                </a:cubicBezTo>
                <a:cubicBezTo>
                  <a:pt x="1153632" y="3071037"/>
                  <a:pt x="1134139" y="3124200"/>
                  <a:pt x="1127051" y="3168502"/>
                </a:cubicBezTo>
                <a:cubicBezTo>
                  <a:pt x="1119963" y="3212804"/>
                  <a:pt x="1112874" y="3238499"/>
                  <a:pt x="1105786" y="326419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38" name="Freeform: Shape 37"/>
          <p:cNvSpPr/>
          <p:nvPr/>
        </p:nvSpPr>
        <p:spPr>
          <a:xfrm>
            <a:off x="5959928" y="4703536"/>
            <a:ext cx="237166" cy="884464"/>
          </a:xfrm>
          <a:custGeom>
            <a:avLst/>
            <a:gdLst>
              <a:gd name="connsiteX0" fmla="*/ 330200 w 332032"/>
              <a:gd name="connsiteY0" fmla="*/ 0 h 1238250"/>
              <a:gd name="connsiteX1" fmla="*/ 330200 w 332032"/>
              <a:gd name="connsiteY1" fmla="*/ 57150 h 1238250"/>
              <a:gd name="connsiteX2" fmla="*/ 311150 w 332032"/>
              <a:gd name="connsiteY2" fmla="*/ 139700 h 1238250"/>
              <a:gd name="connsiteX3" fmla="*/ 260350 w 332032"/>
              <a:gd name="connsiteY3" fmla="*/ 222250 h 1238250"/>
              <a:gd name="connsiteX4" fmla="*/ 165100 w 332032"/>
              <a:gd name="connsiteY4" fmla="*/ 635000 h 1238250"/>
              <a:gd name="connsiteX5" fmla="*/ 120650 w 332032"/>
              <a:gd name="connsiteY5" fmla="*/ 831850 h 1238250"/>
              <a:gd name="connsiteX6" fmla="*/ 82550 w 332032"/>
              <a:gd name="connsiteY6" fmla="*/ 1035050 h 1238250"/>
              <a:gd name="connsiteX7" fmla="*/ 25400 w 332032"/>
              <a:gd name="connsiteY7" fmla="*/ 1181100 h 1238250"/>
              <a:gd name="connsiteX8" fmla="*/ 0 w 332032"/>
              <a:gd name="connsiteY8"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32" h="1238250">
                <a:moveTo>
                  <a:pt x="330200" y="0"/>
                </a:moveTo>
                <a:cubicBezTo>
                  <a:pt x="331787" y="16933"/>
                  <a:pt x="333375" y="33867"/>
                  <a:pt x="330200" y="57150"/>
                </a:cubicBezTo>
                <a:cubicBezTo>
                  <a:pt x="327025" y="80433"/>
                  <a:pt x="322792" y="112183"/>
                  <a:pt x="311150" y="139700"/>
                </a:cubicBezTo>
                <a:cubicBezTo>
                  <a:pt x="299508" y="167217"/>
                  <a:pt x="284692" y="139700"/>
                  <a:pt x="260350" y="222250"/>
                </a:cubicBezTo>
                <a:cubicBezTo>
                  <a:pt x="236008" y="304800"/>
                  <a:pt x="188383" y="533400"/>
                  <a:pt x="165100" y="635000"/>
                </a:cubicBezTo>
                <a:cubicBezTo>
                  <a:pt x="141817" y="736600"/>
                  <a:pt x="134408" y="765175"/>
                  <a:pt x="120650" y="831850"/>
                </a:cubicBezTo>
                <a:cubicBezTo>
                  <a:pt x="106892" y="898525"/>
                  <a:pt x="98425" y="976842"/>
                  <a:pt x="82550" y="1035050"/>
                </a:cubicBezTo>
                <a:cubicBezTo>
                  <a:pt x="66675" y="1093258"/>
                  <a:pt x="39158" y="1147233"/>
                  <a:pt x="25400" y="1181100"/>
                </a:cubicBezTo>
                <a:cubicBezTo>
                  <a:pt x="11642" y="1214967"/>
                  <a:pt x="5821" y="1226608"/>
                  <a:pt x="0" y="123825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9" name="Freeform: Shape 38"/>
          <p:cNvSpPr/>
          <p:nvPr/>
        </p:nvSpPr>
        <p:spPr>
          <a:xfrm>
            <a:off x="6526893" y="3047097"/>
            <a:ext cx="638153" cy="400046"/>
          </a:xfrm>
          <a:custGeom>
            <a:avLst/>
            <a:gdLst>
              <a:gd name="connsiteX0" fmla="*/ 558800 w 893414"/>
              <a:gd name="connsiteY0" fmla="*/ 560065 h 560065"/>
              <a:gd name="connsiteX1" fmla="*/ 844550 w 893414"/>
              <a:gd name="connsiteY1" fmla="*/ 471165 h 560065"/>
              <a:gd name="connsiteX2" fmla="*/ 857250 w 893414"/>
              <a:gd name="connsiteY2" fmla="*/ 414015 h 560065"/>
              <a:gd name="connsiteX3" fmla="*/ 889000 w 893414"/>
              <a:gd name="connsiteY3" fmla="*/ 26665 h 560065"/>
              <a:gd name="connsiteX4" fmla="*/ 749300 w 893414"/>
              <a:gd name="connsiteY4" fmla="*/ 33015 h 560065"/>
              <a:gd name="connsiteX5" fmla="*/ 431800 w 893414"/>
              <a:gd name="connsiteY5" fmla="*/ 45715 h 560065"/>
              <a:gd name="connsiteX6" fmla="*/ 184150 w 893414"/>
              <a:gd name="connsiteY6" fmla="*/ 13965 h 560065"/>
              <a:gd name="connsiteX7" fmla="*/ 0 w 893414"/>
              <a:gd name="connsiteY7" fmla="*/ 1265 h 5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414" h="560065">
                <a:moveTo>
                  <a:pt x="558800" y="560065"/>
                </a:moveTo>
                <a:cubicBezTo>
                  <a:pt x="676804" y="527786"/>
                  <a:pt x="794808" y="495507"/>
                  <a:pt x="844550" y="471165"/>
                </a:cubicBezTo>
                <a:cubicBezTo>
                  <a:pt x="894292" y="446823"/>
                  <a:pt x="849842" y="488098"/>
                  <a:pt x="857250" y="414015"/>
                </a:cubicBezTo>
                <a:cubicBezTo>
                  <a:pt x="864658" y="339932"/>
                  <a:pt x="906992" y="90165"/>
                  <a:pt x="889000" y="26665"/>
                </a:cubicBezTo>
                <a:cubicBezTo>
                  <a:pt x="871008" y="-36835"/>
                  <a:pt x="749300" y="33015"/>
                  <a:pt x="749300" y="33015"/>
                </a:cubicBezTo>
                <a:cubicBezTo>
                  <a:pt x="673100" y="36190"/>
                  <a:pt x="525992" y="48890"/>
                  <a:pt x="431800" y="45715"/>
                </a:cubicBezTo>
                <a:cubicBezTo>
                  <a:pt x="337608" y="42540"/>
                  <a:pt x="256117" y="21373"/>
                  <a:pt x="184150" y="13965"/>
                </a:cubicBezTo>
                <a:cubicBezTo>
                  <a:pt x="112183" y="6557"/>
                  <a:pt x="56091" y="3911"/>
                  <a:pt x="0" y="126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pic>
        <p:nvPicPr>
          <p:cNvPr id="40" name="Picture 39"/>
          <p:cNvPicPr>
            <a:picLocks noChangeAspect="1"/>
          </p:cNvPicPr>
          <p:nvPr/>
        </p:nvPicPr>
        <p:blipFill rotWithShape="1">
          <a:blip r:embed="rId3"/>
          <a:srcRect l="44294" t="47493" r="43283" b="39169"/>
          <a:stretch/>
        </p:blipFill>
        <p:spPr>
          <a:xfrm>
            <a:off x="6995525" y="3670004"/>
            <a:ext cx="3154365" cy="2274003"/>
          </a:xfrm>
          <a:prstGeom prst="rect">
            <a:avLst/>
          </a:prstGeom>
          <a:noFill/>
          <a:ln w="19050">
            <a:solidFill>
              <a:schemeClr val="tx1"/>
            </a:solidFill>
          </a:ln>
        </p:spPr>
      </p:pic>
      <p:sp>
        <p:nvSpPr>
          <p:cNvPr id="41" name="Freeform: Shape 40"/>
          <p:cNvSpPr/>
          <p:nvPr/>
        </p:nvSpPr>
        <p:spPr>
          <a:xfrm>
            <a:off x="7498080" y="3666309"/>
            <a:ext cx="1080244" cy="957943"/>
          </a:xfrm>
          <a:custGeom>
            <a:avLst/>
            <a:gdLst>
              <a:gd name="connsiteX0" fmla="*/ 0 w 1584960"/>
              <a:gd name="connsiteY0" fmla="*/ 0 h 1475232"/>
              <a:gd name="connsiteX1" fmla="*/ 402336 w 1584960"/>
              <a:gd name="connsiteY1" fmla="*/ 365760 h 1475232"/>
              <a:gd name="connsiteX2" fmla="*/ 487680 w 1584960"/>
              <a:gd name="connsiteY2" fmla="*/ 487680 h 1475232"/>
              <a:gd name="connsiteX3" fmla="*/ 560832 w 1584960"/>
              <a:gd name="connsiteY3" fmla="*/ 658368 h 1475232"/>
              <a:gd name="connsiteX4" fmla="*/ 841248 w 1584960"/>
              <a:gd name="connsiteY4" fmla="*/ 816864 h 1475232"/>
              <a:gd name="connsiteX5" fmla="*/ 975360 w 1584960"/>
              <a:gd name="connsiteY5" fmla="*/ 926592 h 1475232"/>
              <a:gd name="connsiteX6" fmla="*/ 1011936 w 1584960"/>
              <a:gd name="connsiteY6" fmla="*/ 999744 h 1475232"/>
              <a:gd name="connsiteX7" fmla="*/ 1121664 w 1584960"/>
              <a:gd name="connsiteY7" fmla="*/ 1133856 h 1475232"/>
              <a:gd name="connsiteX8" fmla="*/ 1255776 w 1584960"/>
              <a:gd name="connsiteY8" fmla="*/ 1267968 h 1475232"/>
              <a:gd name="connsiteX9" fmla="*/ 1389888 w 1584960"/>
              <a:gd name="connsiteY9" fmla="*/ 1402080 h 1475232"/>
              <a:gd name="connsiteX10" fmla="*/ 1536192 w 1584960"/>
              <a:gd name="connsiteY10" fmla="*/ 1450848 h 1475232"/>
              <a:gd name="connsiteX11" fmla="*/ 1584960 w 1584960"/>
              <a:gd name="connsiteY11" fmla="*/ 1475232 h 147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960" h="1475232">
                <a:moveTo>
                  <a:pt x="0" y="0"/>
                </a:moveTo>
                <a:cubicBezTo>
                  <a:pt x="160528" y="142240"/>
                  <a:pt x="321056" y="284480"/>
                  <a:pt x="402336" y="365760"/>
                </a:cubicBezTo>
                <a:cubicBezTo>
                  <a:pt x="483616" y="447040"/>
                  <a:pt x="461264" y="438912"/>
                  <a:pt x="487680" y="487680"/>
                </a:cubicBezTo>
                <a:cubicBezTo>
                  <a:pt x="514096" y="536448"/>
                  <a:pt x="501904" y="603504"/>
                  <a:pt x="560832" y="658368"/>
                </a:cubicBezTo>
                <a:cubicBezTo>
                  <a:pt x="619760" y="713232"/>
                  <a:pt x="772160" y="772160"/>
                  <a:pt x="841248" y="816864"/>
                </a:cubicBezTo>
                <a:cubicBezTo>
                  <a:pt x="910336" y="861568"/>
                  <a:pt x="946912" y="896112"/>
                  <a:pt x="975360" y="926592"/>
                </a:cubicBezTo>
                <a:cubicBezTo>
                  <a:pt x="1003808" y="957072"/>
                  <a:pt x="987552" y="965200"/>
                  <a:pt x="1011936" y="999744"/>
                </a:cubicBezTo>
                <a:cubicBezTo>
                  <a:pt x="1036320" y="1034288"/>
                  <a:pt x="1081024" y="1089152"/>
                  <a:pt x="1121664" y="1133856"/>
                </a:cubicBezTo>
                <a:cubicBezTo>
                  <a:pt x="1162304" y="1178560"/>
                  <a:pt x="1255776" y="1267968"/>
                  <a:pt x="1255776" y="1267968"/>
                </a:cubicBezTo>
                <a:cubicBezTo>
                  <a:pt x="1300480" y="1312672"/>
                  <a:pt x="1343152" y="1371600"/>
                  <a:pt x="1389888" y="1402080"/>
                </a:cubicBezTo>
                <a:cubicBezTo>
                  <a:pt x="1436624" y="1432560"/>
                  <a:pt x="1503680" y="1438656"/>
                  <a:pt x="1536192" y="1450848"/>
                </a:cubicBezTo>
                <a:cubicBezTo>
                  <a:pt x="1568704" y="1463040"/>
                  <a:pt x="1576832" y="1469136"/>
                  <a:pt x="1584960" y="1475232"/>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2" name="Freeform: Shape 41"/>
          <p:cNvSpPr/>
          <p:nvPr/>
        </p:nvSpPr>
        <p:spPr>
          <a:xfrm>
            <a:off x="7663543" y="4754880"/>
            <a:ext cx="1011197" cy="1227909"/>
          </a:xfrm>
          <a:custGeom>
            <a:avLst/>
            <a:gdLst>
              <a:gd name="connsiteX0" fmla="*/ 0 w 1415676"/>
              <a:gd name="connsiteY0" fmla="*/ 1719072 h 1719072"/>
              <a:gd name="connsiteX1" fmla="*/ 512064 w 1415676"/>
              <a:gd name="connsiteY1" fmla="*/ 1414272 h 1719072"/>
              <a:gd name="connsiteX2" fmla="*/ 804672 w 1415676"/>
              <a:gd name="connsiteY2" fmla="*/ 1243584 h 1719072"/>
              <a:gd name="connsiteX3" fmla="*/ 1024128 w 1415676"/>
              <a:gd name="connsiteY3" fmla="*/ 1085088 h 1719072"/>
              <a:gd name="connsiteX4" fmla="*/ 1231392 w 1415676"/>
              <a:gd name="connsiteY4" fmla="*/ 914400 h 1719072"/>
              <a:gd name="connsiteX5" fmla="*/ 1402080 w 1415676"/>
              <a:gd name="connsiteY5" fmla="*/ 670560 h 1719072"/>
              <a:gd name="connsiteX6" fmla="*/ 1402080 w 1415676"/>
              <a:gd name="connsiteY6" fmla="*/ 390144 h 1719072"/>
              <a:gd name="connsiteX7" fmla="*/ 1377696 w 1415676"/>
              <a:gd name="connsiteY7" fmla="*/ 268224 h 1719072"/>
              <a:gd name="connsiteX8" fmla="*/ 1365504 w 1415676"/>
              <a:gd name="connsiteY8" fmla="*/ 0 h 171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676" h="1719072">
                <a:moveTo>
                  <a:pt x="0" y="1719072"/>
                </a:moveTo>
                <a:lnTo>
                  <a:pt x="512064" y="1414272"/>
                </a:lnTo>
                <a:cubicBezTo>
                  <a:pt x="646176" y="1335024"/>
                  <a:pt x="719328" y="1298448"/>
                  <a:pt x="804672" y="1243584"/>
                </a:cubicBezTo>
                <a:cubicBezTo>
                  <a:pt x="890016" y="1188720"/>
                  <a:pt x="953008" y="1139952"/>
                  <a:pt x="1024128" y="1085088"/>
                </a:cubicBezTo>
                <a:cubicBezTo>
                  <a:pt x="1095248" y="1030224"/>
                  <a:pt x="1168400" y="983488"/>
                  <a:pt x="1231392" y="914400"/>
                </a:cubicBezTo>
                <a:cubicBezTo>
                  <a:pt x="1294384" y="845312"/>
                  <a:pt x="1373632" y="757936"/>
                  <a:pt x="1402080" y="670560"/>
                </a:cubicBezTo>
                <a:cubicBezTo>
                  <a:pt x="1430528" y="583184"/>
                  <a:pt x="1406144" y="457200"/>
                  <a:pt x="1402080" y="390144"/>
                </a:cubicBezTo>
                <a:cubicBezTo>
                  <a:pt x="1398016" y="323088"/>
                  <a:pt x="1383792" y="333248"/>
                  <a:pt x="1377696" y="268224"/>
                </a:cubicBezTo>
                <a:cubicBezTo>
                  <a:pt x="1371600" y="203200"/>
                  <a:pt x="1368552" y="101600"/>
                  <a:pt x="136550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3" name="Freeform: Shape 42"/>
          <p:cNvSpPr/>
          <p:nvPr/>
        </p:nvSpPr>
        <p:spPr>
          <a:xfrm>
            <a:off x="8765760" y="4126510"/>
            <a:ext cx="1344891" cy="480324"/>
          </a:xfrm>
          <a:custGeom>
            <a:avLst/>
            <a:gdLst>
              <a:gd name="connsiteX0" fmla="*/ 1919596 w 1919596"/>
              <a:gd name="connsiteY0" fmla="*/ 87238 h 672454"/>
              <a:gd name="connsiteX1" fmla="*/ 1419724 w 1919596"/>
              <a:gd name="connsiteY1" fmla="*/ 1894 h 672454"/>
              <a:gd name="connsiteX2" fmla="*/ 1041772 w 1919596"/>
              <a:gd name="connsiteY2" fmla="*/ 160390 h 672454"/>
              <a:gd name="connsiteX3" fmla="*/ 639436 w 1919596"/>
              <a:gd name="connsiteY3" fmla="*/ 343270 h 672454"/>
              <a:gd name="connsiteX4" fmla="*/ 383404 w 1919596"/>
              <a:gd name="connsiteY4" fmla="*/ 452998 h 672454"/>
              <a:gd name="connsiteX5" fmla="*/ 151756 w 1919596"/>
              <a:gd name="connsiteY5" fmla="*/ 538342 h 672454"/>
              <a:gd name="connsiteX6" fmla="*/ 17644 w 1919596"/>
              <a:gd name="connsiteY6" fmla="*/ 648070 h 672454"/>
              <a:gd name="connsiteX7" fmla="*/ 5452 w 1919596"/>
              <a:gd name="connsiteY7" fmla="*/ 672454 h 6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596" h="672454">
                <a:moveTo>
                  <a:pt x="1919596" y="87238"/>
                </a:moveTo>
                <a:cubicBezTo>
                  <a:pt x="1742812" y="38470"/>
                  <a:pt x="1566028" y="-10298"/>
                  <a:pt x="1419724" y="1894"/>
                </a:cubicBezTo>
                <a:cubicBezTo>
                  <a:pt x="1273420" y="14086"/>
                  <a:pt x="1171820" y="103494"/>
                  <a:pt x="1041772" y="160390"/>
                </a:cubicBezTo>
                <a:cubicBezTo>
                  <a:pt x="911724" y="217286"/>
                  <a:pt x="749164" y="294502"/>
                  <a:pt x="639436" y="343270"/>
                </a:cubicBezTo>
                <a:cubicBezTo>
                  <a:pt x="529708" y="392038"/>
                  <a:pt x="464684" y="420486"/>
                  <a:pt x="383404" y="452998"/>
                </a:cubicBezTo>
                <a:cubicBezTo>
                  <a:pt x="302124" y="485510"/>
                  <a:pt x="212716" y="505830"/>
                  <a:pt x="151756" y="538342"/>
                </a:cubicBezTo>
                <a:cubicBezTo>
                  <a:pt x="90796" y="570854"/>
                  <a:pt x="17644" y="648070"/>
                  <a:pt x="17644" y="648070"/>
                </a:cubicBezTo>
                <a:cubicBezTo>
                  <a:pt x="-6740" y="670422"/>
                  <a:pt x="-644" y="671438"/>
                  <a:pt x="5452" y="67245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4" name="Freeform: Shape 43"/>
          <p:cNvSpPr/>
          <p:nvPr/>
        </p:nvSpPr>
        <p:spPr>
          <a:xfrm>
            <a:off x="8844022" y="3666309"/>
            <a:ext cx="265144" cy="783771"/>
          </a:xfrm>
          <a:custGeom>
            <a:avLst/>
            <a:gdLst>
              <a:gd name="connsiteX0" fmla="*/ 371202 w 371202"/>
              <a:gd name="connsiteY0" fmla="*/ 0 h 1097280"/>
              <a:gd name="connsiteX1" fmla="*/ 285858 w 371202"/>
              <a:gd name="connsiteY1" fmla="*/ 134112 h 1097280"/>
              <a:gd name="connsiteX2" fmla="*/ 115170 w 371202"/>
              <a:gd name="connsiteY2" fmla="*/ 256032 h 1097280"/>
              <a:gd name="connsiteX3" fmla="*/ 17634 w 371202"/>
              <a:gd name="connsiteY3" fmla="*/ 292608 h 1097280"/>
              <a:gd name="connsiteX4" fmla="*/ 5442 w 371202"/>
              <a:gd name="connsiteY4" fmla="*/ 365760 h 1097280"/>
              <a:gd name="connsiteX5" fmla="*/ 78594 w 371202"/>
              <a:gd name="connsiteY5" fmla="*/ 731520 h 1097280"/>
              <a:gd name="connsiteX6" fmla="*/ 115170 w 371202"/>
              <a:gd name="connsiteY6" fmla="*/ 804672 h 1097280"/>
              <a:gd name="connsiteX7" fmla="*/ 188322 w 371202"/>
              <a:gd name="connsiteY7"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02" h="1097280">
                <a:moveTo>
                  <a:pt x="371202" y="0"/>
                </a:moveTo>
                <a:cubicBezTo>
                  <a:pt x="349866" y="45720"/>
                  <a:pt x="328530" y="91440"/>
                  <a:pt x="285858" y="134112"/>
                </a:cubicBezTo>
                <a:cubicBezTo>
                  <a:pt x="243186" y="176784"/>
                  <a:pt x="159874" y="229616"/>
                  <a:pt x="115170" y="256032"/>
                </a:cubicBezTo>
                <a:cubicBezTo>
                  <a:pt x="70466" y="282448"/>
                  <a:pt x="17634" y="292608"/>
                  <a:pt x="17634" y="292608"/>
                </a:cubicBezTo>
                <a:cubicBezTo>
                  <a:pt x="-654" y="310896"/>
                  <a:pt x="-4718" y="292608"/>
                  <a:pt x="5442" y="365760"/>
                </a:cubicBezTo>
                <a:cubicBezTo>
                  <a:pt x="15602" y="438912"/>
                  <a:pt x="60306" y="658368"/>
                  <a:pt x="78594" y="731520"/>
                </a:cubicBezTo>
                <a:cubicBezTo>
                  <a:pt x="96882" y="804672"/>
                  <a:pt x="96882" y="743712"/>
                  <a:pt x="115170" y="804672"/>
                </a:cubicBezTo>
                <a:cubicBezTo>
                  <a:pt x="133458" y="865632"/>
                  <a:pt x="160890" y="981456"/>
                  <a:pt x="18832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5" name="Freeform: Shape 44"/>
          <p:cNvSpPr/>
          <p:nvPr/>
        </p:nvSpPr>
        <p:spPr>
          <a:xfrm>
            <a:off x="8691154" y="5172892"/>
            <a:ext cx="181086" cy="783771"/>
          </a:xfrm>
          <a:custGeom>
            <a:avLst/>
            <a:gdLst>
              <a:gd name="connsiteX0" fmla="*/ 0 w 253520"/>
              <a:gd name="connsiteY0" fmla="*/ 0 h 1097280"/>
              <a:gd name="connsiteX1" fmla="*/ 231648 w 253520"/>
              <a:gd name="connsiteY1" fmla="*/ 377952 h 1097280"/>
              <a:gd name="connsiteX2" fmla="*/ 243840 w 253520"/>
              <a:gd name="connsiteY2" fmla="*/ 585216 h 1097280"/>
              <a:gd name="connsiteX3" fmla="*/ 231648 w 253520"/>
              <a:gd name="connsiteY3" fmla="*/ 877824 h 1097280"/>
              <a:gd name="connsiteX4" fmla="*/ 207264 w 253520"/>
              <a:gd name="connsiteY4" fmla="*/ 1048512 h 1097280"/>
              <a:gd name="connsiteX5" fmla="*/ 195072 w 253520"/>
              <a:gd name="connsiteY5"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20" h="1097280">
                <a:moveTo>
                  <a:pt x="0" y="0"/>
                </a:moveTo>
                <a:cubicBezTo>
                  <a:pt x="95504" y="140208"/>
                  <a:pt x="191008" y="280416"/>
                  <a:pt x="231648" y="377952"/>
                </a:cubicBezTo>
                <a:cubicBezTo>
                  <a:pt x="272288" y="475488"/>
                  <a:pt x="243840" y="501904"/>
                  <a:pt x="243840" y="585216"/>
                </a:cubicBezTo>
                <a:cubicBezTo>
                  <a:pt x="243840" y="668528"/>
                  <a:pt x="237744" y="800608"/>
                  <a:pt x="231648" y="877824"/>
                </a:cubicBezTo>
                <a:cubicBezTo>
                  <a:pt x="225552" y="955040"/>
                  <a:pt x="207264" y="1048512"/>
                  <a:pt x="207264" y="1048512"/>
                </a:cubicBezTo>
                <a:cubicBezTo>
                  <a:pt x="201168" y="1085088"/>
                  <a:pt x="198120" y="1091184"/>
                  <a:pt x="19507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6" name="Oval 45"/>
          <p:cNvSpPr/>
          <p:nvPr/>
        </p:nvSpPr>
        <p:spPr>
          <a:xfrm>
            <a:off x="8534781" y="4520656"/>
            <a:ext cx="293916" cy="31260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47" name="TextBox 46"/>
          <p:cNvSpPr txBox="1"/>
          <p:nvPr/>
        </p:nvSpPr>
        <p:spPr>
          <a:xfrm>
            <a:off x="9109166" y="4981303"/>
            <a:ext cx="1001486" cy="883703"/>
          </a:xfrm>
          <a:prstGeom prst="rect">
            <a:avLst/>
          </a:prstGeom>
          <a:solidFill>
            <a:schemeClr val="bg1"/>
          </a:solidFill>
          <a:ln>
            <a:solidFill>
              <a:schemeClr val="tx1"/>
            </a:solidFill>
          </a:ln>
        </p:spPr>
        <p:txBody>
          <a:bodyPr wrap="square" rtlCol="0">
            <a:spAutoFit/>
          </a:bodyPr>
          <a:lstStyle/>
          <a:p>
            <a:pPr defTabSz="653156"/>
            <a:r>
              <a:rPr lang="en-GB" sz="857" kern="0" dirty="0">
                <a:solidFill>
                  <a:sysClr val="windowText" lastClr="000000"/>
                </a:solidFill>
              </a:rPr>
              <a:t>Parking limited to 1 hour no return within hour adjacent to Post Office, local shops and Public Houses</a:t>
            </a:r>
          </a:p>
        </p:txBody>
      </p:sp>
      <p:cxnSp>
        <p:nvCxnSpPr>
          <p:cNvPr id="48" name="Straight Arrow Connector 47"/>
          <p:cNvCxnSpPr>
            <a:cxnSpLocks/>
            <a:endCxn id="46" idx="5"/>
          </p:cNvCxnSpPr>
          <p:nvPr/>
        </p:nvCxnSpPr>
        <p:spPr>
          <a:xfrm flipH="1" flipV="1">
            <a:off x="8785654" y="4787478"/>
            <a:ext cx="323513" cy="19382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48923" y="26339"/>
            <a:ext cx="8631396"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8: LATMP : Extents of proposed temporary Clearway order </a:t>
            </a:r>
          </a:p>
        </p:txBody>
      </p:sp>
      <p:cxnSp>
        <p:nvCxnSpPr>
          <p:cNvPr id="32" name="Straight Arrow Connector 31"/>
          <p:cNvCxnSpPr/>
          <p:nvPr/>
        </p:nvCxnSpPr>
        <p:spPr>
          <a:xfrm flipH="1" flipV="1">
            <a:off x="1976847"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925811"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35" name="Rectangle 34"/>
          <p:cNvSpPr/>
          <p:nvPr/>
        </p:nvSpPr>
        <p:spPr>
          <a:xfrm>
            <a:off x="7622392" y="37071"/>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
        <p:nvSpPr>
          <p:cNvPr id="37" name="TextBox 36"/>
          <p:cNvSpPr txBox="1"/>
          <p:nvPr/>
        </p:nvSpPr>
        <p:spPr>
          <a:xfrm>
            <a:off x="6696602" y="6325088"/>
            <a:ext cx="3956276" cy="553998"/>
          </a:xfrm>
          <a:prstGeom prst="rect">
            <a:avLst/>
          </a:prstGeom>
          <a:solidFill>
            <a:schemeClr val="bg1"/>
          </a:solidFill>
          <a:ln>
            <a:solidFill>
              <a:schemeClr val="bg1">
                <a:lumMod val="50000"/>
              </a:schemeClr>
            </a:solidFill>
          </a:ln>
        </p:spPr>
        <p:txBody>
          <a:bodyPr wrap="square" rtlCol="0">
            <a:spAutoFit/>
          </a:bodyPr>
          <a:lstStyle/>
          <a:p>
            <a:pPr defTabSz="653156"/>
            <a:r>
              <a:rPr lang="en-GB" sz="1000" b="1" u="sng" kern="0" dirty="0">
                <a:solidFill>
                  <a:sysClr val="windowText" lastClr="000000"/>
                </a:solidFill>
              </a:rPr>
              <a:t>KEY</a:t>
            </a:r>
          </a:p>
          <a:p>
            <a:pPr defTabSz="653156"/>
            <a:r>
              <a:rPr lang="en-GB" sz="1000" kern="0" dirty="0">
                <a:solidFill>
                  <a:sysClr val="windowText" lastClr="000000"/>
                </a:solidFill>
              </a:rPr>
              <a:t>No Stopping At Any Time</a:t>
            </a:r>
          </a:p>
          <a:p>
            <a:pPr defTabSz="653156"/>
            <a:endParaRPr lang="en-GB" sz="1000" kern="0" dirty="0">
              <a:solidFill>
                <a:sysClr val="windowText" lastClr="000000"/>
              </a:solidFill>
            </a:endParaRPr>
          </a:p>
        </p:txBody>
      </p:sp>
      <p:cxnSp>
        <p:nvCxnSpPr>
          <p:cNvPr id="49" name="Straight Connector 48"/>
          <p:cNvCxnSpPr/>
          <p:nvPr/>
        </p:nvCxnSpPr>
        <p:spPr>
          <a:xfrm>
            <a:off x="9398317" y="6589446"/>
            <a:ext cx="862734" cy="0"/>
          </a:xfrm>
          <a:prstGeom prst="line">
            <a:avLst/>
          </a:pr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Freeform: Shape 11"/>
          <p:cNvSpPr/>
          <p:nvPr/>
        </p:nvSpPr>
        <p:spPr>
          <a:xfrm>
            <a:off x="6431166" y="1718797"/>
            <a:ext cx="1564105" cy="1031278"/>
          </a:xfrm>
          <a:custGeom>
            <a:avLst/>
            <a:gdLst>
              <a:gd name="connsiteX0" fmla="*/ 0 w 2189747"/>
              <a:gd name="connsiteY0" fmla="*/ 1263316 h 1443789"/>
              <a:gd name="connsiteX1" fmla="*/ 132347 w 2189747"/>
              <a:gd name="connsiteY1" fmla="*/ 1106905 h 1443789"/>
              <a:gd name="connsiteX2" fmla="*/ 144379 w 2189747"/>
              <a:gd name="connsiteY2" fmla="*/ 854242 h 1443789"/>
              <a:gd name="connsiteX3" fmla="*/ 457200 w 2189747"/>
              <a:gd name="connsiteY3" fmla="*/ 794084 h 1443789"/>
              <a:gd name="connsiteX4" fmla="*/ 757989 w 2189747"/>
              <a:gd name="connsiteY4" fmla="*/ 601579 h 1443789"/>
              <a:gd name="connsiteX5" fmla="*/ 1106905 w 2189747"/>
              <a:gd name="connsiteY5" fmla="*/ 517358 h 1443789"/>
              <a:gd name="connsiteX6" fmla="*/ 1203157 w 2189747"/>
              <a:gd name="connsiteY6" fmla="*/ 505326 h 1443789"/>
              <a:gd name="connsiteX7" fmla="*/ 1227221 w 2189747"/>
              <a:gd name="connsiteY7" fmla="*/ 48126 h 1443789"/>
              <a:gd name="connsiteX8" fmla="*/ 1612231 w 2189747"/>
              <a:gd name="connsiteY8" fmla="*/ 0 h 1443789"/>
              <a:gd name="connsiteX9" fmla="*/ 1925052 w 2189747"/>
              <a:gd name="connsiteY9" fmla="*/ 0 h 1443789"/>
              <a:gd name="connsiteX10" fmla="*/ 2021305 w 2189747"/>
              <a:gd name="connsiteY10" fmla="*/ 505326 h 1443789"/>
              <a:gd name="connsiteX11" fmla="*/ 2189747 w 2189747"/>
              <a:gd name="connsiteY11" fmla="*/ 421105 h 1443789"/>
              <a:gd name="connsiteX12" fmla="*/ 2177715 w 2189747"/>
              <a:gd name="connsiteY12" fmla="*/ 733926 h 1443789"/>
              <a:gd name="connsiteX13" fmla="*/ 2117557 w 2189747"/>
              <a:gd name="connsiteY13" fmla="*/ 962526 h 1443789"/>
              <a:gd name="connsiteX14" fmla="*/ 2129589 w 2189747"/>
              <a:gd name="connsiteY14" fmla="*/ 1443789 h 14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9747" h="1443789">
                <a:moveTo>
                  <a:pt x="0" y="1263316"/>
                </a:moveTo>
                <a:lnTo>
                  <a:pt x="132347" y="1106905"/>
                </a:lnTo>
                <a:lnTo>
                  <a:pt x="144379" y="854242"/>
                </a:lnTo>
                <a:lnTo>
                  <a:pt x="457200" y="794084"/>
                </a:lnTo>
                <a:lnTo>
                  <a:pt x="757989" y="601579"/>
                </a:lnTo>
                <a:lnTo>
                  <a:pt x="1106905" y="517358"/>
                </a:lnTo>
                <a:lnTo>
                  <a:pt x="1203157" y="505326"/>
                </a:lnTo>
                <a:lnTo>
                  <a:pt x="1227221" y="48126"/>
                </a:lnTo>
                <a:lnTo>
                  <a:pt x="1612231" y="0"/>
                </a:lnTo>
                <a:lnTo>
                  <a:pt x="1925052" y="0"/>
                </a:lnTo>
                <a:lnTo>
                  <a:pt x="2021305" y="505326"/>
                </a:lnTo>
                <a:lnTo>
                  <a:pt x="2189747" y="421105"/>
                </a:lnTo>
                <a:lnTo>
                  <a:pt x="2177715" y="733926"/>
                </a:lnTo>
                <a:lnTo>
                  <a:pt x="2117557" y="962526"/>
                </a:lnTo>
                <a:lnTo>
                  <a:pt x="2129589" y="1443789"/>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3" name="Freeform: Shape 12"/>
          <p:cNvSpPr/>
          <p:nvPr/>
        </p:nvSpPr>
        <p:spPr>
          <a:xfrm>
            <a:off x="6164752" y="1735985"/>
            <a:ext cx="1117218" cy="180474"/>
          </a:xfrm>
          <a:custGeom>
            <a:avLst/>
            <a:gdLst>
              <a:gd name="connsiteX0" fmla="*/ 0 w 1564105"/>
              <a:gd name="connsiteY0" fmla="*/ 84221 h 252663"/>
              <a:gd name="connsiteX1" fmla="*/ 204536 w 1564105"/>
              <a:gd name="connsiteY1" fmla="*/ 0 h 252663"/>
              <a:gd name="connsiteX2" fmla="*/ 397042 w 1564105"/>
              <a:gd name="connsiteY2" fmla="*/ 24063 h 252663"/>
              <a:gd name="connsiteX3" fmla="*/ 589547 w 1564105"/>
              <a:gd name="connsiteY3" fmla="*/ 72189 h 252663"/>
              <a:gd name="connsiteX4" fmla="*/ 794084 w 1564105"/>
              <a:gd name="connsiteY4" fmla="*/ 0 h 252663"/>
              <a:gd name="connsiteX5" fmla="*/ 962526 w 1564105"/>
              <a:gd name="connsiteY5" fmla="*/ 60158 h 252663"/>
              <a:gd name="connsiteX6" fmla="*/ 1155031 w 1564105"/>
              <a:gd name="connsiteY6" fmla="*/ 48126 h 252663"/>
              <a:gd name="connsiteX7" fmla="*/ 1227221 w 1564105"/>
              <a:gd name="connsiteY7" fmla="*/ 252663 h 252663"/>
              <a:gd name="connsiteX8" fmla="*/ 1564105 w 1564105"/>
              <a:gd name="connsiteY8" fmla="*/ 156410 h 25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105" h="252663">
                <a:moveTo>
                  <a:pt x="0" y="84221"/>
                </a:moveTo>
                <a:lnTo>
                  <a:pt x="204536" y="0"/>
                </a:lnTo>
                <a:lnTo>
                  <a:pt x="397042" y="24063"/>
                </a:lnTo>
                <a:lnTo>
                  <a:pt x="589547" y="72189"/>
                </a:lnTo>
                <a:lnTo>
                  <a:pt x="794084" y="0"/>
                </a:lnTo>
                <a:lnTo>
                  <a:pt x="962526" y="60158"/>
                </a:lnTo>
                <a:lnTo>
                  <a:pt x="1155031" y="48126"/>
                </a:lnTo>
                <a:lnTo>
                  <a:pt x="1227221" y="252663"/>
                </a:lnTo>
                <a:lnTo>
                  <a:pt x="1564105" y="15641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 name="Freeform: Shape 13"/>
          <p:cNvSpPr/>
          <p:nvPr/>
        </p:nvSpPr>
        <p:spPr>
          <a:xfrm>
            <a:off x="7239000" y="1100031"/>
            <a:ext cx="584391" cy="661736"/>
          </a:xfrm>
          <a:custGeom>
            <a:avLst/>
            <a:gdLst>
              <a:gd name="connsiteX0" fmla="*/ 156411 w 830179"/>
              <a:gd name="connsiteY0" fmla="*/ 818147 h 818147"/>
              <a:gd name="connsiteX1" fmla="*/ 120316 w 830179"/>
              <a:gd name="connsiteY1" fmla="*/ 493295 h 818147"/>
              <a:gd name="connsiteX2" fmla="*/ 12032 w 830179"/>
              <a:gd name="connsiteY2" fmla="*/ 204537 h 818147"/>
              <a:gd name="connsiteX3" fmla="*/ 0 w 830179"/>
              <a:gd name="connsiteY3" fmla="*/ 48126 h 818147"/>
              <a:gd name="connsiteX4" fmla="*/ 120316 w 830179"/>
              <a:gd name="connsiteY4" fmla="*/ 0 h 818147"/>
              <a:gd name="connsiteX5" fmla="*/ 806116 w 830179"/>
              <a:gd name="connsiteY5" fmla="*/ 48126 h 818147"/>
              <a:gd name="connsiteX6" fmla="*/ 818147 w 830179"/>
              <a:gd name="connsiteY6" fmla="*/ 192505 h 818147"/>
              <a:gd name="connsiteX7" fmla="*/ 830179 w 830179"/>
              <a:gd name="connsiteY7" fmla="*/ 794084 h 818147"/>
              <a:gd name="connsiteX0" fmla="*/ 156411 w 830179"/>
              <a:gd name="connsiteY0" fmla="*/ 926431 h 926431"/>
              <a:gd name="connsiteX1" fmla="*/ 120316 w 830179"/>
              <a:gd name="connsiteY1" fmla="*/ 493295 h 926431"/>
              <a:gd name="connsiteX2" fmla="*/ 12032 w 830179"/>
              <a:gd name="connsiteY2" fmla="*/ 204537 h 926431"/>
              <a:gd name="connsiteX3" fmla="*/ 0 w 830179"/>
              <a:gd name="connsiteY3" fmla="*/ 48126 h 926431"/>
              <a:gd name="connsiteX4" fmla="*/ 120316 w 830179"/>
              <a:gd name="connsiteY4" fmla="*/ 0 h 926431"/>
              <a:gd name="connsiteX5" fmla="*/ 806116 w 830179"/>
              <a:gd name="connsiteY5" fmla="*/ 48126 h 926431"/>
              <a:gd name="connsiteX6" fmla="*/ 818147 w 830179"/>
              <a:gd name="connsiteY6" fmla="*/ 192505 h 926431"/>
              <a:gd name="connsiteX7" fmla="*/ 830179 w 830179"/>
              <a:gd name="connsiteY7" fmla="*/ 794084 h 926431"/>
              <a:gd name="connsiteX0" fmla="*/ 156411 w 818147"/>
              <a:gd name="connsiteY0" fmla="*/ 926431 h 926431"/>
              <a:gd name="connsiteX1" fmla="*/ 120316 w 818147"/>
              <a:gd name="connsiteY1" fmla="*/ 493295 h 926431"/>
              <a:gd name="connsiteX2" fmla="*/ 12032 w 818147"/>
              <a:gd name="connsiteY2" fmla="*/ 204537 h 926431"/>
              <a:gd name="connsiteX3" fmla="*/ 0 w 818147"/>
              <a:gd name="connsiteY3" fmla="*/ 48126 h 926431"/>
              <a:gd name="connsiteX4" fmla="*/ 120316 w 818147"/>
              <a:gd name="connsiteY4" fmla="*/ 0 h 926431"/>
              <a:gd name="connsiteX5" fmla="*/ 806116 w 818147"/>
              <a:gd name="connsiteY5" fmla="*/ 48126 h 926431"/>
              <a:gd name="connsiteX6" fmla="*/ 818147 w 818147"/>
              <a:gd name="connsiteY6" fmla="*/ 192505 h 926431"/>
              <a:gd name="connsiteX7" fmla="*/ 794084 w 818147"/>
              <a:gd name="connsiteY7" fmla="*/ 890336 h 9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147" h="926431">
                <a:moveTo>
                  <a:pt x="156411" y="926431"/>
                </a:moveTo>
                <a:lnTo>
                  <a:pt x="120316" y="493295"/>
                </a:lnTo>
                <a:lnTo>
                  <a:pt x="12032" y="204537"/>
                </a:lnTo>
                <a:lnTo>
                  <a:pt x="0" y="48126"/>
                </a:lnTo>
                <a:lnTo>
                  <a:pt x="120316" y="0"/>
                </a:lnTo>
                <a:lnTo>
                  <a:pt x="806116" y="48126"/>
                </a:lnTo>
                <a:lnTo>
                  <a:pt x="818147" y="192505"/>
                </a:lnTo>
                <a:lnTo>
                  <a:pt x="794084" y="89033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 name="Freeform: Shape 14"/>
          <p:cNvSpPr/>
          <p:nvPr/>
        </p:nvSpPr>
        <p:spPr>
          <a:xfrm>
            <a:off x="7831985" y="1091437"/>
            <a:ext cx="1117218" cy="326571"/>
          </a:xfrm>
          <a:custGeom>
            <a:avLst/>
            <a:gdLst>
              <a:gd name="connsiteX0" fmla="*/ 0 w 1564105"/>
              <a:gd name="connsiteY0" fmla="*/ 48126 h 457200"/>
              <a:gd name="connsiteX1" fmla="*/ 385010 w 1564105"/>
              <a:gd name="connsiteY1" fmla="*/ 36094 h 457200"/>
              <a:gd name="connsiteX2" fmla="*/ 613610 w 1564105"/>
              <a:gd name="connsiteY2" fmla="*/ 36094 h 457200"/>
              <a:gd name="connsiteX3" fmla="*/ 709863 w 1564105"/>
              <a:gd name="connsiteY3" fmla="*/ 0 h 457200"/>
              <a:gd name="connsiteX4" fmla="*/ 818147 w 1564105"/>
              <a:gd name="connsiteY4" fmla="*/ 48126 h 457200"/>
              <a:gd name="connsiteX5" fmla="*/ 914400 w 1564105"/>
              <a:gd name="connsiteY5" fmla="*/ 180473 h 457200"/>
              <a:gd name="connsiteX6" fmla="*/ 1010653 w 1564105"/>
              <a:gd name="connsiteY6" fmla="*/ 276726 h 457200"/>
              <a:gd name="connsiteX7" fmla="*/ 1130968 w 1564105"/>
              <a:gd name="connsiteY7" fmla="*/ 276726 h 457200"/>
              <a:gd name="connsiteX8" fmla="*/ 1287379 w 1564105"/>
              <a:gd name="connsiteY8" fmla="*/ 433136 h 457200"/>
              <a:gd name="connsiteX9" fmla="*/ 1564105 w 1564105"/>
              <a:gd name="connsiteY9"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05" h="457200">
                <a:moveTo>
                  <a:pt x="0" y="48126"/>
                </a:moveTo>
                <a:lnTo>
                  <a:pt x="385010" y="36094"/>
                </a:lnTo>
                <a:lnTo>
                  <a:pt x="613610" y="36094"/>
                </a:lnTo>
                <a:lnTo>
                  <a:pt x="709863" y="0"/>
                </a:lnTo>
                <a:lnTo>
                  <a:pt x="818147" y="48126"/>
                </a:lnTo>
                <a:lnTo>
                  <a:pt x="914400" y="180473"/>
                </a:lnTo>
                <a:lnTo>
                  <a:pt x="1010653" y="276726"/>
                </a:lnTo>
                <a:lnTo>
                  <a:pt x="1130968" y="276726"/>
                </a:lnTo>
                <a:lnTo>
                  <a:pt x="1287379" y="433136"/>
                </a:lnTo>
                <a:lnTo>
                  <a:pt x="1564105" y="4572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6" name="Freeform: Shape 15"/>
          <p:cNvSpPr/>
          <p:nvPr/>
        </p:nvSpPr>
        <p:spPr>
          <a:xfrm>
            <a:off x="7212192" y="2765899"/>
            <a:ext cx="757938" cy="299973"/>
          </a:xfrm>
          <a:custGeom>
            <a:avLst/>
            <a:gdLst>
              <a:gd name="connsiteX0" fmla="*/ 0 w 1061113"/>
              <a:gd name="connsiteY0" fmla="*/ 419962 h 419962"/>
              <a:gd name="connsiteX1" fmla="*/ 187656 w 1061113"/>
              <a:gd name="connsiteY1" fmla="*/ 331251 h 419962"/>
              <a:gd name="connsiteX2" fmla="*/ 293427 w 1061113"/>
              <a:gd name="connsiteY2" fmla="*/ 269837 h 419962"/>
              <a:gd name="connsiteX3" fmla="*/ 399197 w 1061113"/>
              <a:gd name="connsiteY3" fmla="*/ 232305 h 419962"/>
              <a:gd name="connsiteX4" fmla="*/ 511791 w 1061113"/>
              <a:gd name="connsiteY4" fmla="*/ 181126 h 419962"/>
              <a:gd name="connsiteX5" fmla="*/ 600501 w 1061113"/>
              <a:gd name="connsiteY5" fmla="*/ 181126 h 419962"/>
              <a:gd name="connsiteX6" fmla="*/ 689212 w 1061113"/>
              <a:gd name="connsiteY6" fmla="*/ 181126 h 419962"/>
              <a:gd name="connsiteX7" fmla="*/ 767686 w 1061113"/>
              <a:gd name="connsiteY7" fmla="*/ 150419 h 419962"/>
              <a:gd name="connsiteX8" fmla="*/ 856397 w 1061113"/>
              <a:gd name="connsiteY8" fmla="*/ 82180 h 419962"/>
              <a:gd name="connsiteX9" fmla="*/ 928047 w 1061113"/>
              <a:gd name="connsiteY9" fmla="*/ 48060 h 419962"/>
              <a:gd name="connsiteX10" fmla="*/ 982638 w 1061113"/>
              <a:gd name="connsiteY10" fmla="*/ 7117 h 419962"/>
              <a:gd name="connsiteX11" fmla="*/ 1061113 w 1061113"/>
              <a:gd name="connsiteY11" fmla="*/ 293 h 41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113" h="419962">
                <a:moveTo>
                  <a:pt x="0" y="419962"/>
                </a:moveTo>
                <a:cubicBezTo>
                  <a:pt x="69376" y="388117"/>
                  <a:pt x="138752" y="356272"/>
                  <a:pt x="187656" y="331251"/>
                </a:cubicBezTo>
                <a:cubicBezTo>
                  <a:pt x="236561" y="306230"/>
                  <a:pt x="258170" y="286328"/>
                  <a:pt x="293427" y="269837"/>
                </a:cubicBezTo>
                <a:cubicBezTo>
                  <a:pt x="328684" y="253346"/>
                  <a:pt x="362803" y="247090"/>
                  <a:pt x="399197" y="232305"/>
                </a:cubicBezTo>
                <a:cubicBezTo>
                  <a:pt x="435591" y="217520"/>
                  <a:pt x="478240" y="189656"/>
                  <a:pt x="511791" y="181126"/>
                </a:cubicBezTo>
                <a:cubicBezTo>
                  <a:pt x="545342" y="172596"/>
                  <a:pt x="600501" y="181126"/>
                  <a:pt x="600501" y="181126"/>
                </a:cubicBezTo>
                <a:cubicBezTo>
                  <a:pt x="630071" y="181126"/>
                  <a:pt x="661348" y="186244"/>
                  <a:pt x="689212" y="181126"/>
                </a:cubicBezTo>
                <a:cubicBezTo>
                  <a:pt x="717076" y="176008"/>
                  <a:pt x="739822" y="166910"/>
                  <a:pt x="767686" y="150419"/>
                </a:cubicBezTo>
                <a:cubicBezTo>
                  <a:pt x="795550" y="133928"/>
                  <a:pt x="829670" y="99240"/>
                  <a:pt x="856397" y="82180"/>
                </a:cubicBezTo>
                <a:cubicBezTo>
                  <a:pt x="883124" y="65120"/>
                  <a:pt x="907007" y="60570"/>
                  <a:pt x="928047" y="48060"/>
                </a:cubicBezTo>
                <a:cubicBezTo>
                  <a:pt x="949087" y="35549"/>
                  <a:pt x="960460" y="15078"/>
                  <a:pt x="982638" y="7117"/>
                </a:cubicBezTo>
                <a:cubicBezTo>
                  <a:pt x="1004816" y="-844"/>
                  <a:pt x="1032964" y="-276"/>
                  <a:pt x="1061113" y="293"/>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0" name="TextBox 49"/>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spTree>
    <p:extLst>
      <p:ext uri="{BB962C8B-B14F-4D97-AF65-F5344CB8AC3E}">
        <p14:creationId xmlns:p14="http://schemas.microsoft.com/office/powerpoint/2010/main" val="342550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9956" y="619397"/>
            <a:ext cx="8552089" cy="5742214"/>
          </a:xfrm>
          <a:prstGeom prst="rect">
            <a:avLst/>
          </a:prstGeom>
          <a:noFill/>
          <a:ln w="127000">
            <a:noFill/>
          </a:ln>
        </p:spPr>
      </p:pic>
      <p:sp>
        <p:nvSpPr>
          <p:cNvPr id="3" name="Freeform: Shape 2"/>
          <p:cNvSpPr/>
          <p:nvPr/>
        </p:nvSpPr>
        <p:spPr>
          <a:xfrm>
            <a:off x="6047981" y="1584101"/>
            <a:ext cx="466396" cy="1756181"/>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 name="Freeform: Shape 3"/>
          <p:cNvSpPr/>
          <p:nvPr/>
        </p:nvSpPr>
        <p:spPr>
          <a:xfrm>
            <a:off x="5391573" y="2073529"/>
            <a:ext cx="719746" cy="282140"/>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5" name="Freeform: Shape 4"/>
          <p:cNvSpPr/>
          <p:nvPr/>
        </p:nvSpPr>
        <p:spPr>
          <a:xfrm>
            <a:off x="5777356" y="967998"/>
            <a:ext cx="276383" cy="621861"/>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8" name="Freeform: Shape 7"/>
          <p:cNvSpPr/>
          <p:nvPr/>
        </p:nvSpPr>
        <p:spPr>
          <a:xfrm>
            <a:off x="5120948" y="1716534"/>
            <a:ext cx="264866" cy="644892"/>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3" name="Freeform: Shape 22"/>
          <p:cNvSpPr/>
          <p:nvPr/>
        </p:nvSpPr>
        <p:spPr>
          <a:xfrm>
            <a:off x="4028374" y="3052270"/>
            <a:ext cx="1852626" cy="604587"/>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52" name="TextBox 51"/>
          <p:cNvSpPr txBox="1"/>
          <p:nvPr/>
        </p:nvSpPr>
        <p:spPr>
          <a:xfrm>
            <a:off x="1548923" y="96008"/>
            <a:ext cx="8631396"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9: LATMP : Proposed temporary road closures except for authorised vehicles</a:t>
            </a:r>
          </a:p>
        </p:txBody>
      </p:sp>
      <p:cxnSp>
        <p:nvCxnSpPr>
          <p:cNvPr id="32" name="Straight Arrow Connector 31"/>
          <p:cNvCxnSpPr/>
          <p:nvPr/>
        </p:nvCxnSpPr>
        <p:spPr>
          <a:xfrm flipH="1" flipV="1">
            <a:off x="1976847"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925811"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35" name="Rectangle 34"/>
          <p:cNvSpPr/>
          <p:nvPr/>
        </p:nvSpPr>
        <p:spPr>
          <a:xfrm>
            <a:off x="7622392" y="37071"/>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
        <p:nvSpPr>
          <p:cNvPr id="37" name="TextBox 36"/>
          <p:cNvSpPr txBox="1"/>
          <p:nvPr/>
        </p:nvSpPr>
        <p:spPr>
          <a:xfrm>
            <a:off x="6635642" y="6299164"/>
            <a:ext cx="3956276" cy="553998"/>
          </a:xfrm>
          <a:prstGeom prst="rect">
            <a:avLst/>
          </a:prstGeom>
          <a:solidFill>
            <a:schemeClr val="bg1"/>
          </a:solidFill>
          <a:ln>
            <a:solidFill>
              <a:schemeClr val="bg1">
                <a:lumMod val="50000"/>
              </a:schemeClr>
            </a:solidFill>
          </a:ln>
        </p:spPr>
        <p:txBody>
          <a:bodyPr wrap="square" rtlCol="0">
            <a:spAutoFit/>
          </a:bodyPr>
          <a:lstStyle/>
          <a:p>
            <a:pPr defTabSz="653156"/>
            <a:r>
              <a:rPr lang="en-GB" sz="1000" b="1" u="sng" kern="0" dirty="0">
                <a:solidFill>
                  <a:sysClr val="windowText" lastClr="000000"/>
                </a:solidFill>
              </a:rPr>
              <a:t>KEY</a:t>
            </a:r>
          </a:p>
          <a:p>
            <a:pPr defTabSz="653156"/>
            <a:r>
              <a:rPr lang="en-GB" sz="1000" kern="0" dirty="0">
                <a:solidFill>
                  <a:sysClr val="windowText" lastClr="000000"/>
                </a:solidFill>
              </a:rPr>
              <a:t>Proposed temporary road closures</a:t>
            </a:r>
          </a:p>
          <a:p>
            <a:pPr defTabSz="653156"/>
            <a:endParaRPr lang="en-GB" sz="1000" kern="0" dirty="0">
              <a:solidFill>
                <a:sysClr val="windowText" lastClr="000000"/>
              </a:solidFill>
            </a:endParaRPr>
          </a:p>
        </p:txBody>
      </p:sp>
      <p:cxnSp>
        <p:nvCxnSpPr>
          <p:cNvPr id="49" name="Straight Connector 48"/>
          <p:cNvCxnSpPr/>
          <p:nvPr/>
        </p:nvCxnSpPr>
        <p:spPr>
          <a:xfrm>
            <a:off x="9398317" y="6589446"/>
            <a:ext cx="862734" cy="0"/>
          </a:xfrm>
          <a:prstGeom prst="line">
            <a:avLst/>
          </a:pr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Freeform: Shape 16"/>
          <p:cNvSpPr/>
          <p:nvPr/>
        </p:nvSpPr>
        <p:spPr>
          <a:xfrm>
            <a:off x="6543167" y="3042503"/>
            <a:ext cx="618698" cy="32656"/>
          </a:xfrm>
          <a:custGeom>
            <a:avLst/>
            <a:gdLst>
              <a:gd name="connsiteX0" fmla="*/ 0 w 841472"/>
              <a:gd name="connsiteY0" fmla="*/ 0 h 36152"/>
              <a:gd name="connsiteX1" fmla="*/ 302930 w 841472"/>
              <a:gd name="connsiteY1" fmla="*/ 33659 h 36152"/>
              <a:gd name="connsiteX2" fmla="*/ 443175 w 841472"/>
              <a:gd name="connsiteY2" fmla="*/ 33659 h 36152"/>
              <a:gd name="connsiteX3" fmla="*/ 583421 w 841472"/>
              <a:gd name="connsiteY3" fmla="*/ 33659 h 36152"/>
              <a:gd name="connsiteX4" fmla="*/ 690007 w 841472"/>
              <a:gd name="connsiteY4" fmla="*/ 16829 h 36152"/>
              <a:gd name="connsiteX5" fmla="*/ 762935 w 841472"/>
              <a:gd name="connsiteY5" fmla="*/ 16829 h 36152"/>
              <a:gd name="connsiteX6" fmla="*/ 841472 w 841472"/>
              <a:gd name="connsiteY6" fmla="*/ 33659 h 3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72" h="36152">
                <a:moveTo>
                  <a:pt x="0" y="0"/>
                </a:moveTo>
                <a:cubicBezTo>
                  <a:pt x="114534" y="14024"/>
                  <a:pt x="229068" y="28049"/>
                  <a:pt x="302930" y="33659"/>
                </a:cubicBezTo>
                <a:cubicBezTo>
                  <a:pt x="376793" y="39269"/>
                  <a:pt x="443175" y="33659"/>
                  <a:pt x="443175" y="33659"/>
                </a:cubicBezTo>
                <a:cubicBezTo>
                  <a:pt x="489923" y="33659"/>
                  <a:pt x="542282" y="36464"/>
                  <a:pt x="583421" y="33659"/>
                </a:cubicBezTo>
                <a:cubicBezTo>
                  <a:pt x="624560" y="30854"/>
                  <a:pt x="660088" y="19634"/>
                  <a:pt x="690007" y="16829"/>
                </a:cubicBezTo>
                <a:cubicBezTo>
                  <a:pt x="719926" y="14024"/>
                  <a:pt x="737691" y="14024"/>
                  <a:pt x="762935" y="16829"/>
                </a:cubicBezTo>
                <a:cubicBezTo>
                  <a:pt x="788179" y="19634"/>
                  <a:pt x="814825" y="26646"/>
                  <a:pt x="841472" y="3365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8" name="Freeform: Shape 17"/>
          <p:cNvSpPr/>
          <p:nvPr/>
        </p:nvSpPr>
        <p:spPr>
          <a:xfrm>
            <a:off x="6217685" y="3337841"/>
            <a:ext cx="114729" cy="272476"/>
          </a:xfrm>
          <a:custGeom>
            <a:avLst/>
            <a:gdLst>
              <a:gd name="connsiteX0" fmla="*/ 160620 w 160620"/>
              <a:gd name="connsiteY0" fmla="*/ 0 h 381467"/>
              <a:gd name="connsiteX1" fmla="*/ 126961 w 160620"/>
              <a:gd name="connsiteY1" fmla="*/ 61708 h 381467"/>
              <a:gd name="connsiteX2" fmla="*/ 3545 w 160620"/>
              <a:gd name="connsiteY2" fmla="*/ 112196 h 381467"/>
              <a:gd name="connsiteX3" fmla="*/ 37204 w 160620"/>
              <a:gd name="connsiteY3" fmla="*/ 230002 h 381467"/>
              <a:gd name="connsiteX4" fmla="*/ 76473 w 160620"/>
              <a:gd name="connsiteY4" fmla="*/ 381467 h 38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0" h="381467">
                <a:moveTo>
                  <a:pt x="160620" y="0"/>
                </a:moveTo>
                <a:cubicBezTo>
                  <a:pt x="156880" y="21504"/>
                  <a:pt x="153140" y="43009"/>
                  <a:pt x="126961" y="61708"/>
                </a:cubicBezTo>
                <a:cubicBezTo>
                  <a:pt x="100782" y="80407"/>
                  <a:pt x="18504" y="84147"/>
                  <a:pt x="3545" y="112196"/>
                </a:cubicBezTo>
                <a:cubicBezTo>
                  <a:pt x="-11414" y="140245"/>
                  <a:pt x="25049" y="185124"/>
                  <a:pt x="37204" y="230002"/>
                </a:cubicBezTo>
                <a:cubicBezTo>
                  <a:pt x="49359" y="274880"/>
                  <a:pt x="62916" y="328173"/>
                  <a:pt x="76473" y="381467"/>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9" name="Freeform: Shape 18"/>
          <p:cNvSpPr/>
          <p:nvPr/>
        </p:nvSpPr>
        <p:spPr>
          <a:xfrm>
            <a:off x="3679773" y="905585"/>
            <a:ext cx="1154019" cy="901578"/>
          </a:xfrm>
          <a:custGeom>
            <a:avLst/>
            <a:gdLst>
              <a:gd name="connsiteX0" fmla="*/ 0 w 1576358"/>
              <a:gd name="connsiteY0" fmla="*/ 0 h 1239769"/>
              <a:gd name="connsiteX1" fmla="*/ 201953 w 1576358"/>
              <a:gd name="connsiteY1" fmla="*/ 100976 h 1239769"/>
              <a:gd name="connsiteX2" fmla="*/ 314149 w 1576358"/>
              <a:gd name="connsiteY2" fmla="*/ 162684 h 1239769"/>
              <a:gd name="connsiteX3" fmla="*/ 420736 w 1576358"/>
              <a:gd name="connsiteY3" fmla="*/ 330979 h 1239769"/>
              <a:gd name="connsiteX4" fmla="*/ 594640 w 1576358"/>
              <a:gd name="connsiteY4" fmla="*/ 431955 h 1239769"/>
              <a:gd name="connsiteX5" fmla="*/ 684397 w 1576358"/>
              <a:gd name="connsiteY5" fmla="*/ 532932 h 1239769"/>
              <a:gd name="connsiteX6" fmla="*/ 903180 w 1576358"/>
              <a:gd name="connsiteY6" fmla="*/ 650738 h 1239769"/>
              <a:gd name="connsiteX7" fmla="*/ 1049035 w 1576358"/>
              <a:gd name="connsiteY7" fmla="*/ 611470 h 1239769"/>
              <a:gd name="connsiteX8" fmla="*/ 1217330 w 1576358"/>
              <a:gd name="connsiteY8" fmla="*/ 600250 h 1239769"/>
              <a:gd name="connsiteX9" fmla="*/ 1357575 w 1576358"/>
              <a:gd name="connsiteY9" fmla="*/ 572201 h 1239769"/>
              <a:gd name="connsiteX10" fmla="*/ 1380014 w 1576358"/>
              <a:gd name="connsiteY10" fmla="*/ 617079 h 1239769"/>
              <a:gd name="connsiteX11" fmla="*/ 1391234 w 1576358"/>
              <a:gd name="connsiteY11" fmla="*/ 718056 h 1239769"/>
              <a:gd name="connsiteX12" fmla="*/ 1419283 w 1576358"/>
              <a:gd name="connsiteY12" fmla="*/ 920009 h 1239769"/>
              <a:gd name="connsiteX13" fmla="*/ 1452942 w 1576358"/>
              <a:gd name="connsiteY13" fmla="*/ 1015376 h 1239769"/>
              <a:gd name="connsiteX14" fmla="*/ 1458552 w 1576358"/>
              <a:gd name="connsiteY14" fmla="*/ 1071475 h 1239769"/>
              <a:gd name="connsiteX15" fmla="*/ 1509040 w 1576358"/>
              <a:gd name="connsiteY15" fmla="*/ 1060255 h 1239769"/>
              <a:gd name="connsiteX16" fmla="*/ 1525870 w 1576358"/>
              <a:gd name="connsiteY16" fmla="*/ 1065865 h 1239769"/>
              <a:gd name="connsiteX17" fmla="*/ 1553919 w 1576358"/>
              <a:gd name="connsiteY17" fmla="*/ 1127573 h 1239769"/>
              <a:gd name="connsiteX18" fmla="*/ 1559529 w 1576358"/>
              <a:gd name="connsiteY18" fmla="*/ 1172451 h 1239769"/>
              <a:gd name="connsiteX19" fmla="*/ 1576358 w 1576358"/>
              <a:gd name="connsiteY19" fmla="*/ 1239769 h 123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6358" h="1239769">
                <a:moveTo>
                  <a:pt x="0" y="0"/>
                </a:moveTo>
                <a:lnTo>
                  <a:pt x="201953" y="100976"/>
                </a:lnTo>
                <a:cubicBezTo>
                  <a:pt x="254311" y="128090"/>
                  <a:pt x="277685" y="124350"/>
                  <a:pt x="314149" y="162684"/>
                </a:cubicBezTo>
                <a:cubicBezTo>
                  <a:pt x="350613" y="201018"/>
                  <a:pt x="373988" y="286101"/>
                  <a:pt x="420736" y="330979"/>
                </a:cubicBezTo>
                <a:cubicBezTo>
                  <a:pt x="467484" y="375857"/>
                  <a:pt x="550697" y="398296"/>
                  <a:pt x="594640" y="431955"/>
                </a:cubicBezTo>
                <a:cubicBezTo>
                  <a:pt x="638583" y="465614"/>
                  <a:pt x="632974" y="496468"/>
                  <a:pt x="684397" y="532932"/>
                </a:cubicBezTo>
                <a:cubicBezTo>
                  <a:pt x="735820" y="569396"/>
                  <a:pt x="842407" y="637648"/>
                  <a:pt x="903180" y="650738"/>
                </a:cubicBezTo>
                <a:cubicBezTo>
                  <a:pt x="963953" y="663828"/>
                  <a:pt x="996677" y="619885"/>
                  <a:pt x="1049035" y="611470"/>
                </a:cubicBezTo>
                <a:cubicBezTo>
                  <a:pt x="1101393" y="603055"/>
                  <a:pt x="1165907" y="606795"/>
                  <a:pt x="1217330" y="600250"/>
                </a:cubicBezTo>
                <a:cubicBezTo>
                  <a:pt x="1268753" y="593705"/>
                  <a:pt x="1330461" y="569396"/>
                  <a:pt x="1357575" y="572201"/>
                </a:cubicBezTo>
                <a:cubicBezTo>
                  <a:pt x="1384689" y="575006"/>
                  <a:pt x="1374404" y="592770"/>
                  <a:pt x="1380014" y="617079"/>
                </a:cubicBezTo>
                <a:cubicBezTo>
                  <a:pt x="1385624" y="641388"/>
                  <a:pt x="1384689" y="667568"/>
                  <a:pt x="1391234" y="718056"/>
                </a:cubicBezTo>
                <a:cubicBezTo>
                  <a:pt x="1397779" y="768544"/>
                  <a:pt x="1408998" y="870456"/>
                  <a:pt x="1419283" y="920009"/>
                </a:cubicBezTo>
                <a:cubicBezTo>
                  <a:pt x="1429568" y="969562"/>
                  <a:pt x="1446397" y="990132"/>
                  <a:pt x="1452942" y="1015376"/>
                </a:cubicBezTo>
                <a:cubicBezTo>
                  <a:pt x="1459487" y="1040620"/>
                  <a:pt x="1449202" y="1063995"/>
                  <a:pt x="1458552" y="1071475"/>
                </a:cubicBezTo>
                <a:cubicBezTo>
                  <a:pt x="1467902" y="1078955"/>
                  <a:pt x="1509040" y="1060255"/>
                  <a:pt x="1509040" y="1060255"/>
                </a:cubicBezTo>
                <a:cubicBezTo>
                  <a:pt x="1520260" y="1059320"/>
                  <a:pt x="1518390" y="1054645"/>
                  <a:pt x="1525870" y="1065865"/>
                </a:cubicBezTo>
                <a:cubicBezTo>
                  <a:pt x="1533350" y="1077085"/>
                  <a:pt x="1548309" y="1109809"/>
                  <a:pt x="1553919" y="1127573"/>
                </a:cubicBezTo>
                <a:cubicBezTo>
                  <a:pt x="1559529" y="1145337"/>
                  <a:pt x="1555789" y="1153752"/>
                  <a:pt x="1559529" y="1172451"/>
                </a:cubicBezTo>
                <a:cubicBezTo>
                  <a:pt x="1563269" y="1191150"/>
                  <a:pt x="1569813" y="1215459"/>
                  <a:pt x="1576358" y="123976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2" name="Freeform: Shape 21"/>
          <p:cNvSpPr/>
          <p:nvPr/>
        </p:nvSpPr>
        <p:spPr>
          <a:xfrm>
            <a:off x="4905918" y="837366"/>
            <a:ext cx="861507" cy="140345"/>
          </a:xfrm>
          <a:custGeom>
            <a:avLst/>
            <a:gdLst>
              <a:gd name="connsiteX0" fmla="*/ 0 w 1206110"/>
              <a:gd name="connsiteY0" fmla="*/ 112336 h 196483"/>
              <a:gd name="connsiteX1" fmla="*/ 319759 w 1206110"/>
              <a:gd name="connsiteY1" fmla="*/ 5749 h 196483"/>
              <a:gd name="connsiteX2" fmla="*/ 426346 w 1206110"/>
              <a:gd name="connsiteY2" fmla="*/ 16969 h 196483"/>
              <a:gd name="connsiteX3" fmla="*/ 555371 w 1206110"/>
              <a:gd name="connsiteY3" fmla="*/ 39408 h 196483"/>
              <a:gd name="connsiteX4" fmla="*/ 622689 w 1206110"/>
              <a:gd name="connsiteY4" fmla="*/ 95506 h 196483"/>
              <a:gd name="connsiteX5" fmla="*/ 684397 w 1206110"/>
              <a:gd name="connsiteY5" fmla="*/ 95506 h 196483"/>
              <a:gd name="connsiteX6" fmla="*/ 734886 w 1206110"/>
              <a:gd name="connsiteY6" fmla="*/ 78677 h 196483"/>
              <a:gd name="connsiteX7" fmla="*/ 807813 w 1206110"/>
              <a:gd name="connsiteY7" fmla="*/ 117946 h 196483"/>
              <a:gd name="connsiteX8" fmla="*/ 914400 w 1206110"/>
              <a:gd name="connsiteY8" fmla="*/ 106726 h 196483"/>
              <a:gd name="connsiteX9" fmla="*/ 1004157 w 1206110"/>
              <a:gd name="connsiteY9" fmla="*/ 106726 h 196483"/>
              <a:gd name="connsiteX10" fmla="*/ 1077084 w 1206110"/>
              <a:gd name="connsiteY10" fmla="*/ 145995 h 196483"/>
              <a:gd name="connsiteX11" fmla="*/ 1138792 w 1206110"/>
              <a:gd name="connsiteY11" fmla="*/ 168434 h 196483"/>
              <a:gd name="connsiteX12" fmla="*/ 1206110 w 1206110"/>
              <a:gd name="connsiteY12" fmla="*/ 196483 h 19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110" h="196483">
                <a:moveTo>
                  <a:pt x="0" y="112336"/>
                </a:moveTo>
                <a:cubicBezTo>
                  <a:pt x="124350" y="66989"/>
                  <a:pt x="248701" y="21643"/>
                  <a:pt x="319759" y="5749"/>
                </a:cubicBezTo>
                <a:cubicBezTo>
                  <a:pt x="390817" y="-10145"/>
                  <a:pt x="387077" y="11359"/>
                  <a:pt x="426346" y="16969"/>
                </a:cubicBezTo>
                <a:cubicBezTo>
                  <a:pt x="465615" y="22579"/>
                  <a:pt x="522647" y="26319"/>
                  <a:pt x="555371" y="39408"/>
                </a:cubicBezTo>
                <a:cubicBezTo>
                  <a:pt x="588095" y="52497"/>
                  <a:pt x="601185" y="86156"/>
                  <a:pt x="622689" y="95506"/>
                </a:cubicBezTo>
                <a:cubicBezTo>
                  <a:pt x="644193" y="104856"/>
                  <a:pt x="665698" y="98311"/>
                  <a:pt x="684397" y="95506"/>
                </a:cubicBezTo>
                <a:cubicBezTo>
                  <a:pt x="703097" y="92701"/>
                  <a:pt x="714317" y="74937"/>
                  <a:pt x="734886" y="78677"/>
                </a:cubicBezTo>
                <a:cubicBezTo>
                  <a:pt x="755455" y="82417"/>
                  <a:pt x="777894" y="113271"/>
                  <a:pt x="807813" y="117946"/>
                </a:cubicBezTo>
                <a:cubicBezTo>
                  <a:pt x="837732" y="122621"/>
                  <a:pt x="881676" y="108596"/>
                  <a:pt x="914400" y="106726"/>
                </a:cubicBezTo>
                <a:cubicBezTo>
                  <a:pt x="947124" y="104856"/>
                  <a:pt x="977043" y="100181"/>
                  <a:pt x="1004157" y="106726"/>
                </a:cubicBezTo>
                <a:cubicBezTo>
                  <a:pt x="1031271" y="113271"/>
                  <a:pt x="1054645" y="135710"/>
                  <a:pt x="1077084" y="145995"/>
                </a:cubicBezTo>
                <a:cubicBezTo>
                  <a:pt x="1099523" y="156280"/>
                  <a:pt x="1117288" y="160019"/>
                  <a:pt x="1138792" y="168434"/>
                </a:cubicBezTo>
                <a:cubicBezTo>
                  <a:pt x="1160296" y="176849"/>
                  <a:pt x="1183203" y="186666"/>
                  <a:pt x="1206110" y="196483"/>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Tree>
    <p:extLst>
      <p:ext uri="{BB962C8B-B14F-4D97-AF65-F5344CB8AC3E}">
        <p14:creationId xmlns:p14="http://schemas.microsoft.com/office/powerpoint/2010/main" val="223436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TRAVEL TO SITE</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Drop-offs and Pick ups</a:t>
            </a:r>
          </a:p>
          <a:p>
            <a:pPr marL="0" indent="0">
              <a:spcBef>
                <a:spcPts val="429"/>
              </a:spcBef>
              <a:spcAft>
                <a:spcPts val="429"/>
              </a:spcAft>
              <a:buNone/>
            </a:pPr>
            <a:r>
              <a:rPr lang="en-GB" sz="2200" dirty="0">
                <a:latin typeface="Trebuchet MS" panose="020B0603020202020204" pitchFamily="34" charset="0"/>
              </a:rPr>
              <a:t>It is not possible to drop off or pick up concert goers at Burton Constable.  Vehicles attempting to drop off or pick up passengers will not be allowed into the road closure and will be redirected to </a:t>
            </a:r>
            <a:r>
              <a:rPr lang="en-GB" sz="2200" dirty="0" err="1">
                <a:latin typeface="Trebuchet MS" panose="020B0603020202020204" pitchFamily="34" charset="0"/>
              </a:rPr>
              <a:t>Leconfield</a:t>
            </a:r>
            <a:r>
              <a:rPr lang="en-GB" sz="2200" dirty="0">
                <a:latin typeface="Trebuchet MS" panose="020B0603020202020204" pitchFamily="34" charset="0"/>
              </a:rPr>
              <a:t> Park &amp; Ride</a:t>
            </a:r>
          </a:p>
          <a:p>
            <a:pPr marL="0" indent="0">
              <a:spcBef>
                <a:spcPts val="429"/>
              </a:spcBef>
              <a:spcAft>
                <a:spcPts val="429"/>
              </a:spcAft>
              <a:buNone/>
            </a:pPr>
            <a:endParaRPr lang="en-GB" sz="2200" dirty="0">
              <a:latin typeface="Trebuchet MS" panose="020B0603020202020204" pitchFamily="34" charset="0"/>
            </a:endParaRPr>
          </a:p>
          <a:p>
            <a:pPr>
              <a:spcBef>
                <a:spcPts val="429"/>
              </a:spcBef>
              <a:spcAft>
                <a:spcPts val="429"/>
              </a:spcAft>
            </a:pPr>
            <a:r>
              <a:rPr lang="en-GB" sz="2200" b="1" dirty="0">
                <a:latin typeface="Trebuchet MS" panose="020B0603020202020204" pitchFamily="34" charset="0"/>
              </a:rPr>
              <a:t>Walking &amp; Cycling</a:t>
            </a:r>
          </a:p>
          <a:p>
            <a:pPr marL="0" indent="0">
              <a:spcBef>
                <a:spcPts val="429"/>
              </a:spcBef>
              <a:spcAft>
                <a:spcPts val="429"/>
              </a:spcAft>
              <a:buNone/>
            </a:pPr>
            <a:r>
              <a:rPr lang="en-GB" sz="2200" dirty="0">
                <a:latin typeface="Trebuchet MS" panose="020B0603020202020204" pitchFamily="34" charset="0"/>
              </a:rPr>
              <a:t>For public safety reasons it will not be possible to walk or cycle to the event.</a:t>
            </a:r>
          </a:p>
          <a:p>
            <a:pPr marL="0" indent="0">
              <a:spcBef>
                <a:spcPts val="429"/>
              </a:spcBef>
              <a:spcAft>
                <a:spcPts val="429"/>
              </a:spcAft>
              <a:buNone/>
            </a:pPr>
            <a:endParaRPr lang="en-GB" sz="2200" b="1" dirty="0">
              <a:latin typeface="Trebuchet MS" panose="020B0603020202020204" pitchFamily="34" charset="0"/>
            </a:endParaRPr>
          </a:p>
          <a:p>
            <a:pPr>
              <a:spcBef>
                <a:spcPts val="429"/>
              </a:spcBef>
              <a:spcAft>
                <a:spcPts val="429"/>
              </a:spcAft>
            </a:pPr>
            <a:r>
              <a:rPr lang="en-GB" sz="2200" b="1" dirty="0">
                <a:latin typeface="Trebuchet MS" panose="020B0603020202020204" pitchFamily="34" charset="0"/>
              </a:rPr>
              <a:t>Taxis/PHVs</a:t>
            </a:r>
          </a:p>
          <a:p>
            <a:pPr marL="0" indent="0">
              <a:spcBef>
                <a:spcPts val="429"/>
              </a:spcBef>
              <a:spcAft>
                <a:spcPts val="429"/>
              </a:spcAft>
              <a:buNone/>
            </a:pPr>
            <a:r>
              <a:rPr lang="en-GB" sz="2200" dirty="0">
                <a:latin typeface="Trebuchet MS" panose="020B0603020202020204" pitchFamily="34" charset="0"/>
              </a:rPr>
              <a:t>A taxi/PHV area will be provided at the site to facilitate drop-offs and pick-ups.  The facility will not operate as a hackney carriage rank and will be available for both taxi and PHV usage.  </a:t>
            </a:r>
          </a:p>
          <a:p>
            <a:pPr>
              <a:spcBef>
                <a:spcPts val="429"/>
              </a:spcBef>
              <a:spcAft>
                <a:spcPts val="429"/>
              </a:spcAft>
            </a:pPr>
            <a:endParaRPr lang="en-GB" sz="2100" dirty="0">
              <a:latin typeface="Trebuchet MS" panose="020B0603020202020204" pitchFamily="34" charset="0"/>
            </a:endParaRPr>
          </a:p>
          <a:p>
            <a:endParaRPr lang="en-GB" dirty="0"/>
          </a:p>
        </p:txBody>
      </p:sp>
    </p:spTree>
    <p:extLst>
      <p:ext uri="{BB962C8B-B14F-4D97-AF65-F5344CB8AC3E}">
        <p14:creationId xmlns:p14="http://schemas.microsoft.com/office/powerpoint/2010/main" val="350764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LOCAL TICKET HOLDERS</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As a local resident do I need to use the shuttle bus services?</a:t>
            </a:r>
          </a:p>
          <a:p>
            <a:pPr marL="0" indent="0">
              <a:buNone/>
            </a:pPr>
            <a:r>
              <a:rPr lang="en-GB" sz="2200" dirty="0">
                <a:latin typeface="Trebuchet MS" panose="020B0603020202020204" pitchFamily="34" charset="0"/>
              </a:rPr>
              <a:t>Residents who live directly on the road closure route will be offered a shuttle service.  Other local residents will need to use other services.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As a local resident will a walking path be available?</a:t>
            </a:r>
          </a:p>
          <a:p>
            <a:pPr marL="0" indent="0">
              <a:buNone/>
            </a:pPr>
            <a:r>
              <a:rPr lang="en-GB" sz="2200" dirty="0">
                <a:latin typeface="Trebuchet MS" panose="020B0603020202020204" pitchFamily="34" charset="0"/>
              </a:rPr>
              <a:t>Owing to volume of traffic on narrow rural roads, it will not be safe to walk to the site</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As a local resident will I be able to leave and return to site?</a:t>
            </a:r>
          </a:p>
          <a:p>
            <a:pPr marL="0" indent="0">
              <a:buNone/>
            </a:pPr>
            <a:r>
              <a:rPr lang="en-GB" sz="2200" dirty="0">
                <a:latin typeface="Trebuchet MS" panose="020B0603020202020204" pitchFamily="34" charset="0"/>
              </a:rPr>
              <a:t>No, there is no readmission for any ticket holders</a:t>
            </a:r>
          </a:p>
          <a:p>
            <a:pPr marL="0" indent="0">
              <a:buNone/>
            </a:pPr>
            <a:endParaRPr lang="en-GB" sz="1800" dirty="0">
              <a:latin typeface="Trebuchet MS" panose="020B0603020202020204" pitchFamily="34" charset="0"/>
            </a:endParaRPr>
          </a:p>
          <a:p>
            <a:endParaRPr lang="en-GB" sz="1800" dirty="0">
              <a:latin typeface="Trebuchet MS" panose="020B0603020202020204" pitchFamily="34" charset="0"/>
            </a:endParaRPr>
          </a:p>
        </p:txBody>
      </p:sp>
    </p:spTree>
    <p:extLst>
      <p:ext uri="{BB962C8B-B14F-4D97-AF65-F5344CB8AC3E}">
        <p14:creationId xmlns:p14="http://schemas.microsoft.com/office/powerpoint/2010/main" val="34545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NOISE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measures will be in place to minimise noise pollution?</a:t>
            </a:r>
          </a:p>
          <a:p>
            <a:pPr marL="0" indent="0">
              <a:buNone/>
            </a:pPr>
            <a:r>
              <a:rPr lang="en-GB" sz="2200" dirty="0">
                <a:latin typeface="Trebuchet MS" panose="020B0603020202020204" pitchFamily="34" charset="0"/>
              </a:rPr>
              <a:t>Noise levels at the concert will be monitored at all times and will not breach regulated levels.  A resident hotline number will be distributed in case of complaints.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How much traffic is anticipated in the lead up to the event?</a:t>
            </a:r>
          </a:p>
          <a:p>
            <a:pPr marL="0" indent="0">
              <a:buNone/>
            </a:pPr>
            <a:r>
              <a:rPr lang="en-GB" sz="2200" dirty="0">
                <a:latin typeface="Trebuchet MS" panose="020B0603020202020204" pitchFamily="34" charset="0"/>
              </a:rPr>
              <a:t>The onside build starts on May 11</a:t>
            </a:r>
            <a:r>
              <a:rPr lang="en-GB" sz="2200" baseline="30000" dirty="0">
                <a:latin typeface="Trebuchet MS" panose="020B0603020202020204" pitchFamily="34" charset="0"/>
              </a:rPr>
              <a:t>th</a:t>
            </a:r>
            <a:r>
              <a:rPr lang="en-GB" sz="2200" dirty="0">
                <a:latin typeface="Trebuchet MS" panose="020B0603020202020204" pitchFamily="34" charset="0"/>
              </a:rPr>
              <a:t> and production vehicles will be arriving at the site throughout the following 2 weeks.  The break down will take 1 week.</a:t>
            </a:r>
          </a:p>
          <a:p>
            <a:pPr marL="0" indent="0">
              <a:buNone/>
            </a:pPr>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9963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NOISE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late will busses run after the event?</a:t>
            </a:r>
          </a:p>
          <a:p>
            <a:pPr marL="0" indent="0">
              <a:buNone/>
            </a:pPr>
            <a:r>
              <a:rPr lang="en-GB" sz="2200" dirty="0">
                <a:latin typeface="Trebuchet MS" panose="020B0603020202020204" pitchFamily="34" charset="0"/>
              </a:rPr>
              <a:t>The last buses are scheduled to leave the site at 23:59</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time does the event end – can you guarantee this will finish as scheduled and there will be no late night noise issues?</a:t>
            </a:r>
          </a:p>
          <a:p>
            <a:pPr marL="0" indent="0">
              <a:buNone/>
            </a:pPr>
            <a:r>
              <a:rPr lang="en-GB" sz="2200" dirty="0">
                <a:latin typeface="Trebuchet MS" panose="020B0603020202020204" pitchFamily="34" charset="0"/>
              </a:rPr>
              <a:t>The last performances finish at 22:00.  This is a condition of the event licence, so performances cannot continue after then.</a:t>
            </a:r>
          </a:p>
          <a:p>
            <a:pPr marL="0" indent="0">
              <a:buNone/>
            </a:pPr>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75614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SECURITY AND WASTE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is security at the event site being managed?</a:t>
            </a:r>
          </a:p>
          <a:p>
            <a:pPr marL="0" indent="0">
              <a:buNone/>
            </a:pPr>
            <a:r>
              <a:rPr lang="en-GB" sz="2200" dirty="0">
                <a:latin typeface="Trebuchet MS" panose="020B0603020202020204" pitchFamily="34" charset="0"/>
              </a:rPr>
              <a:t>Event security is being provided by a specialist company who have decades of experience of managing crowds at large music events.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Will audience attending the event be able to access local properties?</a:t>
            </a:r>
          </a:p>
          <a:p>
            <a:pPr marL="0" indent="0">
              <a:buNone/>
            </a:pPr>
            <a:r>
              <a:rPr lang="en-GB" sz="2200" dirty="0">
                <a:latin typeface="Trebuchet MS" panose="020B0603020202020204" pitchFamily="34" charset="0"/>
              </a:rPr>
              <a:t>The event site is surrounded by a 3 metre high ‘steel shield’ fence.  It will not be possible for concert goers to leave the site other than via the main entrance/exit and shuttle buses.</a:t>
            </a: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34420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SECURITY AND WASTE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measures are in place to minimise waste coming out of the site area and into the local area?</a:t>
            </a:r>
          </a:p>
          <a:p>
            <a:pPr marL="0" indent="0">
              <a:buNone/>
            </a:pPr>
            <a:r>
              <a:rPr lang="en-GB" sz="2200" dirty="0">
                <a:latin typeface="Trebuchet MS" panose="020B0603020202020204" pitchFamily="34" charset="0"/>
              </a:rPr>
              <a:t>A specialist waste management company have been engaged keep the site clean.  They are onsite from the start of the build to the end of the break down.  Although sites are always left clean, extra care will be taken at Burton Constable because of the historic nature of the land.</a:t>
            </a:r>
          </a:p>
          <a:p>
            <a:endParaRPr lang="en-GB" sz="1800" dirty="0">
              <a:latin typeface="Trebuchet MS" panose="020B0603020202020204" pitchFamily="34" charset="0"/>
            </a:endParaRPr>
          </a:p>
        </p:txBody>
      </p:sp>
    </p:spTree>
    <p:extLst>
      <p:ext uri="{BB962C8B-B14F-4D97-AF65-F5344CB8AC3E}">
        <p14:creationId xmlns:p14="http://schemas.microsoft.com/office/powerpoint/2010/main" val="209759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077" y="365125"/>
            <a:ext cx="4365439" cy="6007395"/>
          </a:xfrm>
        </p:spPr>
      </p:pic>
      <p:graphicFrame>
        <p:nvGraphicFramePr>
          <p:cNvPr id="5" name="Table 4"/>
          <p:cNvGraphicFramePr>
            <a:graphicFrameLocks noGrp="1"/>
          </p:cNvGraphicFramePr>
          <p:nvPr>
            <p:extLst>
              <p:ext uri="{D42A27DB-BD31-4B8C-83A1-F6EECF244321}">
                <p14:modId xmlns:p14="http://schemas.microsoft.com/office/powerpoint/2010/main" val="1765857215"/>
              </p:ext>
            </p:extLst>
          </p:nvPr>
        </p:nvGraphicFramePr>
        <p:xfrm>
          <a:off x="5065059" y="457200"/>
          <a:ext cx="6288741" cy="6400800"/>
        </p:xfrm>
        <a:graphic>
          <a:graphicData uri="http://schemas.openxmlformats.org/drawingml/2006/table">
            <a:tbl>
              <a:tblPr firstRow="1" bandRow="1">
                <a:tableStyleId>{5C22544A-7EE6-4342-B048-85BDC9FD1C3A}</a:tableStyleId>
              </a:tblPr>
              <a:tblGrid>
                <a:gridCol w="6288741">
                  <a:extLst>
                    <a:ext uri="{9D8B030D-6E8A-4147-A177-3AD203B41FA5}">
                      <a16:colId xmlns:a16="http://schemas.microsoft.com/office/drawing/2014/main" val="2866184636"/>
                    </a:ext>
                  </a:extLst>
                </a:gridCol>
              </a:tblGrid>
              <a:tr h="5268758">
                <a:tc>
                  <a:txBody>
                    <a:bodyPr/>
                    <a:lstStyle/>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1’s Big Weekend is the stations’ flagship event each year</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Hull is the 16</a:t>
                      </a:r>
                      <a:r>
                        <a:rPr lang="en-GB" sz="2000" baseline="30000" dirty="0">
                          <a:solidFill>
                            <a:schemeClr val="tx1"/>
                          </a:solidFill>
                          <a:latin typeface="Trebuchet MS" panose="020B0603020202020204" pitchFamily="34" charset="0"/>
                        </a:rPr>
                        <a:t>th</a:t>
                      </a:r>
                      <a:r>
                        <a:rPr lang="en-GB" sz="2000" dirty="0">
                          <a:solidFill>
                            <a:schemeClr val="tx1"/>
                          </a:solidFill>
                          <a:latin typeface="Trebuchet MS" panose="020B0603020202020204" pitchFamily="34" charset="0"/>
                        </a:rPr>
                        <a:t> Big Weekend, previous host cities include Glasgow, Derry Londonderry, Bangor, Norwich &amp; Exeter</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Artists performing this year include Katy Parry, Little Mix, Kings of Leon and </a:t>
                      </a:r>
                      <a:r>
                        <a:rPr lang="en-GB" sz="2000" dirty="0" err="1">
                          <a:solidFill>
                            <a:schemeClr val="tx1"/>
                          </a:solidFill>
                          <a:latin typeface="Trebuchet MS" panose="020B0603020202020204" pitchFamily="34" charset="0"/>
                        </a:rPr>
                        <a:t>Stormzy</a:t>
                      </a: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 reaches 42% of all 15-24 year olds in the UK</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1’s Big Weekend Hull will be a major part of Hull UK City of Culture 2017</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The event is covered on BBC Radio 1, BBC Radio 1 Extra, BBC iPlayer and BBC Red Button.</a:t>
                      </a:r>
                    </a:p>
                    <a:p>
                      <a:pPr marL="285750" indent="-285750">
                        <a:buFont typeface="Arial" panose="020B0604020202020204" pitchFamily="34" charset="0"/>
                        <a:buChar char="•"/>
                      </a:pPr>
                      <a:endParaRPr lang="en-GB"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GB" dirty="0">
                        <a:solidFill>
                          <a:schemeClr val="tx1"/>
                        </a:solidFill>
                        <a:latin typeface="Century Gothic" panose="020B0502020202020204" pitchFamily="34" charset="0"/>
                      </a:endParaRPr>
                    </a:p>
                    <a:p>
                      <a:endParaRPr lang="en-GB" dirty="0">
                        <a:solidFill>
                          <a:schemeClr val="tx1"/>
                        </a:solidFill>
                      </a:endParaRPr>
                    </a:p>
                  </a:txBody>
                  <a:tcPr>
                    <a:noFill/>
                  </a:tcPr>
                </a:tc>
                <a:extLst>
                  <a:ext uri="{0D108BD9-81ED-4DB2-BD59-A6C34878D82A}">
                    <a16:rowId xmlns:a16="http://schemas.microsoft.com/office/drawing/2014/main" val="2470748705"/>
                  </a:ext>
                </a:extLst>
              </a:tr>
            </a:tbl>
          </a:graphicData>
        </a:graphic>
      </p:graphicFrame>
    </p:spTree>
    <p:extLst>
      <p:ext uri="{BB962C8B-B14F-4D97-AF65-F5344CB8AC3E}">
        <p14:creationId xmlns:p14="http://schemas.microsoft.com/office/powerpoint/2010/main" val="404355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is the anticipated age range of the event?</a:t>
            </a:r>
          </a:p>
          <a:p>
            <a:pPr marL="0" indent="0">
              <a:buNone/>
            </a:pPr>
            <a:r>
              <a:rPr lang="en-GB" sz="2200" dirty="0">
                <a:latin typeface="Trebuchet MS" panose="020B0603020202020204" pitchFamily="34" charset="0"/>
              </a:rPr>
              <a:t>Radio 1’s target demographic is 15-24 year olds, however Big Weekend is a family friendly event that attracts a wide age range of attendees.</a:t>
            </a:r>
          </a:p>
          <a:p>
            <a:pPr marL="0" indent="0">
              <a:buNone/>
            </a:pPr>
            <a:r>
              <a:rPr lang="en-GB" sz="2200" dirty="0">
                <a:latin typeface="Trebuchet MS" panose="020B0603020202020204" pitchFamily="34" charset="0"/>
              </a:rPr>
              <a:t> </a:t>
            </a:r>
          </a:p>
          <a:p>
            <a:r>
              <a:rPr lang="en-GB" sz="2200" b="1" dirty="0">
                <a:latin typeface="Trebuchet MS" panose="020B0603020202020204" pitchFamily="34" charset="0"/>
              </a:rPr>
              <a:t>Are unaccompanied minors allowed on site?</a:t>
            </a:r>
          </a:p>
          <a:p>
            <a:pPr marL="0" indent="0">
              <a:buNone/>
            </a:pPr>
            <a:r>
              <a:rPr lang="en-GB" sz="2200" dirty="0">
                <a:latin typeface="Trebuchet MS" panose="020B0603020202020204" pitchFamily="34" charset="0"/>
              </a:rPr>
              <a:t>No.  Anyone under 16 must be accompanied by an adult.  ID checks are carried out at the ticket gates.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is the provision for the sale of alcohol on site?</a:t>
            </a:r>
          </a:p>
          <a:p>
            <a:pPr marL="0" indent="0">
              <a:buNone/>
            </a:pPr>
            <a:r>
              <a:rPr lang="en-GB" sz="2200" dirty="0">
                <a:latin typeface="Trebuchet MS" panose="020B0603020202020204" pitchFamily="34" charset="0"/>
              </a:rPr>
              <a:t>There are several bars onsite.  All operate a Challenge 25 policy.  The family nature of this event means that large volumes of alcohol are not consumed.</a:t>
            </a:r>
          </a:p>
        </p:txBody>
      </p:sp>
    </p:spTree>
    <p:extLst>
      <p:ext uri="{BB962C8B-B14F-4D97-AF65-F5344CB8AC3E}">
        <p14:creationId xmlns:p14="http://schemas.microsoft.com/office/powerpoint/2010/main" val="340311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Will the event put a strain on local medical resources?</a:t>
            </a:r>
          </a:p>
          <a:p>
            <a:pPr marL="0" indent="0">
              <a:buNone/>
            </a:pPr>
            <a:r>
              <a:rPr lang="en-GB" sz="2200" dirty="0">
                <a:latin typeface="Trebuchet MS" panose="020B0603020202020204" pitchFamily="34" charset="0"/>
              </a:rPr>
              <a:t>No, the event has it own private medical team with doctors, paramedics, nurses and first aiders onsite.  There are onsite treatment facilities and three ambulances should anyone require transport to hospital.</a:t>
            </a:r>
          </a:p>
          <a:p>
            <a:pPr marL="0" indent="0">
              <a:buNone/>
            </a:pPr>
            <a:r>
              <a:rPr lang="en-GB" sz="2200" dirty="0">
                <a:latin typeface="Trebuchet MS" panose="020B0603020202020204" pitchFamily="34" charset="0"/>
              </a:rPr>
              <a:t> </a:t>
            </a:r>
          </a:p>
          <a:p>
            <a:r>
              <a:rPr lang="en-GB" sz="2200" b="1" dirty="0">
                <a:latin typeface="Trebuchet MS" panose="020B0603020202020204" pitchFamily="34" charset="0"/>
              </a:rPr>
              <a:t>What welfare provisions are there onsite?</a:t>
            </a:r>
          </a:p>
          <a:p>
            <a:pPr marL="0" indent="0">
              <a:buNone/>
            </a:pPr>
            <a:r>
              <a:rPr lang="en-GB" sz="2200" dirty="0">
                <a:latin typeface="Trebuchet MS" panose="020B0603020202020204" pitchFamily="34" charset="0"/>
              </a:rPr>
              <a:t>A welfare team are onsite to reunite lost children with their families and to deal with any issues such as dehydration or over exposure to the sun.</a:t>
            </a:r>
          </a:p>
          <a:p>
            <a:pPr marL="0" indent="0">
              <a:buNone/>
            </a:pPr>
            <a:endParaRPr lang="en-GB" sz="2200" dirty="0">
              <a:latin typeface="Trebuchet MS" panose="020B0603020202020204" pitchFamily="34" charset="0"/>
            </a:endParaRPr>
          </a:p>
        </p:txBody>
      </p:sp>
    </p:spTree>
    <p:extLst>
      <p:ext uri="{BB962C8B-B14F-4D97-AF65-F5344CB8AC3E}">
        <p14:creationId xmlns:p14="http://schemas.microsoft.com/office/powerpoint/2010/main" val="356153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do you intend to prevent audience attending becoming a nuisance to local residents?</a:t>
            </a:r>
          </a:p>
          <a:p>
            <a:pPr marL="0" indent="0">
              <a:buNone/>
            </a:pPr>
            <a:r>
              <a:rPr lang="en-GB" sz="2200" dirty="0">
                <a:latin typeface="Trebuchet MS" panose="020B0603020202020204" pitchFamily="34" charset="0"/>
              </a:rPr>
              <a:t>The audience will arrive on shuttle buses and from that moment they are in an enclosed event site until they leave.</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measures will be in place for nuisance audience members and the welfare of local residents?</a:t>
            </a:r>
          </a:p>
          <a:p>
            <a:pPr marL="0" indent="0">
              <a:buNone/>
            </a:pPr>
            <a:r>
              <a:rPr lang="en-GB" sz="2200" dirty="0">
                <a:latin typeface="Trebuchet MS" panose="020B0603020202020204" pitchFamily="34" charset="0"/>
              </a:rPr>
              <a:t>Along with the security personnel, Humberside Police will have a presence at the event.  If necessary troublesome audience members will be ejected and removed from site.  This is a rare occurrence at Radio 1’s Big Weekend</a:t>
            </a:r>
          </a:p>
        </p:txBody>
      </p:sp>
    </p:spTree>
    <p:extLst>
      <p:ext uri="{BB962C8B-B14F-4D97-AF65-F5344CB8AC3E}">
        <p14:creationId xmlns:p14="http://schemas.microsoft.com/office/powerpoint/2010/main" val="125869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09601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957" y="0"/>
            <a:ext cx="10188086" cy="6858000"/>
          </a:xfrm>
        </p:spPr>
      </p:pic>
      <p:graphicFrame>
        <p:nvGraphicFramePr>
          <p:cNvPr id="5" name="Table 4"/>
          <p:cNvGraphicFramePr>
            <a:graphicFrameLocks noGrp="1"/>
          </p:cNvGraphicFramePr>
          <p:nvPr>
            <p:extLst>
              <p:ext uri="{D42A27DB-BD31-4B8C-83A1-F6EECF244321}">
                <p14:modId xmlns:p14="http://schemas.microsoft.com/office/powerpoint/2010/main" val="2199992437"/>
              </p:ext>
            </p:extLst>
          </p:nvPr>
        </p:nvGraphicFramePr>
        <p:xfrm>
          <a:off x="2032000" y="1595535"/>
          <a:ext cx="8128000" cy="4917231"/>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129337824"/>
                    </a:ext>
                  </a:extLst>
                </a:gridCol>
              </a:tblGrid>
              <a:tr h="4917231">
                <a:tc>
                  <a:txBody>
                    <a:bodyPr/>
                    <a:lstStyle/>
                    <a:p>
                      <a:pPr algn="ctr"/>
                      <a:r>
                        <a:rPr lang="en-GB" sz="3200" b="1" dirty="0">
                          <a:solidFill>
                            <a:schemeClr val="tx1"/>
                          </a:solidFill>
                          <a:latin typeface="Trebuchet MS" panose="020B0603020202020204" pitchFamily="34" charset="0"/>
                        </a:rPr>
                        <a:t>ECONOMIC BENEFITS</a:t>
                      </a:r>
                    </a:p>
                    <a:p>
                      <a:pPr algn="ctr"/>
                      <a:endParaRPr lang="en-GB" sz="2000" b="0"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Radio 1 Big Weekend brought over £3.5m to the local economy in Exeter and Teignbridge</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An average spend of £58 per person (off site)</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Exeter recorded 100% hotel occupancy across Big Weekend</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Glasgow estimated a Press and Marketing value of £10.2m</a:t>
                      </a:r>
                    </a:p>
                  </a:txBody>
                  <a:tcPr>
                    <a:solidFill>
                      <a:schemeClr val="bg1">
                        <a:lumMod val="75000"/>
                        <a:alpha val="80000"/>
                      </a:schemeClr>
                    </a:solidFill>
                  </a:tcPr>
                </a:tc>
                <a:extLst>
                  <a:ext uri="{0D108BD9-81ED-4DB2-BD59-A6C34878D82A}">
                    <a16:rowId xmlns:a16="http://schemas.microsoft.com/office/drawing/2014/main" val="2438368256"/>
                  </a:ext>
                </a:extLst>
              </a:tr>
            </a:tbl>
          </a:graphicData>
        </a:graphic>
      </p:graphicFrame>
    </p:spTree>
    <p:extLst>
      <p:ext uri="{BB962C8B-B14F-4D97-AF65-F5344CB8AC3E}">
        <p14:creationId xmlns:p14="http://schemas.microsoft.com/office/powerpoint/2010/main" val="184958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140" y="-38795"/>
            <a:ext cx="10245720" cy="6896795"/>
          </a:xfrm>
        </p:spPr>
      </p:pic>
      <p:graphicFrame>
        <p:nvGraphicFramePr>
          <p:cNvPr id="5" name="Table 4"/>
          <p:cNvGraphicFramePr>
            <a:graphicFrameLocks noGrp="1"/>
          </p:cNvGraphicFramePr>
          <p:nvPr>
            <p:extLst>
              <p:ext uri="{D42A27DB-BD31-4B8C-83A1-F6EECF244321}">
                <p14:modId xmlns:p14="http://schemas.microsoft.com/office/powerpoint/2010/main" val="3028068123"/>
              </p:ext>
            </p:extLst>
          </p:nvPr>
        </p:nvGraphicFramePr>
        <p:xfrm>
          <a:off x="2032000" y="719665"/>
          <a:ext cx="8128000" cy="557849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874523720"/>
                    </a:ext>
                  </a:extLst>
                </a:gridCol>
              </a:tblGrid>
              <a:tr h="5578497">
                <a:tc>
                  <a:txBody>
                    <a:bodyPr/>
                    <a:lstStyle/>
                    <a:p>
                      <a:pPr algn="ctr"/>
                      <a:r>
                        <a:rPr lang="en-GB" sz="3200" dirty="0">
                          <a:solidFill>
                            <a:schemeClr val="tx1"/>
                          </a:solidFill>
                          <a:latin typeface="Trebuchet MS" panose="020B0603020202020204" pitchFamily="34" charset="0"/>
                        </a:rPr>
                        <a:t>Exeter &amp; Teignbridge</a:t>
                      </a:r>
                    </a:p>
                    <a:p>
                      <a:pPr algn="ctr"/>
                      <a:endParaRPr lang="en-GB" sz="2000"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“That was outstanding – the experience of a lifetime for me and much of Devon.  Thanks from the bottom of my heart” </a:t>
                      </a:r>
                      <a:r>
                        <a:rPr lang="en-GB" sz="2000" dirty="0">
                          <a:solidFill>
                            <a:schemeClr val="tx1"/>
                          </a:solidFill>
                          <a:latin typeface="Trebuchet MS" panose="020B0603020202020204" pitchFamily="34" charset="0"/>
                        </a:rPr>
                        <a:t>– Earl of Devon</a:t>
                      </a:r>
                    </a:p>
                    <a:p>
                      <a:pPr algn="l"/>
                      <a:endParaRPr lang="en-GB" sz="2000" dirty="0">
                        <a:solidFill>
                          <a:schemeClr val="tx1"/>
                        </a:solidFill>
                        <a:latin typeface="Trebuchet MS" panose="020B0603020202020204" pitchFamily="34" charset="0"/>
                      </a:endParaRPr>
                    </a:p>
                    <a:p>
                      <a:pPr algn="l"/>
                      <a:endParaRPr lang="en-GB" sz="2000"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“It’s been a memorable weekend for the people of Teignbridge and one which has truly put our wonderful region on the </a:t>
                      </a:r>
                      <a:r>
                        <a:rPr lang="en-GB" sz="2000" i="1" dirty="0" err="1">
                          <a:solidFill>
                            <a:schemeClr val="tx1"/>
                          </a:solidFill>
                          <a:latin typeface="Trebuchet MS" panose="020B0603020202020204" pitchFamily="34" charset="0"/>
                        </a:rPr>
                        <a:t>the</a:t>
                      </a:r>
                      <a:r>
                        <a:rPr lang="en-GB" sz="2000" i="1" dirty="0">
                          <a:solidFill>
                            <a:schemeClr val="tx1"/>
                          </a:solidFill>
                          <a:latin typeface="Trebuchet MS" panose="020B0603020202020204" pitchFamily="34" charset="0"/>
                        </a:rPr>
                        <a:t> national and world stage.</a:t>
                      </a:r>
                    </a:p>
                    <a:p>
                      <a:pPr algn="l"/>
                      <a:endParaRPr lang="en-GB" sz="2000" i="1"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In years to come, this will still be the talk of Teignbridge and it’s a proud chapter in our local history.</a:t>
                      </a:r>
                    </a:p>
                    <a:p>
                      <a:pPr algn="l"/>
                      <a:endParaRPr lang="en-GB" sz="2000" i="1"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Such a huge event would not have been possible without the support of our residents”</a:t>
                      </a:r>
                      <a:r>
                        <a:rPr lang="en-GB" sz="2000" i="0" dirty="0">
                          <a:solidFill>
                            <a:schemeClr val="tx1"/>
                          </a:solidFill>
                          <a:latin typeface="Trebuchet MS" panose="020B0603020202020204" pitchFamily="34" charset="0"/>
                        </a:rPr>
                        <a:t> – Cllr Jeremy </a:t>
                      </a:r>
                      <a:r>
                        <a:rPr lang="en-GB" sz="2000" i="0" dirty="0" err="1">
                          <a:solidFill>
                            <a:schemeClr val="tx1"/>
                          </a:solidFill>
                          <a:latin typeface="Trebuchet MS" panose="020B0603020202020204" pitchFamily="34" charset="0"/>
                        </a:rPr>
                        <a:t>Christophers</a:t>
                      </a:r>
                      <a:r>
                        <a:rPr lang="en-GB" sz="2000" i="0" dirty="0">
                          <a:solidFill>
                            <a:schemeClr val="tx1"/>
                          </a:solidFill>
                          <a:latin typeface="Trebuchet MS" panose="020B0603020202020204" pitchFamily="34" charset="0"/>
                        </a:rPr>
                        <a:t>, Leader, </a:t>
                      </a:r>
                      <a:r>
                        <a:rPr lang="en-GB" sz="2000" i="0" dirty="0" err="1">
                          <a:solidFill>
                            <a:schemeClr val="tx1"/>
                          </a:solidFill>
                          <a:latin typeface="Trebuchet MS" panose="020B0603020202020204" pitchFamily="34" charset="0"/>
                        </a:rPr>
                        <a:t>Teignbrdige</a:t>
                      </a:r>
                      <a:r>
                        <a:rPr lang="en-GB" sz="2000" i="0" dirty="0">
                          <a:solidFill>
                            <a:schemeClr val="tx1"/>
                          </a:solidFill>
                          <a:latin typeface="Trebuchet MS" panose="020B0603020202020204" pitchFamily="34" charset="0"/>
                        </a:rPr>
                        <a:t> Council.</a:t>
                      </a:r>
                      <a:endParaRPr lang="en-GB" sz="2000" i="1" dirty="0">
                        <a:solidFill>
                          <a:schemeClr val="tx1"/>
                        </a:solidFill>
                        <a:latin typeface="Trebuchet MS" panose="020B0603020202020204" pitchFamily="34" charset="0"/>
                      </a:endParaRPr>
                    </a:p>
                  </a:txBody>
                  <a:tcPr>
                    <a:solidFill>
                      <a:schemeClr val="bg1">
                        <a:lumMod val="85000"/>
                        <a:alpha val="80000"/>
                      </a:schemeClr>
                    </a:solidFill>
                  </a:tcPr>
                </a:tc>
                <a:extLst>
                  <a:ext uri="{0D108BD9-81ED-4DB2-BD59-A6C34878D82A}">
                    <a16:rowId xmlns:a16="http://schemas.microsoft.com/office/drawing/2014/main" val="1285232190"/>
                  </a:ext>
                </a:extLst>
              </a:tr>
            </a:tbl>
          </a:graphicData>
        </a:graphic>
      </p:graphicFrame>
    </p:spTree>
    <p:extLst>
      <p:ext uri="{BB962C8B-B14F-4D97-AF65-F5344CB8AC3E}">
        <p14:creationId xmlns:p14="http://schemas.microsoft.com/office/powerpoint/2010/main" val="263042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WHO IS DELIVERING RADIO 1’S BIG WEEKEND</a:t>
            </a:r>
          </a:p>
        </p:txBody>
      </p:sp>
      <p:sp>
        <p:nvSpPr>
          <p:cNvPr id="3" name="Content Placeholder 2"/>
          <p:cNvSpPr>
            <a:spLocks noGrp="1"/>
          </p:cNvSpPr>
          <p:nvPr>
            <p:ph idx="1"/>
          </p:nvPr>
        </p:nvSpPr>
        <p:spPr>
          <a:xfrm>
            <a:off x="838200" y="1467036"/>
            <a:ext cx="10515600" cy="4736539"/>
          </a:xfrm>
        </p:spPr>
        <p:txBody>
          <a:bodyPr>
            <a:normAutofit/>
          </a:bodyPr>
          <a:lstStyle/>
          <a:p>
            <a:pPr marL="0" indent="0">
              <a:spcBef>
                <a:spcPts val="429"/>
              </a:spcBef>
              <a:spcAft>
                <a:spcPts val="429"/>
              </a:spcAft>
              <a:buNone/>
            </a:pPr>
            <a:r>
              <a:rPr lang="en-GB" sz="2400" b="1" dirty="0">
                <a:latin typeface="Trebuchet MS" panose="020B0603020202020204" pitchFamily="34" charset="0"/>
              </a:rPr>
              <a:t>Delivering an event like Radio 1’s Big Weekend requires co-operation between many organisations and agencies, these include:</a:t>
            </a:r>
          </a:p>
          <a:p>
            <a:pPr marL="0" indent="0">
              <a:spcBef>
                <a:spcPts val="429"/>
              </a:spcBef>
              <a:spcAft>
                <a:spcPts val="429"/>
              </a:spcAft>
              <a:buNone/>
            </a:pPr>
            <a:endParaRPr lang="en-GB" sz="2100" b="1" dirty="0">
              <a:latin typeface="Trebuchet MS" panose="020B0603020202020204" pitchFamily="34"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17101833"/>
              </p:ext>
            </p:extLst>
          </p:nvPr>
        </p:nvGraphicFramePr>
        <p:xfrm>
          <a:off x="977153" y="2387101"/>
          <a:ext cx="9843246" cy="3995768"/>
        </p:xfrm>
        <a:graphic>
          <a:graphicData uri="http://schemas.openxmlformats.org/drawingml/2006/table">
            <a:tbl>
              <a:tblPr firstRow="1" bandRow="1">
                <a:tableStyleId>{073A0DAA-6AF3-43AB-8588-CEC1D06C72B9}</a:tableStyleId>
              </a:tblPr>
              <a:tblGrid>
                <a:gridCol w="4921623">
                  <a:extLst>
                    <a:ext uri="{9D8B030D-6E8A-4147-A177-3AD203B41FA5}">
                      <a16:colId xmlns:a16="http://schemas.microsoft.com/office/drawing/2014/main" val="3807695911"/>
                    </a:ext>
                  </a:extLst>
                </a:gridCol>
                <a:gridCol w="4921623">
                  <a:extLst>
                    <a:ext uri="{9D8B030D-6E8A-4147-A177-3AD203B41FA5}">
                      <a16:colId xmlns:a16="http://schemas.microsoft.com/office/drawing/2014/main" val="2384246479"/>
                    </a:ext>
                  </a:extLst>
                </a:gridCol>
              </a:tblGrid>
              <a:tr h="3995768">
                <a:tc>
                  <a:txBody>
                    <a:bodyPr/>
                    <a:lstStyle/>
                    <a:p>
                      <a:pPr marL="285750" indent="-285750">
                        <a:buFont typeface="Arial" panose="020B0604020202020204" pitchFamily="34" charset="0"/>
                        <a:buChar char="•"/>
                      </a:pPr>
                      <a:r>
                        <a:rPr lang="en-GB" sz="2200" dirty="0">
                          <a:solidFill>
                            <a:schemeClr val="tx1"/>
                          </a:solidFill>
                          <a:latin typeface="Trebuchet MS" panose="020B0603020202020204" pitchFamily="34" charset="0"/>
                        </a:rPr>
                        <a:t>Radio 1</a:t>
                      </a:r>
                    </a:p>
                    <a:p>
                      <a:pPr marL="0" indent="0">
                        <a:buFont typeface="Arial" panose="020B0604020202020204" pitchFamily="34" charset="0"/>
                        <a:buNone/>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Hull UK City of Culture 2017</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East Riding of Yorkshire Council</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Hull City Council</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Humberside Police</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Yorkshire Ambulance Service</a:t>
                      </a:r>
                    </a:p>
                  </a:txBody>
                  <a:tcPr>
                    <a:noFill/>
                  </a:tcPr>
                </a:tc>
                <a:tc>
                  <a:txBody>
                    <a:bodyPr/>
                    <a:lstStyle/>
                    <a:p>
                      <a:pPr marL="342900" indent="-342900">
                        <a:buFont typeface="Arial" panose="020B0604020202020204" pitchFamily="34" charset="0"/>
                        <a:buChar char="•"/>
                      </a:pPr>
                      <a:r>
                        <a:rPr lang="en-GB" sz="2200" dirty="0">
                          <a:solidFill>
                            <a:schemeClr val="tx1"/>
                          </a:solidFill>
                          <a:latin typeface="Trebuchet MS" panose="020B0603020202020204" pitchFamily="34" charset="0"/>
                        </a:rPr>
                        <a:t>Burton Constable Foundation</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Burton Constable Estate</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Natural England</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Historic England</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Humberside Fire &amp; Rescue</a:t>
                      </a:r>
                    </a:p>
                  </a:txBody>
                  <a:tcPr>
                    <a:noFill/>
                  </a:tcPr>
                </a:tc>
                <a:extLst>
                  <a:ext uri="{0D108BD9-81ED-4DB2-BD59-A6C34878D82A}">
                    <a16:rowId xmlns:a16="http://schemas.microsoft.com/office/drawing/2014/main" val="2045593463"/>
                  </a:ext>
                </a:extLst>
              </a:tr>
            </a:tbl>
          </a:graphicData>
        </a:graphic>
      </p:graphicFrame>
    </p:spTree>
    <p:extLst>
      <p:ext uri="{BB962C8B-B14F-4D97-AF65-F5344CB8AC3E}">
        <p14:creationId xmlns:p14="http://schemas.microsoft.com/office/powerpoint/2010/main" val="286276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822325"/>
            <a:ext cx="10515600" cy="1325563"/>
          </a:xfrm>
        </p:spPr>
        <p:txBody>
          <a:bodyPr>
            <a:normAutofit/>
          </a:bodyPr>
          <a:lstStyle/>
          <a:p>
            <a:r>
              <a:rPr lang="en-GB" sz="3600" b="1" dirty="0">
                <a:latin typeface="Trebuchet MS" panose="020B0603020202020204" pitchFamily="34" charset="0"/>
              </a:rPr>
              <a:t>The </a:t>
            </a:r>
            <a:br>
              <a:rPr lang="en-GB" sz="3600" b="1" dirty="0">
                <a:latin typeface="Trebuchet MS" panose="020B0603020202020204" pitchFamily="34" charset="0"/>
              </a:rPr>
            </a:br>
            <a:r>
              <a:rPr lang="en-GB" sz="3600" b="1" dirty="0">
                <a:latin typeface="Trebuchet MS" panose="020B0603020202020204" pitchFamily="34" charset="0"/>
              </a:rPr>
              <a:t>Site</a:t>
            </a: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3095145784"/>
              </p:ext>
            </p:extLst>
          </p:nvPr>
        </p:nvGraphicFramePr>
        <p:xfrm>
          <a:off x="1877026" y="-80682"/>
          <a:ext cx="9991920" cy="7064188"/>
        </p:xfrm>
        <a:graphic>
          <a:graphicData uri="http://schemas.openxmlformats.org/presentationml/2006/ole">
            <mc:AlternateContent xmlns:mc="http://schemas.openxmlformats.org/markup-compatibility/2006">
              <mc:Choice xmlns:v="urn:schemas-microsoft-com:vml" Requires="v">
                <p:oleObj spid="_x0000_s1034" name="Acrobat Document" r:id="rId4" imgW="11344233" imgH="8019810" progId="AcroExch.Document.DC">
                  <p:embed/>
                </p:oleObj>
              </mc:Choice>
              <mc:Fallback>
                <p:oleObj name="Acrobat Document" r:id="rId4" imgW="11344233" imgH="8019810" progId="AcroExch.Document.DC">
                  <p:embed/>
                  <p:pic>
                    <p:nvPicPr>
                      <p:cNvPr id="0" name=""/>
                      <p:cNvPicPr/>
                      <p:nvPr/>
                    </p:nvPicPr>
                    <p:blipFill>
                      <a:blip r:embed="rId5"/>
                      <a:stretch>
                        <a:fillRect/>
                      </a:stretch>
                    </p:blipFill>
                    <p:spPr>
                      <a:xfrm>
                        <a:off x="1877026" y="-80682"/>
                        <a:ext cx="9991920" cy="7064188"/>
                      </a:xfrm>
                      <a:prstGeom prst="rect">
                        <a:avLst/>
                      </a:prstGeom>
                    </p:spPr>
                  </p:pic>
                </p:oleObj>
              </mc:Fallback>
            </mc:AlternateContent>
          </a:graphicData>
        </a:graphic>
      </p:graphicFrame>
    </p:spTree>
    <p:extLst>
      <p:ext uri="{BB962C8B-B14F-4D97-AF65-F5344CB8AC3E}">
        <p14:creationId xmlns:p14="http://schemas.microsoft.com/office/powerpoint/2010/main" val="268924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813361"/>
            <a:ext cx="10515600" cy="1325563"/>
          </a:xfrm>
        </p:spPr>
        <p:txBody>
          <a:bodyPr>
            <a:normAutofit/>
          </a:bodyPr>
          <a:lstStyle/>
          <a:p>
            <a:r>
              <a:rPr lang="en-GB" sz="3600" b="1" dirty="0">
                <a:latin typeface="Trebuchet MS" panose="020B0603020202020204" pitchFamily="34" charset="0"/>
              </a:rPr>
              <a:t>The </a:t>
            </a:r>
            <a:br>
              <a:rPr lang="en-GB" sz="3600" b="1" dirty="0">
                <a:latin typeface="Trebuchet MS" panose="020B0603020202020204" pitchFamily="34" charset="0"/>
              </a:rPr>
            </a:br>
            <a:r>
              <a:rPr lang="en-GB" sz="3600" b="1" dirty="0">
                <a:latin typeface="Trebuchet MS" panose="020B0603020202020204" pitchFamily="34" charset="0"/>
              </a:rPr>
              <a:t>Arena</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250323522"/>
              </p:ext>
            </p:extLst>
          </p:nvPr>
        </p:nvGraphicFramePr>
        <p:xfrm>
          <a:off x="1694330" y="-71718"/>
          <a:ext cx="10033601" cy="7093656"/>
        </p:xfrm>
        <a:graphic>
          <a:graphicData uri="http://schemas.openxmlformats.org/presentationml/2006/ole">
            <mc:AlternateContent xmlns:mc="http://schemas.openxmlformats.org/markup-compatibility/2006">
              <mc:Choice xmlns:v="urn:schemas-microsoft-com:vml" Requires="v">
                <p:oleObj spid="_x0000_s2058" name="Acrobat Document" r:id="rId4" imgW="11344233" imgH="8019810" progId="AcroExch.Document.DC">
                  <p:embed/>
                </p:oleObj>
              </mc:Choice>
              <mc:Fallback>
                <p:oleObj name="Acrobat Document" r:id="rId4" imgW="11344233" imgH="8019810" progId="AcroExch.Document.DC">
                  <p:embed/>
                  <p:pic>
                    <p:nvPicPr>
                      <p:cNvPr id="0" name=""/>
                      <p:cNvPicPr/>
                      <p:nvPr/>
                    </p:nvPicPr>
                    <p:blipFill>
                      <a:blip r:embed="rId5"/>
                      <a:stretch>
                        <a:fillRect/>
                      </a:stretch>
                    </p:blipFill>
                    <p:spPr>
                      <a:xfrm>
                        <a:off x="1694330" y="-71718"/>
                        <a:ext cx="10033601" cy="7093656"/>
                      </a:xfrm>
                      <a:prstGeom prst="rect">
                        <a:avLst/>
                      </a:prstGeom>
                    </p:spPr>
                  </p:pic>
                </p:oleObj>
              </mc:Fallback>
            </mc:AlternateContent>
          </a:graphicData>
        </a:graphic>
      </p:graphicFrame>
    </p:spTree>
    <p:extLst>
      <p:ext uri="{BB962C8B-B14F-4D97-AF65-F5344CB8AC3E}">
        <p14:creationId xmlns:p14="http://schemas.microsoft.com/office/powerpoint/2010/main" val="36950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THE SITE</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Burton Constable is an historic site, why has the event been allowed to go ahead here?</a:t>
            </a:r>
          </a:p>
          <a:p>
            <a:pPr marL="0" indent="0">
              <a:spcBef>
                <a:spcPts val="429"/>
              </a:spcBef>
              <a:spcAft>
                <a:spcPts val="429"/>
              </a:spcAft>
              <a:buNone/>
            </a:pPr>
            <a:r>
              <a:rPr lang="en-GB" sz="2200" dirty="0">
                <a:latin typeface="Trebuchet MS" panose="020B0603020202020204" pitchFamily="34" charset="0"/>
              </a:rPr>
              <a:t>Burton Constable is an historic location and was originally landscaped by Capability Brown.  All the plans for the event have been drawn up with this in mind.  It is a unique opportunity to introduce this beautiful house and grounds to a new audience both live and on television.</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100" dirty="0">
                <a:latin typeface="Trebuchet MS" panose="020B0603020202020204" pitchFamily="34" charset="0"/>
              </a:rPr>
              <a:t>All the plans for the event have been approved by the Burton Constable Foundation, Natural England and Historic England.</a:t>
            </a:r>
          </a:p>
          <a:p>
            <a:endParaRPr lang="en-GB" dirty="0"/>
          </a:p>
        </p:txBody>
      </p:sp>
    </p:spTree>
    <p:extLst>
      <p:ext uri="{BB962C8B-B14F-4D97-AF65-F5344CB8AC3E}">
        <p14:creationId xmlns:p14="http://schemas.microsoft.com/office/powerpoint/2010/main" val="216313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TRAFFIC MANAGEMENT</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How will the local area cope with all the visitors and traffic?</a:t>
            </a:r>
          </a:p>
          <a:p>
            <a:pPr marL="0" indent="0">
              <a:spcBef>
                <a:spcPts val="429"/>
              </a:spcBef>
              <a:spcAft>
                <a:spcPts val="429"/>
              </a:spcAft>
              <a:buNone/>
            </a:pPr>
            <a:r>
              <a:rPr lang="en-GB" sz="2200" dirty="0">
                <a:latin typeface="Trebuchet MS" panose="020B0603020202020204" pitchFamily="34" charset="0"/>
              </a:rPr>
              <a:t>Ticket holders are being brought to and from the site in a fleet of shuttle buses, which dramatically reduces the environmental impact.</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200" dirty="0">
                <a:latin typeface="Trebuchet MS" panose="020B0603020202020204" pitchFamily="34" charset="0"/>
              </a:rPr>
              <a:t>An extensive traffic management plan has been developed to deal with the additional traffic, this will be operated by a company who have extensive experience of this type of event.</a:t>
            </a:r>
            <a:endParaRPr lang="en-GB" sz="2100" dirty="0">
              <a:latin typeface="Trebuchet MS" panose="020B0603020202020204" pitchFamily="34" charset="0"/>
            </a:endParaRPr>
          </a:p>
          <a:p>
            <a:r>
              <a:rPr lang="en-GB" sz="2200" b="1" dirty="0">
                <a:latin typeface="Trebuchet MS" panose="020B0603020202020204" pitchFamily="34" charset="0"/>
              </a:rPr>
              <a:t>How will you stop people dropping off ticket holders in </a:t>
            </a:r>
            <a:r>
              <a:rPr lang="en-GB" sz="2200" b="1" dirty="0" err="1">
                <a:latin typeface="Trebuchet MS" panose="020B0603020202020204" pitchFamily="34" charset="0"/>
              </a:rPr>
              <a:t>Sproatley</a:t>
            </a:r>
            <a:r>
              <a:rPr lang="en-GB" sz="2200" b="1" dirty="0">
                <a:latin typeface="Trebuchet MS" panose="020B0603020202020204" pitchFamily="34" charset="0"/>
              </a:rPr>
              <a:t> for the local shuttle bus?</a:t>
            </a:r>
          </a:p>
          <a:p>
            <a:pPr marL="0" indent="0">
              <a:buNone/>
            </a:pPr>
            <a:r>
              <a:rPr lang="en-GB" sz="2200" dirty="0">
                <a:latin typeface="Trebuchet MS" panose="020B0603020202020204" pitchFamily="34" charset="0"/>
              </a:rPr>
              <a:t>The local shuttle bus is not being advertised publicly and is by invitation only.  Special wristbands will be issued to local residents on proof of address and </a:t>
            </a:r>
            <a:r>
              <a:rPr lang="en-GB" sz="2200">
                <a:latin typeface="Trebuchet MS" panose="020B0603020202020204" pitchFamily="34" charset="0"/>
              </a:rPr>
              <a:t>event tickets.</a:t>
            </a:r>
            <a:endParaRPr lang="en-GB" sz="2200" dirty="0">
              <a:latin typeface="Trebuchet MS" panose="020B0603020202020204" pitchFamily="34" charset="0"/>
            </a:endParaRPr>
          </a:p>
        </p:txBody>
      </p:sp>
    </p:spTree>
    <p:extLst>
      <p:ext uri="{BB962C8B-B14F-4D97-AF65-F5344CB8AC3E}">
        <p14:creationId xmlns:p14="http://schemas.microsoft.com/office/powerpoint/2010/main" val="1471619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A4E8DA1F-D79A-47F9-BE22-2EFF424B0D70}"/>
</file>

<file path=customXml/itemProps2.xml><?xml version="1.0" encoding="utf-8"?>
<ds:datastoreItem xmlns:ds="http://schemas.openxmlformats.org/officeDocument/2006/customXml" ds:itemID="{01DB9A41-75D8-413E-8AE6-6F682D4BF08E}">
  <ds:schemaRefs>
    <ds:schemaRef ds:uri="http://schemas.microsoft.com/sharepoint/v3/contenttype/forms"/>
  </ds:schemaRefs>
</ds:datastoreItem>
</file>

<file path=customXml/itemProps3.xml><?xml version="1.0" encoding="utf-8"?>
<ds:datastoreItem xmlns:ds="http://schemas.openxmlformats.org/officeDocument/2006/customXml" ds:itemID="{07CB4D05-0761-4D8E-83FF-13CAC24342FB}">
  <ds:schemaRefs>
    <ds:schemaRef ds:uri="http://schemas.openxmlformats.org/package/2006/metadata/core-properties"/>
    <ds:schemaRef ds:uri="80129174-c05c-43cc-8e32-21fcbdfe51bb"/>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511</TotalTime>
  <Words>2228</Words>
  <Application>Microsoft Office PowerPoint</Application>
  <PresentationFormat>Widescreen</PresentationFormat>
  <Paragraphs>287</Paragraphs>
  <Slides>23</Slides>
  <Notes>23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Century Gothic</vt:lpstr>
      <vt:lpstr>Times New Roman</vt:lpstr>
      <vt:lpstr>Trebuchet MS</vt:lpstr>
      <vt:lpstr>Office Theme</vt:lpstr>
      <vt:lpstr>1_Office Theme</vt:lpstr>
      <vt:lpstr>Acrobat Document</vt:lpstr>
      <vt:lpstr>PowerPoint Presentation</vt:lpstr>
      <vt:lpstr>PowerPoint Presentation</vt:lpstr>
      <vt:lpstr>PowerPoint Presentation</vt:lpstr>
      <vt:lpstr>PowerPoint Presentation</vt:lpstr>
      <vt:lpstr>WHO IS DELIVERING RADIO 1’S BIG WEEKEND</vt:lpstr>
      <vt:lpstr>The  Site</vt:lpstr>
      <vt:lpstr>The  Arena</vt:lpstr>
      <vt:lpstr>THE SITE</vt:lpstr>
      <vt:lpstr>TRAFFIC MANAGEMENT</vt:lpstr>
      <vt:lpstr>PowerPoint Presentation</vt:lpstr>
      <vt:lpstr>PowerPoint Presentation</vt:lpstr>
      <vt:lpstr>PowerPoint Presentation</vt:lpstr>
      <vt:lpstr>PowerPoint Presentation</vt:lpstr>
      <vt:lpstr>TRAVEL TO SITE</vt:lpstr>
      <vt:lpstr>LOCAL TICKET HOLDERS</vt:lpstr>
      <vt:lpstr>RESIDENT INFORMATION  NOISE MANAGEMENT</vt:lpstr>
      <vt:lpstr>RESIDENT INFORMATION  NOISE MANAGEMENT</vt:lpstr>
      <vt:lpstr>RESIDENT INFORMATION  SECURITY AND WASTE MANAGEMENT</vt:lpstr>
      <vt:lpstr>RESIDENT INFORMATION  SECURITY AND WASTE MANAGEMENT</vt:lpstr>
      <vt:lpstr>RESIDENT INFORMATION AUDIENCE PROFILE &amp; WELFARE</vt:lpstr>
      <vt:lpstr>RESIDENT INFORMATION AUDIENCE PROFILE &amp; WELFARE</vt:lpstr>
      <vt:lpstr>RESIDENT INFORMATION AUDIENCE PROFILE &amp; WELFARE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 Chris (2017)</dc:creator>
  <cp:lastModifiedBy>Clay Chris (2017)</cp:lastModifiedBy>
  <cp:revision>26</cp:revision>
  <cp:lastPrinted>2017-04-25T12:31:15Z</cp:lastPrinted>
  <dcterms:created xsi:type="dcterms:W3CDTF">2017-04-23T15:25:45Z</dcterms:created>
  <dcterms:modified xsi:type="dcterms:W3CDTF">2017-04-25T12:33:42Z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