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6" r:id="rId5"/>
  </p:sldMasterIdLst>
  <p:notesMasterIdLst>
    <p:notesMasterId r:id="rId17"/>
  </p:notesMasterIdLst>
  <p:sldIdLst>
    <p:sldId id="397" r:id="rId6"/>
    <p:sldId id="393" r:id="rId7"/>
    <p:sldId id="403" r:id="rId8"/>
    <p:sldId id="404" r:id="rId9"/>
    <p:sldId id="400" r:id="rId10"/>
    <p:sldId id="406" r:id="rId11"/>
    <p:sldId id="407" r:id="rId12"/>
    <p:sldId id="408" r:id="rId13"/>
    <p:sldId id="409" r:id="rId14"/>
    <p:sldId id="410" r:id="rId15"/>
    <p:sldId id="405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6265AE-894F-4679-81CD-0DFB1E4D0183}" v="1" dt="2017-03-23T17:05:19.1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597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4F401-303C-D54F-8C78-2953D6B777B9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BD8854-4B34-554A-9E46-292F9CEA5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611B2-ADB2-CA48-B0F8-6CA834DDDDA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910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611B2-ADB2-CA48-B0F8-6CA834DDDDAB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227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C01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50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48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59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581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441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240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549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C01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8C01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5A847-E034-4601-8482-D9BBFBA74D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90C8-60CC-46F9-83F8-7EBE2A9160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4883984"/>
      </p:ext>
    </p:extLst>
  </p:cSld>
  <p:clrMapOvr>
    <a:masterClrMapping/>
  </p:clrMapOvr>
  <p:transition advClick="0" advTm="1500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2B5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8C01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AB135-803A-46AC-BC3C-5FC739CD43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F1A6F-092A-4C4A-B95A-9C49409F2D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0412848"/>
      </p:ext>
    </p:extLst>
  </p:cSld>
  <p:clrMapOvr>
    <a:masterClrMapping/>
  </p:clrMapOvr>
  <p:transition advClick="0" advTm="1500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EDC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8C01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58398-BA4C-4F0B-99C3-8F4FB7AE20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977B4-26D8-4B30-9004-84EE97A830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4629708"/>
      </p:ext>
    </p:extLst>
  </p:cSld>
  <p:clrMapOvr>
    <a:masterClrMapping/>
  </p:clrMapOvr>
  <p:transition advClick="0" advTm="1500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5D1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8C01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5CC78-1E47-4E61-92D7-0CD0E3AAB24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5CB3C-B672-4560-90B1-A9FFA64616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978817"/>
      </p:ext>
    </p:extLst>
  </p:cSld>
  <p:clrMapOvr>
    <a:masterClrMapping/>
  </p:clrMapOvr>
  <p:transition advClick="0" advTm="1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2B5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996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15C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8C01A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F5C69-402C-4C88-B72E-D41360C6FD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5926-DDD3-4D29-9E3C-B72237CB98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682117"/>
      </p:ext>
    </p:extLst>
  </p:cSld>
  <p:clrMapOvr>
    <a:masterClrMapping/>
  </p:clrMapOvr>
  <p:transition advClick="0" advTm="1500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E48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499496"/>
      </p:ext>
    </p:extLst>
  </p:cSld>
  <p:clrMapOvr>
    <a:masterClrMapping/>
  </p:clrMapOvr>
  <p:transition advClick="0" advTm="1500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47321-5307-423C-BEDB-280FE1784E8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C4038-911D-43FA-82D7-060544F0CC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306883"/>
      </p:ext>
    </p:extLst>
  </p:cSld>
  <p:clrMapOvr>
    <a:masterClrMapping/>
  </p:clrMapOvr>
  <p:transition advClick="0" advTm="1500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34784-55E8-431F-AADB-A9541D6EB7F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38B2E-3AC4-4EDE-87ED-7D9B3C2E42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264204"/>
      </p:ext>
    </p:extLst>
  </p:cSld>
  <p:clrMapOvr>
    <a:masterClrMapping/>
  </p:clrMapOvr>
  <p:transition advClick="0" advTm="1500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76FA6-6BC4-4467-9207-C6B6B0C80CB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65F90-81AB-41DD-81BF-342C90647E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150540"/>
      </p:ext>
    </p:extLst>
  </p:cSld>
  <p:clrMapOvr>
    <a:masterClrMapping/>
  </p:clrMapOvr>
  <p:transition advClick="0" advTm="1500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929AC-9195-4030-8EE5-E947626D247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91688-A86D-46B2-8278-F5FC6B71B1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107242"/>
      </p:ext>
    </p:extLst>
  </p:cSld>
  <p:clrMapOvr>
    <a:masterClrMapping/>
  </p:clrMapOvr>
  <p:transition advClick="0" advTm="1500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E2A2C-D412-4572-A84D-053ECF176C7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22AFE-6AD6-4562-866B-EE890965FC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141549"/>
      </p:ext>
    </p:extLst>
  </p:cSld>
  <p:clrMapOvr>
    <a:masterClrMapping/>
  </p:clrMapOvr>
  <p:transition advClick="0" advTm="1500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D543C-2704-4A41-A86C-C1EB6E70842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C3D65-90DA-4E4E-9695-7B62F2ABCB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615787"/>
      </p:ext>
    </p:extLst>
  </p:cSld>
  <p:clrMapOvr>
    <a:masterClrMapping/>
  </p:clrMapOvr>
  <p:transition advClick="0" advTm="1500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5E4B3-9A74-455D-94C7-23463D8994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47218-5E0A-4EB1-A573-552C7C7C8E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9795538"/>
      </p:ext>
    </p:extLst>
  </p:cSld>
  <p:clrMapOvr>
    <a:masterClrMapping/>
  </p:clrMapOvr>
  <p:transition advClick="0" advTm="1500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CB173-B4C1-457B-9E56-90A89ECA8B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2FA68-A2CD-4940-BF4C-6E59FD9EAD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759918"/>
      </p:ext>
    </p:extLst>
  </p:cSld>
  <p:clrMapOvr>
    <a:masterClrMapping/>
  </p:clrMapOvr>
  <p:transition advClick="0" advTm="1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EDC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5521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8D07C-968F-42D4-A176-D624F93FCB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BC872-D782-495D-BFC5-D36BD1173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791581"/>
      </p:ext>
    </p:extLst>
  </p:cSld>
  <p:clrMapOvr>
    <a:masterClrMapping/>
  </p:clrMapOvr>
  <p:transition advClick="0" advTm="1500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ckground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64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5D1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6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GROUND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15C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64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E48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56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3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7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71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4A840-9413-534E-BB8B-0F73A7F243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21EF1-347A-A24E-AEA9-F86D65806B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40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7B6BDD-76EB-4696-8C67-09DBD74897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15C5855-4692-4B4C-B52F-49EF11108B1B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69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</p:sldLayoutIdLst>
  <p:transition advClick="0" advTm="1500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welcome@hull2017.co.uk" TargetMode="Externa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ull 2017 Everyone Back to Ours Graphic.pn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43923" y="1"/>
            <a:ext cx="2600081" cy="231382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0879" y="1908992"/>
            <a:ext cx="8465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>
                <a:solidFill>
                  <a:prstClr val="white"/>
                </a:solidFill>
                <a:ea typeface="Calibri"/>
                <a:cs typeface="Times New Roman"/>
              </a:rPr>
              <a:t>Lily Rose Davies </a:t>
            </a:r>
          </a:p>
          <a:p>
            <a:r>
              <a:rPr lang="en-GB" sz="3600" b="1" i="1" err="1">
                <a:solidFill>
                  <a:prstClr val="white"/>
                </a:solidFill>
                <a:ea typeface="Calibri"/>
                <a:cs typeface="Times New Roman"/>
              </a:rPr>
              <a:t>Wellcome</a:t>
            </a:r>
            <a:endParaRPr lang="en-GB" sz="3600" b="1" i="1">
              <a:solidFill>
                <a:prstClr val="white"/>
              </a:solidFill>
              <a:ea typeface="Calibri"/>
              <a:cs typeface="Times New Roman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29367" y="61763"/>
            <a:ext cx="2352333" cy="124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utoShape 4" descr="Image result for Hull City Council logo white"/>
          <p:cNvSpPr>
            <a:spLocks noChangeAspect="1" noChangeArrowheads="1"/>
          </p:cNvSpPr>
          <p:nvPr/>
        </p:nvSpPr>
        <p:spPr bwMode="auto">
          <a:xfrm>
            <a:off x="762000" y="928688"/>
            <a:ext cx="76200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pic>
        <p:nvPicPr>
          <p:cNvPr id="9" name="Picture 8" descr="Hull 2017 Everyone Back to Ours Graphic.png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885"/>
          <a:stretch/>
        </p:blipFill>
        <p:spPr>
          <a:xfrm>
            <a:off x="440879" y="3295404"/>
            <a:ext cx="1882087" cy="146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53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289853" y="264542"/>
            <a:ext cx="8312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400" b="1">
                <a:solidFill>
                  <a:prstClr val="white"/>
                </a:solidFill>
                <a:cs typeface="Arial" panose="020B0604020202020204" pitchFamily="34" charset="0"/>
              </a:rPr>
              <a:t>Strong proposals will…</a:t>
            </a:r>
          </a:p>
        </p:txBody>
      </p:sp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289853" y="1178318"/>
            <a:ext cx="840105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lvl="0"/>
            <a:r>
              <a:rPr lang="en-GB" sz="2000">
                <a:solidFill>
                  <a:schemeClr val="bg1"/>
                </a:solidFill>
              </a:rPr>
              <a:t>Enable audiences to explore health issues, health-related research and / or wellbeing in ways that are relevant to them.</a:t>
            </a:r>
          </a:p>
          <a:p>
            <a:pPr lvl="0"/>
            <a:r>
              <a:rPr lang="en-GB" sz="2000">
                <a:solidFill>
                  <a:schemeClr val="bg1"/>
                </a:solidFill>
              </a:rPr>
              <a:t>Present evidence of a strong artistic approach or artistic track record. Explore ways of developing new or innovative ways to engage the public in conversations about health, health-related research and wellbeing. </a:t>
            </a:r>
          </a:p>
          <a:p>
            <a:pPr lvl="0"/>
            <a:r>
              <a:rPr lang="en-GB" sz="2000">
                <a:solidFill>
                  <a:schemeClr val="bg1"/>
                </a:solidFill>
              </a:rPr>
              <a:t>Encourage a critical approach to health issues.</a:t>
            </a:r>
          </a:p>
          <a:p>
            <a:pPr lvl="0"/>
            <a:r>
              <a:rPr lang="en-GB" sz="2000">
                <a:solidFill>
                  <a:schemeClr val="bg1"/>
                </a:solidFill>
              </a:rPr>
              <a:t>Demonstrate how all partners will be involved in the development of the idea. </a:t>
            </a:r>
            <a:r>
              <a:rPr lang="en-GB" sz="2000" b="1">
                <a:solidFill>
                  <a:schemeClr val="bg1"/>
                </a:solidFill>
              </a:rPr>
              <a:t>We are particularly interested in proposals which value the input and perspectives  of all partners </a:t>
            </a:r>
            <a:endParaRPr lang="en-GB" sz="2000">
              <a:solidFill>
                <a:schemeClr val="bg1"/>
              </a:solidFill>
            </a:endParaRPr>
          </a:p>
          <a:p>
            <a:pPr lvl="0"/>
            <a:r>
              <a:rPr lang="en-GB" sz="2000">
                <a:solidFill>
                  <a:schemeClr val="bg1"/>
                </a:solidFill>
              </a:rPr>
              <a:t>Explore health and wellbeing issues which are relevant to Hull’s communities. 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49763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289853" y="264542"/>
            <a:ext cx="8312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400" b="1">
                <a:solidFill>
                  <a:prstClr val="white"/>
                </a:solidFill>
                <a:cs typeface="Arial" panose="020B0604020202020204" pitchFamily="34" charset="0"/>
              </a:rPr>
              <a:t>The ask</a:t>
            </a:r>
          </a:p>
        </p:txBody>
      </p:sp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381000" y="1276350"/>
            <a:ext cx="8401050" cy="467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</a:rPr>
              <a:t>All successful project teams will be asked to attend a closed workshop in September 2017 to meet other </a:t>
            </a:r>
            <a:r>
              <a:rPr lang="en-GB" sz="2400" err="1">
                <a:solidFill>
                  <a:schemeClr val="bg1"/>
                </a:solidFill>
              </a:rPr>
              <a:t>grantholders</a:t>
            </a:r>
            <a:r>
              <a:rPr lang="en-GB" sz="2400">
                <a:solidFill>
                  <a:schemeClr val="bg1"/>
                </a:solidFill>
              </a:rPr>
              <a:t>, share progress on their projects and offer peer support. </a:t>
            </a:r>
          </a:p>
          <a:p>
            <a:r>
              <a:rPr lang="en-GB" sz="2400">
                <a:solidFill>
                  <a:schemeClr val="bg1"/>
                </a:solidFill>
              </a:rPr>
              <a:t>All </a:t>
            </a:r>
            <a:r>
              <a:rPr lang="en-GB" sz="2400" err="1">
                <a:solidFill>
                  <a:schemeClr val="bg1"/>
                </a:solidFill>
              </a:rPr>
              <a:t>grantholders</a:t>
            </a:r>
            <a:r>
              <a:rPr lang="en-GB" sz="2400">
                <a:solidFill>
                  <a:schemeClr val="bg1"/>
                </a:solidFill>
              </a:rPr>
              <a:t> will be asked to complete a small evaluation report at the end of their project.</a:t>
            </a:r>
          </a:p>
          <a:p>
            <a:r>
              <a:rPr lang="en-GB" sz="2400" err="1">
                <a:solidFill>
                  <a:schemeClr val="bg1"/>
                </a:solidFill>
              </a:rPr>
              <a:t>Grantholders</a:t>
            </a:r>
            <a:r>
              <a:rPr lang="en-GB" sz="2400">
                <a:solidFill>
                  <a:schemeClr val="bg1"/>
                </a:solidFill>
              </a:rPr>
              <a:t> may be invited to present their projects at a public showcase in November 2017.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sz="2400"/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64791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289853" y="264542"/>
            <a:ext cx="8312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400" b="1">
                <a:solidFill>
                  <a:prstClr val="white"/>
                </a:solidFill>
                <a:cs typeface="Arial" panose="020B0604020202020204" pitchFamily="34" charset="0"/>
              </a:rPr>
              <a:t>Aims </a:t>
            </a:r>
          </a:p>
        </p:txBody>
      </p:sp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381000" y="1276350"/>
            <a:ext cx="8401050" cy="393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lvl="0"/>
            <a:r>
              <a:rPr lang="en-GB" sz="2400">
                <a:solidFill>
                  <a:schemeClr val="bg1"/>
                </a:solidFill>
              </a:rPr>
              <a:t>To support the development of arts projects which explore health and wellbeing within the city of Hull.  </a:t>
            </a:r>
          </a:p>
          <a:p>
            <a:pPr lvl="0"/>
            <a:r>
              <a:rPr lang="en-GB" sz="2400">
                <a:solidFill>
                  <a:schemeClr val="bg1"/>
                </a:solidFill>
              </a:rPr>
              <a:t>Help community groups, health researchers or clinicians and artists to come together and engage with issues of common interest.</a:t>
            </a:r>
          </a:p>
          <a:p>
            <a:pPr lvl="0"/>
            <a:r>
              <a:rPr lang="en-GB" sz="2400">
                <a:solidFill>
                  <a:schemeClr val="bg1"/>
                </a:solidFill>
              </a:rPr>
              <a:t>To encourage groups within Hull to find creative ways to explore (local) health issues together.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/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22629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289853" y="264542"/>
            <a:ext cx="8312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400" b="1">
                <a:solidFill>
                  <a:prstClr val="white"/>
                </a:solidFill>
                <a:cs typeface="Arial" panose="020B0604020202020204" pitchFamily="34" charset="0"/>
              </a:rPr>
              <a:t>The offer </a:t>
            </a:r>
          </a:p>
        </p:txBody>
      </p:sp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381000" y="1276350"/>
            <a:ext cx="84010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>
                <a:solidFill>
                  <a:schemeClr val="bg1"/>
                </a:solidFill>
              </a:rPr>
              <a:t>Grants of between £1,000 &amp; £4,000 offer support for partners, to come together and develop ideas and interests into project proposals.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>
                <a:solidFill>
                  <a:schemeClr val="bg1"/>
                </a:solidFill>
              </a:rPr>
              <a:t>At the end of the grant period, the project teams should have developed their ideas to a stage which would enable them to seek further funding, either to deliver their planned project or for a further research and development phase.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6735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289853" y="264542"/>
            <a:ext cx="8312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400" b="1">
                <a:solidFill>
                  <a:prstClr val="white"/>
                </a:solidFill>
                <a:cs typeface="Arial" panose="020B0604020202020204" pitchFamily="34" charset="0"/>
              </a:rPr>
              <a:t>What is the funding for?</a:t>
            </a:r>
          </a:p>
        </p:txBody>
      </p:sp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381000" y="1276350"/>
            <a:ext cx="84010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>
                <a:solidFill>
                  <a:schemeClr val="bg1"/>
                </a:solidFill>
              </a:rPr>
              <a:t>Grant funds can be used for development, research and to trial ideas; for example, to support time for team members to work on the project; for development meetings or workshops; to build and scope relationships with other potential partners or venues and to plan for generating future investment or support.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35944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ull 2017 Everyone Back to Ours Graphic.pn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43923" y="1"/>
            <a:ext cx="2600081" cy="231382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0879" y="1908992"/>
            <a:ext cx="8465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>
                <a:solidFill>
                  <a:prstClr val="white"/>
                </a:solidFill>
                <a:ea typeface="Calibri"/>
                <a:cs typeface="Times New Roman"/>
              </a:rPr>
              <a:t>James Trowsdale</a:t>
            </a:r>
          </a:p>
          <a:p>
            <a:r>
              <a:rPr lang="en-GB" sz="3600" b="1" i="1">
                <a:solidFill>
                  <a:prstClr val="white"/>
                </a:solidFill>
                <a:ea typeface="Calibri"/>
                <a:cs typeface="Times New Roman"/>
              </a:rPr>
              <a:t>Hull 2017 </a:t>
            </a:r>
            <a:endParaRPr lang="en-GB" i="1">
              <a:solidFill>
                <a:prstClr val="white"/>
              </a:solidFill>
              <a:ea typeface="Calibri"/>
              <a:cs typeface="Times New Roman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29367" y="61763"/>
            <a:ext cx="2352333" cy="124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utoShape 4" descr="Image result for Hull City Council logo white"/>
          <p:cNvSpPr>
            <a:spLocks noChangeAspect="1" noChangeArrowheads="1"/>
          </p:cNvSpPr>
          <p:nvPr/>
        </p:nvSpPr>
        <p:spPr bwMode="auto">
          <a:xfrm>
            <a:off x="762000" y="928688"/>
            <a:ext cx="76200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pic>
        <p:nvPicPr>
          <p:cNvPr id="9" name="Picture 8" descr="Hull 2017 Everyone Back to Ours Graphic.png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885"/>
          <a:stretch/>
        </p:blipFill>
        <p:spPr>
          <a:xfrm>
            <a:off x="440879" y="3295404"/>
            <a:ext cx="1882087" cy="146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709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289853" y="264542"/>
            <a:ext cx="8312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400" b="1">
                <a:solidFill>
                  <a:prstClr val="white"/>
                </a:solidFill>
                <a:cs typeface="Arial" panose="020B0604020202020204" pitchFamily="34" charset="0"/>
              </a:rPr>
              <a:t>Timetable</a:t>
            </a:r>
          </a:p>
        </p:txBody>
      </p:sp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381000" y="1276350"/>
            <a:ext cx="84010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972371"/>
              </p:ext>
            </p:extLst>
          </p:nvPr>
        </p:nvGraphicFramePr>
        <p:xfrm>
          <a:off x="760288" y="1272493"/>
          <a:ext cx="6816532" cy="3199494"/>
        </p:xfrm>
        <a:graphic>
          <a:graphicData uri="http://schemas.openxmlformats.org/drawingml/2006/table">
            <a:tbl>
              <a:tblPr firstCol="1" bandRow="1">
                <a:tableStyleId>{FABFCF23-3B69-468F-B69F-88F6DE6A72F2}</a:tableStyleId>
              </a:tblPr>
              <a:tblGrid>
                <a:gridCol w="1356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0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7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</a:t>
                      </a:r>
                      <a:r>
                        <a:rPr lang="en-GB" sz="1100" baseline="30000">
                          <a:effectLst/>
                        </a:rPr>
                        <a:t>th</a:t>
                      </a:r>
                      <a:r>
                        <a:rPr lang="en-GB" sz="1100">
                          <a:effectLst/>
                        </a:rPr>
                        <a:t> </a:t>
                      </a:r>
                      <a:r>
                        <a:rPr lang="en-GB" sz="1200">
                          <a:effectLst/>
                        </a:rPr>
                        <a:t>March 2017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Workshop at Hull Royal Infirmary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20</a:t>
                      </a:r>
                      <a:r>
                        <a:rPr lang="en-GB" sz="1200" baseline="30000">
                          <a:effectLst/>
                        </a:rPr>
                        <a:t>th</a:t>
                      </a:r>
                      <a:r>
                        <a:rPr lang="en-GB" sz="1200">
                          <a:effectLst/>
                        </a:rPr>
                        <a:t> March to 10</a:t>
                      </a:r>
                      <a:r>
                        <a:rPr lang="en-GB" sz="1200" baseline="30000">
                          <a:effectLst/>
                        </a:rPr>
                        <a:t>th</a:t>
                      </a:r>
                      <a:r>
                        <a:rPr lang="en-GB" sz="1200">
                          <a:effectLst/>
                        </a:rPr>
                        <a:t> April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Initial Proposal development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</a:t>
                      </a:r>
                      <a:r>
                        <a:rPr lang="en-GB" sz="1200" baseline="30000">
                          <a:effectLst/>
                        </a:rPr>
                        <a:t>th</a:t>
                      </a:r>
                      <a:r>
                        <a:rPr lang="en-GB" sz="1200">
                          <a:effectLst/>
                        </a:rPr>
                        <a:t> April – 10am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Applications submitted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w/c 24 April 2017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Decisions made regarding which proposals to support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May – August 2017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Proposal development phase 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w/c 11 September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Sharing workshop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w/c 9 Oct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Short evaluation reports written and submitted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w/c 13 November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Showcase event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77591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289853" y="264542"/>
            <a:ext cx="8312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400" b="1">
                <a:solidFill>
                  <a:prstClr val="white"/>
                </a:solidFill>
                <a:cs typeface="Arial" panose="020B0604020202020204" pitchFamily="34" charset="0"/>
              </a:rPr>
              <a:t>How to apply</a:t>
            </a:r>
          </a:p>
        </p:txBody>
      </p:sp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381000" y="1276350"/>
            <a:ext cx="8401050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</a:rPr>
              <a:t>Submit application to </a:t>
            </a:r>
            <a:r>
              <a:rPr lang="en-GB" sz="2400">
                <a:solidFill>
                  <a:schemeClr val="bg1"/>
                </a:solidFill>
                <a:hlinkClick r:id="rId2"/>
              </a:rPr>
              <a:t>wellcome@hull2017.co.uk</a:t>
            </a:r>
            <a:r>
              <a:rPr lang="en-GB" sz="2400">
                <a:solidFill>
                  <a:schemeClr val="bg1"/>
                </a:solidFill>
              </a:rPr>
              <a:t> by 10am on Monday 10</a:t>
            </a:r>
            <a:r>
              <a:rPr lang="en-GB" sz="2400" baseline="30000">
                <a:solidFill>
                  <a:schemeClr val="bg1"/>
                </a:solidFill>
              </a:rPr>
              <a:t>th</a:t>
            </a:r>
            <a:r>
              <a:rPr lang="en-GB" sz="2400">
                <a:solidFill>
                  <a:schemeClr val="bg1"/>
                </a:solidFill>
              </a:rPr>
              <a:t> April</a:t>
            </a:r>
          </a:p>
          <a:p>
            <a:r>
              <a:rPr lang="en-GB" sz="2400">
                <a:solidFill>
                  <a:schemeClr val="bg1"/>
                </a:solidFill>
              </a:rPr>
              <a:t>Word application form – circulated via email to attendees today and on hull2017.co.uk</a:t>
            </a:r>
          </a:p>
          <a:p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74563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289853" y="264542"/>
            <a:ext cx="8312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400" b="1">
                <a:solidFill>
                  <a:prstClr val="white"/>
                </a:solidFill>
                <a:cs typeface="Arial" panose="020B0604020202020204" pitchFamily="34" charset="0"/>
              </a:rPr>
              <a:t>Essential Criteria (1) </a:t>
            </a:r>
          </a:p>
        </p:txBody>
      </p:sp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381000" y="1276350"/>
            <a:ext cx="840105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en-GB" sz="2000">
                <a:solidFill>
                  <a:schemeClr val="bg1"/>
                </a:solidFill>
              </a:rPr>
              <a:t>All proposals must aim to develop an arts project exploring health or wellbeing. </a:t>
            </a:r>
          </a:p>
          <a:p>
            <a:r>
              <a:rPr lang="en-GB" sz="2000">
                <a:solidFill>
                  <a:schemeClr val="bg1"/>
                </a:solidFill>
              </a:rPr>
              <a:t>All proposals must plan to bring together an arts organisation or artist, a community group working with Hull’s communities and a clinician or researcher working in an area of health or biomedical science.</a:t>
            </a:r>
          </a:p>
          <a:p>
            <a:r>
              <a:rPr lang="en-GB" sz="2000">
                <a:solidFill>
                  <a:schemeClr val="bg1"/>
                </a:solidFill>
              </a:rPr>
              <a:t>We will still consider proposals where the one partner is missing or underrepresented. Where we feel an idea is strong but needs more input from a health partner, we may be able to help teams build relationships with appropriate researchers / clinicians.</a:t>
            </a:r>
          </a:p>
        </p:txBody>
      </p:sp>
    </p:spTree>
    <p:extLst>
      <p:ext uri="{BB962C8B-B14F-4D97-AF65-F5344CB8AC3E}">
        <p14:creationId xmlns:p14="http://schemas.microsoft.com/office/powerpoint/2010/main" val="168754888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Box 3"/>
          <p:cNvSpPr txBox="1">
            <a:spLocks noChangeArrowheads="1"/>
          </p:cNvSpPr>
          <p:nvPr/>
        </p:nvSpPr>
        <p:spPr bwMode="auto">
          <a:xfrm>
            <a:off x="289853" y="264542"/>
            <a:ext cx="8312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4400" b="1">
                <a:solidFill>
                  <a:prstClr val="white"/>
                </a:solidFill>
                <a:cs typeface="Arial" panose="020B0604020202020204" pitchFamily="34" charset="0"/>
              </a:rPr>
              <a:t>Essential Criteria (2) </a:t>
            </a:r>
          </a:p>
        </p:txBody>
      </p:sp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289853" y="1178318"/>
            <a:ext cx="840105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en-GB" sz="2000">
                <a:solidFill>
                  <a:schemeClr val="bg1"/>
                </a:solidFill>
              </a:rPr>
              <a:t>Proposals should be focused on developing projects where the majority of activity will take place within the city of Hull, and will engage with those who live within the city.</a:t>
            </a:r>
          </a:p>
          <a:p>
            <a:r>
              <a:rPr lang="en-GB" sz="2000">
                <a:solidFill>
                  <a:schemeClr val="bg1"/>
                </a:solidFill>
              </a:rPr>
              <a:t>The fund will support the development of new projects or new ways of working only. </a:t>
            </a:r>
          </a:p>
          <a:p>
            <a:r>
              <a:rPr lang="en-GB" sz="2000">
                <a:solidFill>
                  <a:schemeClr val="bg1"/>
                </a:solidFill>
              </a:rPr>
              <a:t>Grant funds can be used for development, research and to trial ideas; to support time for team members to work on the project, for development meetings or workshops</a:t>
            </a:r>
            <a:r>
              <a:rPr lang="en-GB" sz="2000" b="1">
                <a:solidFill>
                  <a:schemeClr val="bg1"/>
                </a:solidFill>
              </a:rPr>
              <a:t>; to build and scope relationships with other potential partners or venues</a:t>
            </a:r>
            <a:r>
              <a:rPr lang="en-GB" sz="2000">
                <a:solidFill>
                  <a:schemeClr val="bg1"/>
                </a:solidFill>
              </a:rPr>
              <a:t> and to plan for generating future investment and or support. 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GB" altLang="en-US" sz="2400">
              <a:solidFill>
                <a:prstClr val="white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44512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HULL CITY OF CULTUR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1B5D6"/>
      </a:accent1>
      <a:accent2>
        <a:srgbClr val="8C00A6"/>
      </a:accent2>
      <a:accent3>
        <a:srgbClr val="F7DD18"/>
      </a:accent3>
      <a:accent4>
        <a:srgbClr val="EB3EA8"/>
      </a:accent4>
      <a:accent5>
        <a:srgbClr val="E62E52"/>
      </a:accent5>
      <a:accent6>
        <a:srgbClr val="85D200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HULL CITY OF CULTUR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1B5D6"/>
      </a:accent1>
      <a:accent2>
        <a:srgbClr val="8C00A6"/>
      </a:accent2>
      <a:accent3>
        <a:srgbClr val="F7DD18"/>
      </a:accent3>
      <a:accent4>
        <a:srgbClr val="EB3EA8"/>
      </a:accent4>
      <a:accent5>
        <a:srgbClr val="E62E52"/>
      </a:accent5>
      <a:accent6>
        <a:srgbClr val="85D200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FEDC22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7811F10E-9717-49C0-9423-FD202980C9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5182B2-5D75-4ED1-AE66-15BB759D3CF1}"/>
</file>

<file path=customXml/itemProps3.xml><?xml version="1.0" encoding="utf-8"?>
<ds:datastoreItem xmlns:ds="http://schemas.openxmlformats.org/officeDocument/2006/customXml" ds:itemID="{072680CA-667E-499E-9A22-D88617216E7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11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modified xsi:type="dcterms:W3CDTF">2017-03-23T17:05:46Z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