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1.xml" ContentType="application/vnd.openxmlformats-officedocument.drawingml.chartshapes+xml"/>
  <Override PartName="/ppt/charts/chart30.xml" ContentType="application/vnd.openxmlformats-officedocument.drawingml.chart+xml"/>
  <Override PartName="/ppt/drawings/drawing2.xml" ContentType="application/vnd.openxmlformats-officedocument.drawingml.chartshapes+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4"/>
  </p:notesMasterIdLst>
  <p:sldIdLst>
    <p:sldId id="330" r:id="rId5"/>
    <p:sldId id="393" r:id="rId6"/>
    <p:sldId id="275" r:id="rId7"/>
    <p:sldId id="405" r:id="rId8"/>
    <p:sldId id="335" r:id="rId9"/>
    <p:sldId id="394" r:id="rId10"/>
    <p:sldId id="399" r:id="rId11"/>
    <p:sldId id="400" r:id="rId12"/>
    <p:sldId id="433" r:id="rId13"/>
    <p:sldId id="434" r:id="rId14"/>
    <p:sldId id="401" r:id="rId15"/>
    <p:sldId id="432" r:id="rId16"/>
    <p:sldId id="403" r:id="rId17"/>
    <p:sldId id="402" r:id="rId18"/>
    <p:sldId id="277" r:id="rId19"/>
    <p:sldId id="406" r:id="rId20"/>
    <p:sldId id="407" r:id="rId21"/>
    <p:sldId id="428" r:id="rId22"/>
    <p:sldId id="435" r:id="rId23"/>
    <p:sldId id="437" r:id="rId24"/>
    <p:sldId id="436" r:id="rId25"/>
    <p:sldId id="438" r:id="rId26"/>
    <p:sldId id="439" r:id="rId27"/>
    <p:sldId id="411" r:id="rId28"/>
    <p:sldId id="440" r:id="rId29"/>
    <p:sldId id="441" r:id="rId30"/>
    <p:sldId id="447" r:id="rId31"/>
    <p:sldId id="442" r:id="rId32"/>
    <p:sldId id="448" r:id="rId33"/>
    <p:sldId id="449" r:id="rId34"/>
    <p:sldId id="444" r:id="rId35"/>
    <p:sldId id="409" r:id="rId36"/>
    <p:sldId id="410" r:id="rId37"/>
    <p:sldId id="494" r:id="rId38"/>
    <p:sldId id="452" r:id="rId39"/>
    <p:sldId id="466" r:id="rId40"/>
    <p:sldId id="451" r:id="rId41"/>
    <p:sldId id="467" r:id="rId42"/>
    <p:sldId id="468" r:id="rId43"/>
    <p:sldId id="424" r:id="rId44"/>
    <p:sldId id="425" r:id="rId45"/>
    <p:sldId id="488" r:id="rId46"/>
    <p:sldId id="489" r:id="rId47"/>
    <p:sldId id="487" r:id="rId48"/>
    <p:sldId id="469" r:id="rId49"/>
    <p:sldId id="470" r:id="rId50"/>
    <p:sldId id="472" r:id="rId51"/>
    <p:sldId id="473" r:id="rId52"/>
    <p:sldId id="474" r:id="rId53"/>
    <p:sldId id="476" r:id="rId54"/>
    <p:sldId id="477" r:id="rId55"/>
    <p:sldId id="478" r:id="rId56"/>
    <p:sldId id="479" r:id="rId57"/>
    <p:sldId id="480" r:id="rId58"/>
    <p:sldId id="481" r:id="rId59"/>
    <p:sldId id="453" r:id="rId60"/>
    <p:sldId id="454" r:id="rId61"/>
    <p:sldId id="455" r:id="rId62"/>
    <p:sldId id="456" r:id="rId63"/>
    <p:sldId id="278" r:id="rId64"/>
    <p:sldId id="373" r:id="rId65"/>
    <p:sldId id="374" r:id="rId66"/>
    <p:sldId id="460" r:id="rId67"/>
    <p:sldId id="461" r:id="rId68"/>
    <p:sldId id="462" r:id="rId69"/>
    <p:sldId id="463" r:id="rId70"/>
    <p:sldId id="429" r:id="rId71"/>
    <p:sldId id="430" r:id="rId72"/>
    <p:sldId id="490" r:id="rId73"/>
    <p:sldId id="491" r:id="rId74"/>
    <p:sldId id="464" r:id="rId75"/>
    <p:sldId id="484" r:id="rId76"/>
    <p:sldId id="465" r:id="rId77"/>
    <p:sldId id="482" r:id="rId78"/>
    <p:sldId id="483" r:id="rId79"/>
    <p:sldId id="485" r:id="rId80"/>
    <p:sldId id="486" r:id="rId81"/>
    <p:sldId id="492" r:id="rId82"/>
    <p:sldId id="493" r:id="rId8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6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756"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nwine\Downloads\PDA%20-%20key%20sta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cc-data1\Shared\Heritage\Culture%20Company\Partnerships%20&amp;%20Development\MONITORING%20&amp;%20EVALUATION\PROJECT%20&amp;%20PROGRAMME%20DATA\1.%20HULL%202017%20CURATED%20PROGRAMME\PLACE%20DES%20ANGES\Surveys\Audience%20Survey\PostCodeAnalysis\PAAudienceSummary.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hcc-data1\Shared\Heritage\Culture%20Company\Partnerships%20&amp;%20Development\MONITORING%20&amp;%20EVALUATION\PROJECT%20&amp;%20PROGRAMME%20DATA\1.%20HULL%202017%20CURATED%20PROGRAMME\PLACE%20DES%20ANGES\Surveys\Audience%20Survey\Hull2017_PdA_AudienceVisitorSurveyData_Amend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nwine\Downloads\Hull2017_PdA_AudienceVisitorSurveyData_Amend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unwine\Downloads\Hull2017_PdA_AudienceVisitorSurveyData_Amend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nwine\Downloads\Hull2017_PdA_AudienceVisitorSurveyData_Amen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nwine\Downloads\PDA%20-%20key%20stat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nwine\Downloads\Hull2017_PdA_AudienceVisitorSurveyData_Amend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unwine\Downloads\Hull2017_PdA_AudienceVisitorSurveyData_Amend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unwine\Downloads\Hull2017_PdA_AudienceVisitorSurveyData_Amend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20HDD:Users:elinor:Documents:Microsoft%20User%20Data:Office%202008%20AutoRecovery:Hull2017_PdA_AudienceVisitorSurveyData_Amends%20(version%201).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20HDD:Users:elinor:Downloads:Hull2017_PdA_AudienceVisitorSurveyData_Am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nwine\Downloads\PDA%20-%20key%20stats%20(1).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20HDD:Users:elinor:Downloads:Hull2017_PdA_AudienceVisitorSurveyData_Amend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nwine\Downloads\PDA%20-%20key%20stats%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20HDD:Users:elinor:Desktop:Final%20PDA%20scanned%20tickets%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20HDD:Users:elinor:Downloads:Hull2017_PdA_AudienceVisitorSurveyData_Am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68843392"/>
        <c:axId val="68844928"/>
      </c:barChart>
      <c:catAx>
        <c:axId val="68843392"/>
        <c:scaling>
          <c:orientation val="minMax"/>
        </c:scaling>
        <c:delete val="0"/>
        <c:axPos val="b"/>
        <c:majorTickMark val="out"/>
        <c:minorTickMark val="none"/>
        <c:tickLblPos val="nextTo"/>
        <c:txPr>
          <a:bodyPr/>
          <a:lstStyle/>
          <a:p>
            <a:pPr>
              <a:defRPr>
                <a:solidFill>
                  <a:srgbClr val="FFFFFF"/>
                </a:solidFill>
              </a:defRPr>
            </a:pPr>
            <a:endParaRPr lang="en-US"/>
          </a:p>
        </c:txPr>
        <c:crossAx val="68844928"/>
        <c:crosses val="autoZero"/>
        <c:auto val="1"/>
        <c:lblAlgn val="ctr"/>
        <c:lblOffset val="100"/>
        <c:noMultiLvlLbl val="0"/>
      </c:catAx>
      <c:valAx>
        <c:axId val="68844928"/>
        <c:scaling>
          <c:orientation val="minMax"/>
        </c:scaling>
        <c:delete val="0"/>
        <c:axPos val="l"/>
        <c:majorGridlines/>
        <c:numFmt formatCode="#,##0" sourceLinked="1"/>
        <c:majorTickMark val="out"/>
        <c:minorTickMark val="none"/>
        <c:tickLblPos val="nextTo"/>
        <c:txPr>
          <a:bodyPr/>
          <a:lstStyle/>
          <a:p>
            <a:pPr>
              <a:defRPr>
                <a:solidFill>
                  <a:schemeClr val="tx1"/>
                </a:solidFill>
              </a:defRPr>
            </a:pPr>
            <a:endParaRPr lang="en-US"/>
          </a:p>
        </c:txPr>
        <c:crossAx val="68843392"/>
        <c:crosses val="autoZero"/>
        <c:crossBetween val="between"/>
      </c:valAx>
      <c:spPr>
        <a:noFill/>
      </c:spPr>
    </c:plotArea>
    <c:plotVisOnly val="1"/>
    <c:dispBlanksAs val="gap"/>
    <c:showDLblsOverMax val="0"/>
  </c:chart>
  <c:spPr>
    <a:noFill/>
    <a:ln>
      <a:noFill/>
    </a:ln>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sz="1000" b="0"/>
            </a:pPr>
            <a:r>
              <a:rPr lang="en-US" sz="1000" b="0"/>
              <a:t>Are your day-to-day activities limited because of a health problem or disability which has lasted, or is expected to last, at least 12 months?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spPr>
            <a:effectLst/>
            <a:scene3d>
              <a:camera prst="orthographicFront"/>
              <a:lightRig rig="threePt" dir="t"/>
            </a:scene3d>
            <a:sp3d>
              <a:bevelT/>
            </a:sp3d>
          </c:spPr>
          <c:dPt>
            <c:idx val="0"/>
            <c:bubble3D val="0"/>
            <c:spPr>
              <a:solidFill>
                <a:schemeClr val="accent6"/>
              </a:solidFill>
              <a:effectLst/>
              <a:scene3d>
                <a:camera prst="orthographicFront"/>
                <a:lightRig rig="threePt" dir="t"/>
              </a:scene3d>
              <a:sp3d>
                <a:bevelT/>
              </a:sp3d>
            </c:spPr>
            <c:extLst>
              <c:ext xmlns:c16="http://schemas.microsoft.com/office/drawing/2014/chart" uri="{C3380CC4-5D6E-409C-BE32-E72D297353CC}">
                <c16:uniqueId val="{00000001-0834-4EB2-9ED4-5FEE16A938BB}"/>
              </c:ext>
            </c:extLst>
          </c:dPt>
          <c:dPt>
            <c:idx val="1"/>
            <c:bubble3D val="0"/>
            <c:spPr>
              <a:solidFill>
                <a:schemeClr val="accent1"/>
              </a:solidFill>
              <a:effectLst/>
              <a:scene3d>
                <a:camera prst="orthographicFront"/>
                <a:lightRig rig="threePt" dir="t"/>
              </a:scene3d>
              <a:sp3d>
                <a:bevelT/>
              </a:sp3d>
            </c:spPr>
            <c:extLst>
              <c:ext xmlns:c16="http://schemas.microsoft.com/office/drawing/2014/chart" uri="{C3380CC4-5D6E-409C-BE32-E72D297353CC}">
                <c16:uniqueId val="{00000003-0834-4EB2-9ED4-5FEE16A938BB}"/>
              </c:ext>
            </c:extLst>
          </c:dPt>
          <c:dPt>
            <c:idx val="2"/>
            <c:bubble3D val="0"/>
            <c:spPr>
              <a:solidFill>
                <a:schemeClr val="accent3"/>
              </a:solidFill>
              <a:effectLst/>
              <a:scene3d>
                <a:camera prst="orthographicFront"/>
                <a:lightRig rig="threePt" dir="t"/>
              </a:scene3d>
              <a:sp3d>
                <a:bevelT/>
              </a:sp3d>
            </c:spPr>
            <c:extLst>
              <c:ext xmlns:c16="http://schemas.microsoft.com/office/drawing/2014/chart" uri="{C3380CC4-5D6E-409C-BE32-E72D297353CC}">
                <c16:uniqueId val="{00000005-0834-4EB2-9ED4-5FEE16A938BB}"/>
              </c:ext>
            </c:extLst>
          </c:dPt>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34-4EB2-9ED4-5FEE16A938BB}"/>
                </c:ext>
              </c:extLst>
            </c:dLbl>
            <c:dLbl>
              <c:idx val="1"/>
              <c:layout>
                <c:manualLayout>
                  <c:x val="-1.7965004374453201E-2"/>
                  <c:y val="-2.284193642461360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34-4EB2-9ED4-5FEE16A938BB}"/>
                </c:ext>
              </c:extLst>
            </c:dLbl>
            <c:dLbl>
              <c:idx val="2"/>
              <c:layout>
                <c:manualLayout>
                  <c:x val="-7.5183727034120696E-3"/>
                  <c:y val="-2.278142315543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34-4EB2-9ED4-5FEE16A938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'Question 30'!$B$4:$B$6</c:f>
              <c:strCache>
                <c:ptCount val="3"/>
                <c:pt idx="0">
                  <c:v>Yes, limited a lot</c:v>
                </c:pt>
                <c:pt idx="1">
                  <c:v>Yes, limited a little</c:v>
                </c:pt>
                <c:pt idx="2">
                  <c:v>No</c:v>
                </c:pt>
              </c:strCache>
            </c:strRef>
          </c:cat>
          <c:val>
            <c:numRef>
              <c:f>'Question 30'!$C$4:$C$6</c:f>
              <c:numCache>
                <c:formatCode>0.0%</c:formatCode>
                <c:ptCount val="3"/>
                <c:pt idx="0">
                  <c:v>2.1999999999999999E-2</c:v>
                </c:pt>
                <c:pt idx="1">
                  <c:v>5.2999999999999999E-2</c:v>
                </c:pt>
                <c:pt idx="2">
                  <c:v>0.91</c:v>
                </c:pt>
              </c:numCache>
            </c:numRef>
          </c:val>
          <c:extLst>
            <c:ext xmlns:c16="http://schemas.microsoft.com/office/drawing/2014/chart" uri="{C3380CC4-5D6E-409C-BE32-E72D297353CC}">
              <c16:uniqueId val="{00000006-0834-4EB2-9ED4-5FEE16A938BB}"/>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76295033598097"/>
          <c:y val="0"/>
          <c:w val="0.69982047845175299"/>
          <c:h val="0.78974527690543805"/>
        </c:manualLayout>
      </c:layout>
      <c:barChart>
        <c:barDir val="bar"/>
        <c:grouping val="clustered"/>
        <c:varyColors val="0"/>
        <c:ser>
          <c:idx val="0"/>
          <c:order val="0"/>
          <c:spPr>
            <a:solidFill>
              <a:srgbClr val="A6EA4E"/>
            </a:solidFill>
            <a:effectLst/>
          </c:spPr>
          <c:invertIfNegative val="0"/>
          <c:cat>
            <c:strRef>
              <c:f>'Question 31'!$B$4:$B$10</c:f>
              <c:strCache>
                <c:ptCount val="7"/>
                <c:pt idx="0">
                  <c:v>Learning Disability</c:v>
                </c:pt>
                <c:pt idx="1">
                  <c:v>Long term illness/condition </c:v>
                </c:pt>
                <c:pt idx="2">
                  <c:v>Sensory Impairment</c:v>
                </c:pt>
                <c:pt idx="3">
                  <c:v>Physical Impairment </c:v>
                </c:pt>
                <c:pt idx="4">
                  <c:v>Cognitive Impairment</c:v>
                </c:pt>
                <c:pt idx="5">
                  <c:v>Prefer not to say</c:v>
                </c:pt>
                <c:pt idx="6">
                  <c:v>Other </c:v>
                </c:pt>
              </c:strCache>
            </c:strRef>
          </c:cat>
          <c:val>
            <c:numRef>
              <c:f>'Question 31'!$D$4:$D$10</c:f>
              <c:numCache>
                <c:formatCode>0</c:formatCode>
                <c:ptCount val="7"/>
                <c:pt idx="0">
                  <c:v>1</c:v>
                </c:pt>
                <c:pt idx="1">
                  <c:v>7</c:v>
                </c:pt>
                <c:pt idx="2">
                  <c:v>1</c:v>
                </c:pt>
                <c:pt idx="3">
                  <c:v>11</c:v>
                </c:pt>
                <c:pt idx="4">
                  <c:v>1</c:v>
                </c:pt>
                <c:pt idx="5">
                  <c:v>2</c:v>
                </c:pt>
                <c:pt idx="6">
                  <c:v>3</c:v>
                </c:pt>
              </c:numCache>
            </c:numRef>
          </c:val>
          <c:extLst>
            <c:ext xmlns:c16="http://schemas.microsoft.com/office/drawing/2014/chart" uri="{C3380CC4-5D6E-409C-BE32-E72D297353CC}">
              <c16:uniqueId val="{00000000-48F1-4583-BBAA-3B9AA76487D2}"/>
            </c:ext>
          </c:extLst>
        </c:ser>
        <c:dLbls>
          <c:showLegendKey val="0"/>
          <c:showVal val="0"/>
          <c:showCatName val="0"/>
          <c:showSerName val="0"/>
          <c:showPercent val="0"/>
          <c:showBubbleSize val="0"/>
        </c:dLbls>
        <c:gapWidth val="150"/>
        <c:axId val="85145856"/>
        <c:axId val="85168128"/>
      </c:barChart>
      <c:catAx>
        <c:axId val="85145856"/>
        <c:scaling>
          <c:orientation val="minMax"/>
        </c:scaling>
        <c:delete val="0"/>
        <c:axPos val="l"/>
        <c:numFmt formatCode="General" sourceLinked="0"/>
        <c:majorTickMark val="out"/>
        <c:minorTickMark val="none"/>
        <c:tickLblPos val="nextTo"/>
        <c:crossAx val="85168128"/>
        <c:crosses val="autoZero"/>
        <c:auto val="1"/>
        <c:lblAlgn val="ctr"/>
        <c:lblOffset val="100"/>
        <c:noMultiLvlLbl val="0"/>
      </c:catAx>
      <c:valAx>
        <c:axId val="85168128"/>
        <c:scaling>
          <c:orientation val="minMax"/>
        </c:scaling>
        <c:delete val="0"/>
        <c:axPos val="b"/>
        <c:majorGridlines/>
        <c:numFmt formatCode="0" sourceLinked="1"/>
        <c:majorTickMark val="out"/>
        <c:minorTickMark val="none"/>
        <c:tickLblPos val="nextTo"/>
        <c:crossAx val="85145856"/>
        <c:crosses val="autoZero"/>
        <c:crossBetween val="between"/>
      </c:valAx>
      <c:spPr>
        <a:noFill/>
      </c:spPr>
    </c:plotArea>
    <c:plotVisOnly val="1"/>
    <c:dispBlanksAs val="gap"/>
    <c:showDLblsOverMax val="0"/>
  </c:chart>
  <c:spPr>
    <a:noFill/>
    <a:ln>
      <a:noFill/>
    </a:ln>
  </c:spPr>
  <c:txPr>
    <a:bodyPr/>
    <a:lstStyle/>
    <a:p>
      <a:pPr>
        <a:defRPr sz="9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a:t> Which of the following best describes your employment status?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spPr>
            <a:effectLst/>
            <a:scene3d>
              <a:camera prst="orthographicFront"/>
              <a:lightRig rig="threePt" dir="t"/>
            </a:scene3d>
            <a:sp3d>
              <a:bevelT/>
            </a:sp3d>
          </c:spPr>
          <c:dPt>
            <c:idx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1-7E12-4098-8120-DA543CFE687F}"/>
              </c:ext>
            </c:extLst>
          </c:dPt>
          <c:dPt>
            <c:idx val="1"/>
            <c:bubble3D val="0"/>
            <c:spPr>
              <a:solidFill>
                <a:schemeClr val="accent1"/>
              </a:solidFill>
              <a:effectLst/>
              <a:scene3d>
                <a:camera prst="orthographicFront"/>
                <a:lightRig rig="threePt" dir="t"/>
              </a:scene3d>
              <a:sp3d>
                <a:bevelT/>
              </a:sp3d>
            </c:spPr>
            <c:extLst>
              <c:ext xmlns:c16="http://schemas.microsoft.com/office/drawing/2014/chart" uri="{C3380CC4-5D6E-409C-BE32-E72D297353CC}">
                <c16:uniqueId val="{00000003-7E12-4098-8120-DA543CFE687F}"/>
              </c:ext>
            </c:extLst>
          </c:dPt>
          <c:dPt>
            <c:idx val="2"/>
            <c:bubble3D val="0"/>
            <c:spPr>
              <a:solidFill>
                <a:schemeClr val="accent3"/>
              </a:solidFill>
              <a:ln>
                <a:noFill/>
              </a:ln>
              <a:effectLst/>
              <a:scene3d>
                <a:camera prst="orthographicFront"/>
                <a:lightRig rig="threePt" dir="t"/>
              </a:scene3d>
              <a:sp3d>
                <a:bevelT/>
              </a:sp3d>
            </c:spPr>
            <c:extLst>
              <c:ext xmlns:c16="http://schemas.microsoft.com/office/drawing/2014/chart" uri="{C3380CC4-5D6E-409C-BE32-E72D297353CC}">
                <c16:uniqueId val="{00000005-7E12-4098-8120-DA543CFE687F}"/>
              </c:ext>
            </c:extLst>
          </c:dPt>
          <c:dPt>
            <c:idx val="3"/>
            <c:bubble3D val="0"/>
            <c:spPr>
              <a:solidFill>
                <a:schemeClr val="accent2"/>
              </a:solidFill>
              <a:effectLst/>
              <a:scene3d>
                <a:camera prst="orthographicFront"/>
                <a:lightRig rig="threePt" dir="t"/>
              </a:scene3d>
              <a:sp3d>
                <a:bevelT/>
              </a:sp3d>
            </c:spPr>
            <c:extLst>
              <c:ext xmlns:c16="http://schemas.microsoft.com/office/drawing/2014/chart" uri="{C3380CC4-5D6E-409C-BE32-E72D297353CC}">
                <c16:uniqueId val="{00000007-7E12-4098-8120-DA543CFE687F}"/>
              </c:ext>
            </c:extLst>
          </c:dPt>
          <c:dPt>
            <c:idx val="4"/>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9-7E12-4098-8120-DA543CFE687F}"/>
              </c:ext>
            </c:extLst>
          </c:dPt>
          <c:dPt>
            <c:idx val="5"/>
            <c:bubble3D val="0"/>
            <c:spPr>
              <a:solidFill>
                <a:schemeClr val="accent6">
                  <a:lumMod val="75000"/>
                </a:schemeClr>
              </a:solidFill>
              <a:effectLst/>
              <a:scene3d>
                <a:camera prst="orthographicFront"/>
                <a:lightRig rig="threePt" dir="t"/>
              </a:scene3d>
              <a:sp3d>
                <a:bevelT/>
              </a:sp3d>
            </c:spPr>
            <c:extLst>
              <c:ext xmlns:c16="http://schemas.microsoft.com/office/drawing/2014/chart" uri="{C3380CC4-5D6E-409C-BE32-E72D297353CC}">
                <c16:uniqueId val="{0000000B-7E12-4098-8120-DA543CFE687F}"/>
              </c:ext>
            </c:extLst>
          </c:dPt>
          <c:dPt>
            <c:idx val="6"/>
            <c:bubble3D val="0"/>
            <c:spPr>
              <a:solidFill>
                <a:schemeClr val="accent1">
                  <a:lumMod val="75000"/>
                </a:schemeClr>
              </a:solidFill>
              <a:effectLst/>
              <a:scene3d>
                <a:camera prst="orthographicFront"/>
                <a:lightRig rig="threePt" dir="t"/>
              </a:scene3d>
              <a:sp3d>
                <a:bevelT/>
              </a:sp3d>
            </c:spPr>
            <c:extLst>
              <c:ext xmlns:c16="http://schemas.microsoft.com/office/drawing/2014/chart" uri="{C3380CC4-5D6E-409C-BE32-E72D297353CC}">
                <c16:uniqueId val="{0000000D-7E12-4098-8120-DA543CFE687F}"/>
              </c:ext>
            </c:extLst>
          </c:dPt>
          <c:dPt>
            <c:idx val="7"/>
            <c:bubble3D val="0"/>
            <c:spPr>
              <a:solidFill>
                <a:schemeClr val="accent3">
                  <a:lumMod val="75000"/>
                </a:schemeClr>
              </a:solidFill>
              <a:effectLst/>
              <a:scene3d>
                <a:camera prst="orthographicFront"/>
                <a:lightRig rig="threePt" dir="t"/>
              </a:scene3d>
              <a:sp3d>
                <a:bevelT/>
              </a:sp3d>
            </c:spPr>
            <c:extLst>
              <c:ext xmlns:c16="http://schemas.microsoft.com/office/drawing/2014/chart" uri="{C3380CC4-5D6E-409C-BE32-E72D297353CC}">
                <c16:uniqueId val="{0000000F-7E12-4098-8120-DA543CFE687F}"/>
              </c:ext>
            </c:extLst>
          </c:dPt>
          <c:dPt>
            <c:idx val="8"/>
            <c:bubble3D val="0"/>
            <c:spPr>
              <a:solidFill>
                <a:schemeClr val="accent2">
                  <a:lumMod val="75000"/>
                </a:schemeClr>
              </a:solidFill>
              <a:effectLst/>
              <a:scene3d>
                <a:camera prst="orthographicFront"/>
                <a:lightRig rig="threePt" dir="t"/>
              </a:scene3d>
              <a:sp3d>
                <a:bevelT/>
              </a:sp3d>
            </c:spPr>
            <c:extLst>
              <c:ext xmlns:c16="http://schemas.microsoft.com/office/drawing/2014/chart" uri="{C3380CC4-5D6E-409C-BE32-E72D297353CC}">
                <c16:uniqueId val="{00000011-7E12-4098-8120-DA543CFE687F}"/>
              </c:ext>
            </c:extLst>
          </c:dPt>
          <c:dLbls>
            <c:dLbl>
              <c:idx val="0"/>
              <c:layout>
                <c:manualLayout>
                  <c:x val="-5.7812043733600403E-2"/>
                  <c:y val="-0.25854931114253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12-4098-8120-DA543CFE687F}"/>
                </c:ext>
              </c:extLst>
            </c:dLbl>
            <c:dLbl>
              <c:idx val="1"/>
              <c:layout>
                <c:manualLayout>
                  <c:x val="3.5334795929054599E-2"/>
                  <c:y val="6.9167107935352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2-4098-8120-DA543CFE687F}"/>
                </c:ext>
              </c:extLst>
            </c:dLbl>
            <c:dLbl>
              <c:idx val="2"/>
              <c:layout>
                <c:manualLayout>
                  <c:x val="2.97320786361376E-2"/>
                  <c:y val="2.51807325866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12-4098-8120-DA543CFE687F}"/>
                </c:ext>
              </c:extLst>
            </c:dLbl>
            <c:dLbl>
              <c:idx val="4"/>
              <c:layout>
                <c:manualLayout>
                  <c:x val="6.9309835620980096E-3"/>
                  <c:y val="-5.8059516969758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12-4098-8120-DA543CFE687F}"/>
                </c:ext>
              </c:extLst>
            </c:dLbl>
            <c:dLbl>
              <c:idx val="5"/>
              <c:layout>
                <c:manualLayout>
                  <c:x val="2.19639058380597E-3"/>
                  <c:y val="-8.7765105879162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12-4098-8120-DA543CFE687F}"/>
                </c:ext>
              </c:extLst>
            </c:dLbl>
            <c:dLbl>
              <c:idx val="6"/>
              <c:layout>
                <c:manualLayout>
                  <c:x val="2.27561490404923E-2"/>
                  <c:y val="-2.6222051654602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12-4098-8120-DA543CFE687F}"/>
                </c:ext>
              </c:extLst>
            </c:dLbl>
            <c:dLbl>
              <c:idx val="7"/>
              <c:layout>
                <c:manualLayout>
                  <c:x val="6.9315384514010599E-3"/>
                  <c:y val="-2.0671632510313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12-4098-8120-DA543CFE687F}"/>
                </c:ext>
              </c:extLst>
            </c:dLbl>
            <c:dLbl>
              <c:idx val="8"/>
              <c:layout>
                <c:manualLayout>
                  <c:x val="2.7540820778384802E-2"/>
                  <c:y val="6.12805439056246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12-4098-8120-DA543CFE687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25'!$B$4:$B$12</c:f>
              <c:strCache>
                <c:ptCount val="9"/>
                <c:pt idx="0">
                  <c:v>Employed / working full or part time</c:v>
                </c:pt>
                <c:pt idx="1">
                  <c:v>Self-employed</c:v>
                </c:pt>
                <c:pt idx="2">
                  <c:v>Unemployed</c:v>
                </c:pt>
                <c:pt idx="3">
                  <c:v>On a government scheme for employment training</c:v>
                </c:pt>
                <c:pt idx="4">
                  <c:v>Looking after family / home</c:v>
                </c:pt>
                <c:pt idx="5">
                  <c:v>Unable to work</c:v>
                </c:pt>
                <c:pt idx="6">
                  <c:v>Retired</c:v>
                </c:pt>
                <c:pt idx="7">
                  <c:v>Student</c:v>
                </c:pt>
                <c:pt idx="8">
                  <c:v>Prefer not to say</c:v>
                </c:pt>
              </c:strCache>
            </c:strRef>
          </c:cat>
          <c:val>
            <c:numRef>
              <c:f>'Question 25'!$C$4:$C$12</c:f>
              <c:numCache>
                <c:formatCode>0.0%</c:formatCode>
                <c:ptCount val="9"/>
                <c:pt idx="0">
                  <c:v>0.57999999999999996</c:v>
                </c:pt>
                <c:pt idx="1">
                  <c:v>5.8999999999999997E-2</c:v>
                </c:pt>
                <c:pt idx="2">
                  <c:v>3.1E-2</c:v>
                </c:pt>
                <c:pt idx="3">
                  <c:v>3.0000000000000001E-3</c:v>
                </c:pt>
                <c:pt idx="4">
                  <c:v>4.8000000000000001E-2</c:v>
                </c:pt>
                <c:pt idx="5">
                  <c:v>1.0999999999999999E-2</c:v>
                </c:pt>
                <c:pt idx="6">
                  <c:v>0.24399999999999999</c:v>
                </c:pt>
                <c:pt idx="7">
                  <c:v>0.02</c:v>
                </c:pt>
                <c:pt idx="8">
                  <c:v>6.0000000000000001E-3</c:v>
                </c:pt>
              </c:numCache>
            </c:numRef>
          </c:val>
          <c:extLst>
            <c:ext xmlns:c16="http://schemas.microsoft.com/office/drawing/2014/chart" uri="{C3380CC4-5D6E-409C-BE32-E72D297353CC}">
              <c16:uniqueId val="{00000012-7E12-4098-8120-DA543CFE687F}"/>
            </c:ext>
          </c:extLst>
        </c:ser>
        <c:dLbls>
          <c:showLegendKey val="0"/>
          <c:showVal val="0"/>
          <c:showCatName val="0"/>
          <c:showSerName val="0"/>
          <c:showPercent val="0"/>
          <c:showBubbleSize val="0"/>
          <c:showLeaderLines val="1"/>
        </c:dLbls>
      </c:pie3DChart>
    </c:plotArea>
    <c:legend>
      <c:legendPos val="b"/>
      <c:overlay val="0"/>
    </c:legend>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0" dirty="0"/>
              <a:t>Place of residence by Post Code</a:t>
            </a:r>
            <a:r>
              <a:rPr lang="en-US" b="0" baseline="0" dirty="0"/>
              <a:t> Area</a:t>
            </a:r>
            <a:endParaRPr lang="en-US" b="0" dirty="0"/>
          </a:p>
        </c:rich>
      </c:tx>
      <c:layout>
        <c:manualLayout>
          <c:xMode val="edge"/>
          <c:yMode val="edge"/>
          <c:x val="7.2624825782206604E-3"/>
          <c:y val="1.55836952827214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spPr>
            <a:effectLst/>
            <a:scene3d>
              <a:camera prst="orthographicFront"/>
              <a:lightRig rig="threePt" dir="t"/>
            </a:scene3d>
            <a:sp3d>
              <a:bevelT/>
            </a:sp3d>
          </c:spPr>
          <c:dPt>
            <c:idx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1-8158-4422-ACC6-80C3A05A5760}"/>
              </c:ext>
            </c:extLst>
          </c:dPt>
          <c:dPt>
            <c:idx val="1"/>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3-8158-4422-ACC6-80C3A05A5760}"/>
              </c:ext>
            </c:extLst>
          </c:dPt>
          <c:dPt>
            <c:idx val="2"/>
            <c:bubble3D val="0"/>
            <c:spPr>
              <a:solidFill>
                <a:schemeClr val="accent3"/>
              </a:solidFill>
              <a:ln>
                <a:noFill/>
              </a:ln>
              <a:effectLst/>
              <a:scene3d>
                <a:camera prst="orthographicFront"/>
                <a:lightRig rig="threePt" dir="t"/>
              </a:scene3d>
              <a:sp3d>
                <a:bevelT/>
              </a:sp3d>
            </c:spPr>
            <c:extLst>
              <c:ext xmlns:c16="http://schemas.microsoft.com/office/drawing/2014/chart" uri="{C3380CC4-5D6E-409C-BE32-E72D297353CC}">
                <c16:uniqueId val="{00000005-8158-4422-ACC6-80C3A05A5760}"/>
              </c:ext>
            </c:extLst>
          </c:dPt>
          <c:dLbls>
            <c:dLbl>
              <c:idx val="0"/>
              <c:layout>
                <c:manualLayout>
                  <c:x val="-6.2854002624671904E-2"/>
                  <c:y val="-0.259585156022163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58-4422-ACC6-80C3A05A5760}"/>
                </c:ext>
              </c:extLst>
            </c:dLbl>
            <c:dLbl>
              <c:idx val="1"/>
              <c:layout>
                <c:manualLayout>
                  <c:x val="3.7139763779527601E-2"/>
                  <c:y val="8.4446996208807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58-4422-ACC6-80C3A05A5760}"/>
                </c:ext>
              </c:extLst>
            </c:dLbl>
            <c:dLbl>
              <c:idx val="2"/>
              <c:layout>
                <c:manualLayout>
                  <c:x val="3.8866251093613302E-2"/>
                  <c:y val="-6.7020268299795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58-4422-ACC6-80C3A05A576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24'!$G$31:$G$33</c:f>
              <c:strCache>
                <c:ptCount val="3"/>
                <c:pt idx="0">
                  <c:v>HU1 - HU9</c:v>
                </c:pt>
                <c:pt idx="1">
                  <c:v>HU10 - HU20</c:v>
                </c:pt>
                <c:pt idx="2">
                  <c:v>All other</c:v>
                </c:pt>
              </c:strCache>
            </c:strRef>
          </c:cat>
          <c:val>
            <c:numRef>
              <c:f>'Question 24'!$I$31:$I$33</c:f>
              <c:numCache>
                <c:formatCode>0.0%</c:formatCode>
                <c:ptCount val="3"/>
                <c:pt idx="0">
                  <c:v>0.53781512605042003</c:v>
                </c:pt>
                <c:pt idx="1">
                  <c:v>0.33333333333333298</c:v>
                </c:pt>
                <c:pt idx="2">
                  <c:v>0.12885154061624601</c:v>
                </c:pt>
              </c:numCache>
            </c:numRef>
          </c:val>
          <c:extLst>
            <c:ext xmlns:c16="http://schemas.microsoft.com/office/drawing/2014/chart" uri="{C3380CC4-5D6E-409C-BE32-E72D297353CC}">
              <c16:uniqueId val="{00000006-8158-4422-ACC6-80C3A05A5760}"/>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a:pPr>
            <a:r>
              <a:rPr lang="en-US" b="0" dirty="0"/>
              <a:t>Place of</a:t>
            </a:r>
            <a:r>
              <a:rPr lang="en-US" b="0" baseline="0" dirty="0"/>
              <a:t> Residence in response to ‘</a:t>
            </a:r>
            <a:r>
              <a:rPr lang="en-US" b="0" dirty="0"/>
              <a:t>Where do you live?’</a:t>
            </a:r>
          </a:p>
          <a:p>
            <a:pPr>
              <a:defRPr b="0"/>
            </a:pPr>
            <a:endParaRPr lang="en-US" b="0" dirty="0"/>
          </a:p>
        </c:rich>
      </c:tx>
      <c:layout>
        <c:manualLayout>
          <c:xMode val="edge"/>
          <c:yMode val="edge"/>
          <c:x val="3.9526369557479603E-2"/>
          <c:y val="6.4464613768719994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spPr>
            <a:effectLst/>
            <a:scene3d>
              <a:camera prst="orthographicFront"/>
              <a:lightRig rig="threePt" dir="t"/>
            </a:scene3d>
            <a:sp3d>
              <a:bevelT/>
            </a:sp3d>
          </c:spPr>
          <c:dPt>
            <c:idx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1-9957-48A6-A4F0-4A56550C568D}"/>
              </c:ext>
            </c:extLst>
          </c:dPt>
          <c:dPt>
            <c:idx val="1"/>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3-9957-48A6-A4F0-4A56550C568D}"/>
              </c:ext>
            </c:extLst>
          </c:dPt>
          <c:dPt>
            <c:idx val="2"/>
            <c:bubble3D val="0"/>
            <c:spPr>
              <a:solidFill>
                <a:schemeClr val="accent3"/>
              </a:solidFill>
              <a:ln>
                <a:noFill/>
              </a:ln>
              <a:effectLst/>
              <a:scene3d>
                <a:camera prst="orthographicFront"/>
                <a:lightRig rig="threePt" dir="t"/>
              </a:scene3d>
              <a:sp3d>
                <a:bevelT/>
              </a:sp3d>
            </c:spPr>
            <c:extLst>
              <c:ext xmlns:c16="http://schemas.microsoft.com/office/drawing/2014/chart" uri="{C3380CC4-5D6E-409C-BE32-E72D297353CC}">
                <c16:uniqueId val="{00000005-9957-48A6-A4F0-4A56550C568D}"/>
              </c:ext>
            </c:extLst>
          </c:dPt>
          <c:dLbls>
            <c:dLbl>
              <c:idx val="0"/>
              <c:layout>
                <c:manualLayout>
                  <c:x val="-5.6414881962196503E-2"/>
                  <c:y val="-0.228844302925116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57-48A6-A4F0-4A56550C568D}"/>
                </c:ext>
              </c:extLst>
            </c:dLbl>
            <c:dLbl>
              <c:idx val="1"/>
              <c:layout>
                <c:manualLayout>
                  <c:x val="3.4456356445545198E-2"/>
                  <c:y val="0.1273369397433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57-48A6-A4F0-4A56550C568D}"/>
                </c:ext>
              </c:extLst>
            </c:dLbl>
            <c:dLbl>
              <c:idx val="2"/>
              <c:layout>
                <c:manualLayout>
                  <c:x val="4.91806461454544E-2"/>
                  <c:y val="2.3521189178847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57-48A6-A4F0-4A56550C568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14'!$B$4:$B$6</c:f>
              <c:strCache>
                <c:ptCount val="3"/>
                <c:pt idx="0">
                  <c:v>Kingston upon Hull</c:v>
                </c:pt>
                <c:pt idx="1">
                  <c:v>East Riding of Yorkshire</c:v>
                </c:pt>
                <c:pt idx="2">
                  <c:v>Elsewhere in the UK</c:v>
                </c:pt>
              </c:strCache>
            </c:strRef>
          </c:cat>
          <c:val>
            <c:numRef>
              <c:f>'Question 14'!$C$4:$C$6</c:f>
              <c:numCache>
                <c:formatCode>0.0%</c:formatCode>
                <c:ptCount val="3"/>
                <c:pt idx="0">
                  <c:v>0.54100000000000004</c:v>
                </c:pt>
                <c:pt idx="1">
                  <c:v>0.36399999999999999</c:v>
                </c:pt>
                <c:pt idx="2">
                  <c:v>9.5000000000000001E-2</c:v>
                </c:pt>
              </c:numCache>
            </c:numRef>
          </c:val>
          <c:extLst>
            <c:ext xmlns:c16="http://schemas.microsoft.com/office/drawing/2014/chart" uri="{C3380CC4-5D6E-409C-BE32-E72D297353CC}">
              <c16:uniqueId val="{00000006-9957-48A6-A4F0-4A56550C568D}"/>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[PAAudienceSummary.xlsx]Sheet1!$H$7:$H$8</c:f>
              <c:strCache>
                <c:ptCount val="1"/>
                <c:pt idx="0">
                  <c:v>All Postcodes</c:v>
                </c:pt>
              </c:strCache>
            </c:strRef>
          </c:tx>
          <c:spPr>
            <a:solidFill>
              <a:srgbClr val="9934CA"/>
            </a:solidFill>
            <a:effectLst>
              <a:outerShdw blurRad="50800" dist="38100" dir="2700000" algn="tl" rotWithShape="0">
                <a:prstClr val="black">
                  <a:alpha val="40000"/>
                </a:prstClr>
              </a:outerShdw>
            </a:effectLst>
          </c:spPr>
          <c:invertIfNegative val="0"/>
          <c:cat>
            <c:strRef>
              <c:f>[PAAudienceSummary.xlsx]Sheet1!$G$9:$G$18</c:f>
              <c:strCache>
                <c:ptCount val="10"/>
                <c:pt idx="0">
                  <c:v>10% Most Deprived</c:v>
                </c:pt>
                <c:pt idx="1">
                  <c:v>10% - 20% Deprived</c:v>
                </c:pt>
                <c:pt idx="2">
                  <c:v>20% - 30% Deprived</c:v>
                </c:pt>
                <c:pt idx="3">
                  <c:v>30% - 40% Deprived</c:v>
                </c:pt>
                <c:pt idx="4">
                  <c:v>40% - 50% Deprived</c:v>
                </c:pt>
                <c:pt idx="5">
                  <c:v>50% - 60% Deprived</c:v>
                </c:pt>
                <c:pt idx="6">
                  <c:v>60% - 70% Deprived</c:v>
                </c:pt>
                <c:pt idx="7">
                  <c:v>70% - 80% Deprived</c:v>
                </c:pt>
                <c:pt idx="8">
                  <c:v>80% - 90% Deprived</c:v>
                </c:pt>
                <c:pt idx="9">
                  <c:v>90% - 100% Deprived</c:v>
                </c:pt>
              </c:strCache>
            </c:strRef>
          </c:cat>
          <c:val>
            <c:numRef>
              <c:f>[PAAudienceSummary.xlsx]Sheet1!$H$9:$H$18</c:f>
            </c:numRef>
          </c:val>
          <c:extLst>
            <c:ext xmlns:c16="http://schemas.microsoft.com/office/drawing/2014/chart" uri="{C3380CC4-5D6E-409C-BE32-E72D297353CC}">
              <c16:uniqueId val="{00000000-24F7-4FCC-A417-7C0154C98981}"/>
            </c:ext>
          </c:extLst>
        </c:ser>
        <c:ser>
          <c:idx val="1"/>
          <c:order val="1"/>
          <c:tx>
            <c:strRef>
              <c:f>[PAAudienceSummary.xlsx]Sheet1!$I$7:$I$8</c:f>
              <c:strCache>
                <c:ptCount val="1"/>
                <c:pt idx="0">
                  <c:v>All Postcodes</c:v>
                </c:pt>
              </c:strCache>
            </c:strRef>
          </c:tx>
          <c:spPr>
            <a:solidFill>
              <a:schemeClr val="accent6"/>
            </a:solidFill>
            <a:effectLst/>
          </c:spPr>
          <c:invertIfNegative val="0"/>
          <c:cat>
            <c:strRef>
              <c:f>[PAAudienceSummary.xlsx]Sheet1!$G$9:$G$18</c:f>
              <c:strCache>
                <c:ptCount val="10"/>
                <c:pt idx="0">
                  <c:v>10% Most Deprived</c:v>
                </c:pt>
                <c:pt idx="1">
                  <c:v>10% - 20% Deprived</c:v>
                </c:pt>
                <c:pt idx="2">
                  <c:v>20% - 30% Deprived</c:v>
                </c:pt>
                <c:pt idx="3">
                  <c:v>30% - 40% Deprived</c:v>
                </c:pt>
                <c:pt idx="4">
                  <c:v>40% - 50% Deprived</c:v>
                </c:pt>
                <c:pt idx="5">
                  <c:v>50% - 60% Deprived</c:v>
                </c:pt>
                <c:pt idx="6">
                  <c:v>60% - 70% Deprived</c:v>
                </c:pt>
                <c:pt idx="7">
                  <c:v>70% - 80% Deprived</c:v>
                </c:pt>
                <c:pt idx="8">
                  <c:v>80% - 90% Deprived</c:v>
                </c:pt>
                <c:pt idx="9">
                  <c:v>90% - 100% Deprived</c:v>
                </c:pt>
              </c:strCache>
            </c:strRef>
          </c:cat>
          <c:val>
            <c:numRef>
              <c:f>[PAAudienceSummary.xlsx]Sheet1!$I$9:$I$18</c:f>
              <c:numCache>
                <c:formatCode>0.0%</c:formatCode>
                <c:ptCount val="10"/>
                <c:pt idx="0">
                  <c:v>0.13675213675213699</c:v>
                </c:pt>
                <c:pt idx="1">
                  <c:v>5.6980056980057002E-2</c:v>
                </c:pt>
                <c:pt idx="2">
                  <c:v>9.11680911680912E-2</c:v>
                </c:pt>
                <c:pt idx="3">
                  <c:v>8.26210826210826E-2</c:v>
                </c:pt>
                <c:pt idx="4">
                  <c:v>0.11965811965812</c:v>
                </c:pt>
                <c:pt idx="5">
                  <c:v>0.102564102564103</c:v>
                </c:pt>
                <c:pt idx="6">
                  <c:v>0.113960113960114</c:v>
                </c:pt>
                <c:pt idx="7">
                  <c:v>0.105413105413105</c:v>
                </c:pt>
                <c:pt idx="8">
                  <c:v>5.4131054131054103E-2</c:v>
                </c:pt>
                <c:pt idx="9">
                  <c:v>0.13675213675213699</c:v>
                </c:pt>
              </c:numCache>
            </c:numRef>
          </c:val>
          <c:extLst>
            <c:ext xmlns:c16="http://schemas.microsoft.com/office/drawing/2014/chart" uri="{C3380CC4-5D6E-409C-BE32-E72D297353CC}">
              <c16:uniqueId val="{00000001-24F7-4FCC-A417-7C0154C98981}"/>
            </c:ext>
          </c:extLst>
        </c:ser>
        <c:ser>
          <c:idx val="2"/>
          <c:order val="2"/>
          <c:tx>
            <c:strRef>
              <c:f>[PAAudienceSummary.xlsx]Sheet1!$J$7:$J$8</c:f>
              <c:strCache>
                <c:ptCount val="1"/>
                <c:pt idx="0">
                  <c:v>Hull Only</c:v>
                </c:pt>
              </c:strCache>
            </c:strRef>
          </c:tx>
          <c:spPr>
            <a:solidFill>
              <a:srgbClr val="A6EA4E"/>
            </a:solidFill>
            <a:effectLst>
              <a:outerShdw blurRad="50800" dist="38100" dir="2700000" algn="tl" rotWithShape="0">
                <a:prstClr val="black">
                  <a:alpha val="40000"/>
                </a:prstClr>
              </a:outerShdw>
            </a:effectLst>
          </c:spPr>
          <c:invertIfNegative val="0"/>
          <c:cat>
            <c:strRef>
              <c:f>[PAAudienceSummary.xlsx]Sheet1!$G$9:$G$18</c:f>
              <c:strCache>
                <c:ptCount val="10"/>
                <c:pt idx="0">
                  <c:v>10% Most Deprived</c:v>
                </c:pt>
                <c:pt idx="1">
                  <c:v>10% - 20% Deprived</c:v>
                </c:pt>
                <c:pt idx="2">
                  <c:v>20% - 30% Deprived</c:v>
                </c:pt>
                <c:pt idx="3">
                  <c:v>30% - 40% Deprived</c:v>
                </c:pt>
                <c:pt idx="4">
                  <c:v>40% - 50% Deprived</c:v>
                </c:pt>
                <c:pt idx="5">
                  <c:v>50% - 60% Deprived</c:v>
                </c:pt>
                <c:pt idx="6">
                  <c:v>60% - 70% Deprived</c:v>
                </c:pt>
                <c:pt idx="7">
                  <c:v>70% - 80% Deprived</c:v>
                </c:pt>
                <c:pt idx="8">
                  <c:v>80% - 90% Deprived</c:v>
                </c:pt>
                <c:pt idx="9">
                  <c:v>90% - 100% Deprived</c:v>
                </c:pt>
              </c:strCache>
            </c:strRef>
          </c:cat>
          <c:val>
            <c:numRef>
              <c:f>[PAAudienceSummary.xlsx]Sheet1!$J$9:$J$18</c:f>
            </c:numRef>
          </c:val>
          <c:extLst>
            <c:ext xmlns:c16="http://schemas.microsoft.com/office/drawing/2014/chart" uri="{C3380CC4-5D6E-409C-BE32-E72D297353CC}">
              <c16:uniqueId val="{00000002-24F7-4FCC-A417-7C0154C98981}"/>
            </c:ext>
          </c:extLst>
        </c:ser>
        <c:ser>
          <c:idx val="3"/>
          <c:order val="3"/>
          <c:tx>
            <c:strRef>
              <c:f>[PAAudienceSummary.xlsx]Sheet1!$K$7:$K$8</c:f>
              <c:strCache>
                <c:ptCount val="1"/>
                <c:pt idx="0">
                  <c:v>Hull Only</c:v>
                </c:pt>
              </c:strCache>
            </c:strRef>
          </c:tx>
          <c:spPr>
            <a:solidFill>
              <a:schemeClr val="accent1"/>
            </a:solidFill>
            <a:effectLst/>
          </c:spPr>
          <c:invertIfNegative val="0"/>
          <c:cat>
            <c:strRef>
              <c:f>[PAAudienceSummary.xlsx]Sheet1!$G$9:$G$18</c:f>
              <c:strCache>
                <c:ptCount val="10"/>
                <c:pt idx="0">
                  <c:v>10% Most Deprived</c:v>
                </c:pt>
                <c:pt idx="1">
                  <c:v>10% - 20% Deprived</c:v>
                </c:pt>
                <c:pt idx="2">
                  <c:v>20% - 30% Deprived</c:v>
                </c:pt>
                <c:pt idx="3">
                  <c:v>30% - 40% Deprived</c:v>
                </c:pt>
                <c:pt idx="4">
                  <c:v>40% - 50% Deprived</c:v>
                </c:pt>
                <c:pt idx="5">
                  <c:v>50% - 60% Deprived</c:v>
                </c:pt>
                <c:pt idx="6">
                  <c:v>60% - 70% Deprived</c:v>
                </c:pt>
                <c:pt idx="7">
                  <c:v>70% - 80% Deprived</c:v>
                </c:pt>
                <c:pt idx="8">
                  <c:v>80% - 90% Deprived</c:v>
                </c:pt>
                <c:pt idx="9">
                  <c:v>90% - 100% Deprived</c:v>
                </c:pt>
              </c:strCache>
            </c:strRef>
          </c:cat>
          <c:val>
            <c:numRef>
              <c:f>[PAAudienceSummary.xlsx]Sheet1!$K$9:$K$18</c:f>
              <c:numCache>
                <c:formatCode>0.0%</c:formatCode>
                <c:ptCount val="10"/>
                <c:pt idx="0">
                  <c:v>0.23626373626373601</c:v>
                </c:pt>
                <c:pt idx="1">
                  <c:v>8.2417582417582402E-2</c:v>
                </c:pt>
                <c:pt idx="2">
                  <c:v>0.14285714285714299</c:v>
                </c:pt>
                <c:pt idx="3">
                  <c:v>0.12637362637362601</c:v>
                </c:pt>
                <c:pt idx="4">
                  <c:v>0.15384615384615399</c:v>
                </c:pt>
                <c:pt idx="5">
                  <c:v>9.3406593406593394E-2</c:v>
                </c:pt>
                <c:pt idx="6">
                  <c:v>7.69230769230769E-2</c:v>
                </c:pt>
                <c:pt idx="7">
                  <c:v>8.2417582417582402E-2</c:v>
                </c:pt>
                <c:pt idx="8">
                  <c:v>5.4945054945054897E-3</c:v>
                </c:pt>
                <c:pt idx="9">
                  <c:v>0</c:v>
                </c:pt>
              </c:numCache>
            </c:numRef>
          </c:val>
          <c:extLst>
            <c:ext xmlns:c16="http://schemas.microsoft.com/office/drawing/2014/chart" uri="{C3380CC4-5D6E-409C-BE32-E72D297353CC}">
              <c16:uniqueId val="{00000003-24F7-4FCC-A417-7C0154C98981}"/>
            </c:ext>
          </c:extLst>
        </c:ser>
        <c:dLbls>
          <c:showLegendKey val="0"/>
          <c:showVal val="0"/>
          <c:showCatName val="0"/>
          <c:showSerName val="0"/>
          <c:showPercent val="0"/>
          <c:showBubbleSize val="0"/>
        </c:dLbls>
        <c:gapWidth val="150"/>
        <c:axId val="85684608"/>
        <c:axId val="85686144"/>
      </c:barChart>
      <c:catAx>
        <c:axId val="85684608"/>
        <c:scaling>
          <c:orientation val="minMax"/>
        </c:scaling>
        <c:delete val="0"/>
        <c:axPos val="b"/>
        <c:numFmt formatCode="General" sourceLinked="0"/>
        <c:majorTickMark val="out"/>
        <c:minorTickMark val="none"/>
        <c:tickLblPos val="nextTo"/>
        <c:txPr>
          <a:bodyPr rot="-5400000" vert="horz"/>
          <a:lstStyle/>
          <a:p>
            <a:pPr>
              <a:defRPr>
                <a:solidFill>
                  <a:schemeClr val="tx1"/>
                </a:solidFill>
              </a:defRPr>
            </a:pPr>
            <a:endParaRPr lang="en-US"/>
          </a:p>
        </c:txPr>
        <c:crossAx val="85686144"/>
        <c:crosses val="autoZero"/>
        <c:auto val="1"/>
        <c:lblAlgn val="ctr"/>
        <c:lblOffset val="100"/>
        <c:noMultiLvlLbl val="0"/>
      </c:catAx>
      <c:valAx>
        <c:axId val="85686144"/>
        <c:scaling>
          <c:orientation val="minMax"/>
        </c:scaling>
        <c:delete val="0"/>
        <c:axPos val="l"/>
        <c:majorGridlines/>
        <c:numFmt formatCode="0%" sourceLinked="0"/>
        <c:majorTickMark val="out"/>
        <c:minorTickMark val="none"/>
        <c:tickLblPos val="nextTo"/>
        <c:txPr>
          <a:bodyPr/>
          <a:lstStyle/>
          <a:p>
            <a:pPr>
              <a:defRPr>
                <a:solidFill>
                  <a:srgbClr val="FFFFFF"/>
                </a:solidFill>
              </a:defRPr>
            </a:pPr>
            <a:endParaRPr lang="en-US"/>
          </a:p>
        </c:txPr>
        <c:crossAx val="85684608"/>
        <c:crosses val="autoZero"/>
        <c:crossBetween val="between"/>
      </c:valAx>
      <c:spPr>
        <a:noFill/>
      </c:spPr>
    </c:plotArea>
    <c:legend>
      <c:legendPos val="b"/>
      <c:overlay val="0"/>
      <c:txPr>
        <a:bodyPr/>
        <a:lstStyle/>
        <a:p>
          <a:pPr>
            <a:defRPr>
              <a:solidFill>
                <a:srgbClr val="FFFFFF"/>
              </a:solidFill>
            </a:defRPr>
          </a:pPr>
          <a:endParaRPr lang="en-US"/>
        </a:p>
      </c:txPr>
    </c:legend>
    <c:plotVisOnly val="1"/>
    <c:dispBlanksAs val="gap"/>
    <c:showDLblsOverMax val="0"/>
  </c:chart>
  <c:spPr>
    <a:noFill/>
    <a:ln>
      <a:noFill/>
    </a:ln>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Excluding this event have you participated in or attended any of the following in the last 12 months?</a:t>
            </a:r>
          </a:p>
        </c:rich>
      </c:tx>
      <c:overlay val="0"/>
    </c:title>
    <c:autoTitleDeleted val="0"/>
    <c:plotArea>
      <c:layout/>
      <c:barChart>
        <c:barDir val="bar"/>
        <c:grouping val="clustered"/>
        <c:varyColors val="0"/>
        <c:ser>
          <c:idx val="0"/>
          <c:order val="0"/>
          <c:spPr>
            <a:solidFill>
              <a:schemeClr val="accent4"/>
            </a:solidFill>
            <a:ln>
              <a:noFill/>
            </a:ln>
            <a:effectLst/>
          </c:spPr>
          <c:invertIfNegative val="0"/>
          <c:cat>
            <c:strRef>
              <c:f>'Question 32'!$B$4:$B$17</c:f>
              <c:strCache>
                <c:ptCount val="14"/>
                <c:pt idx="0">
                  <c:v>None of the above</c:v>
                </c:pt>
                <c:pt idx="1">
                  <c:v>Other arts </c:v>
                </c:pt>
                <c:pt idx="2">
                  <c:v>Opera</c:v>
                </c:pt>
                <c:pt idx="3">
                  <c:v>Circus</c:v>
                </c:pt>
                <c:pt idx="4">
                  <c:v>Literature / Spoken Word / Poetry</c:v>
                </c:pt>
                <c:pt idx="5">
                  <c:v>Ballet/Dance</c:v>
                </c:pt>
                <c:pt idx="6">
                  <c:v>Comedy</c:v>
                </c:pt>
                <c:pt idx="7">
                  <c:v>Visual arts / crafts</c:v>
                </c:pt>
                <c:pt idx="8">
                  <c:v>Heritage / local history events</c:v>
                </c:pt>
                <c:pt idx="9">
                  <c:v>Theatre</c:v>
                </c:pt>
                <c:pt idx="10">
                  <c:v>Music</c:v>
                </c:pt>
                <c:pt idx="11">
                  <c:v>Outdoor events</c:v>
                </c:pt>
                <c:pt idx="12">
                  <c:v>Film</c:v>
                </c:pt>
                <c:pt idx="13">
                  <c:v>Museum / historical attraction</c:v>
                </c:pt>
              </c:strCache>
            </c:strRef>
          </c:cat>
          <c:val>
            <c:numRef>
              <c:f>'Question 32'!$C$4:$C$17</c:f>
              <c:numCache>
                <c:formatCode>0.0%</c:formatCode>
                <c:ptCount val="14"/>
                <c:pt idx="0">
                  <c:v>6.2E-2</c:v>
                </c:pt>
                <c:pt idx="1">
                  <c:v>6.7000000000000004E-2</c:v>
                </c:pt>
                <c:pt idx="2">
                  <c:v>7.2999999999999995E-2</c:v>
                </c:pt>
                <c:pt idx="3">
                  <c:v>8.6999999999999994E-2</c:v>
                </c:pt>
                <c:pt idx="4">
                  <c:v>0.17100000000000001</c:v>
                </c:pt>
                <c:pt idx="5">
                  <c:v>0.19900000000000001</c:v>
                </c:pt>
                <c:pt idx="6">
                  <c:v>0.373</c:v>
                </c:pt>
                <c:pt idx="7">
                  <c:v>0.39500000000000002</c:v>
                </c:pt>
                <c:pt idx="8">
                  <c:v>0.44800000000000001</c:v>
                </c:pt>
                <c:pt idx="9">
                  <c:v>0.64100000000000001</c:v>
                </c:pt>
                <c:pt idx="10">
                  <c:v>0.65300000000000002</c:v>
                </c:pt>
                <c:pt idx="11">
                  <c:v>0.67800000000000005</c:v>
                </c:pt>
                <c:pt idx="12">
                  <c:v>0.71399999999999997</c:v>
                </c:pt>
                <c:pt idx="13">
                  <c:v>0.72799999999999998</c:v>
                </c:pt>
              </c:numCache>
            </c:numRef>
          </c:val>
          <c:extLst>
            <c:ext xmlns:c16="http://schemas.microsoft.com/office/drawing/2014/chart" uri="{C3380CC4-5D6E-409C-BE32-E72D297353CC}">
              <c16:uniqueId val="{00000000-4454-43B8-A875-00682A7240AC}"/>
            </c:ext>
          </c:extLst>
        </c:ser>
        <c:dLbls>
          <c:showLegendKey val="0"/>
          <c:showVal val="0"/>
          <c:showCatName val="0"/>
          <c:showSerName val="0"/>
          <c:showPercent val="0"/>
          <c:showBubbleSize val="0"/>
        </c:dLbls>
        <c:gapWidth val="182"/>
        <c:axId val="85720064"/>
        <c:axId val="85721856"/>
      </c:barChart>
      <c:catAx>
        <c:axId val="8572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5721856"/>
        <c:crosses val="autoZero"/>
        <c:auto val="1"/>
        <c:lblAlgn val="ctr"/>
        <c:lblOffset val="100"/>
        <c:noMultiLvlLbl val="0"/>
      </c:catAx>
      <c:valAx>
        <c:axId val="85721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85720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Brand Awareness: Hull 2017</a:t>
            </a:r>
          </a:p>
        </c:rich>
      </c:tx>
      <c:layout>
        <c:manualLayout>
          <c:xMode val="edge"/>
          <c:yMode val="edge"/>
          <c:x val="7.9342872284048793E-2"/>
          <c:y val="2.38399286893832E-2"/>
        </c:manualLayout>
      </c:layout>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915043038125102E-2"/>
          <c:y val="0.25794038199167602"/>
          <c:w val="0.622785089550148"/>
          <c:h val="0.61087836142414398"/>
        </c:manualLayout>
      </c:layout>
      <c:pie3DChart>
        <c:varyColors val="1"/>
        <c:ser>
          <c:idx val="0"/>
          <c:order val="0"/>
          <c:spPr>
            <a:scene3d>
              <a:camera prst="orthographicFront"/>
              <a:lightRig rig="threePt" dir="t"/>
            </a:scene3d>
            <a:sp3d>
              <a:bevelT/>
            </a:sp3d>
          </c:spPr>
          <c:dPt>
            <c:idx val="0"/>
            <c:bubble3D val="0"/>
            <c:spPr>
              <a:solidFill>
                <a:schemeClr val="accent1"/>
              </a:solidFill>
              <a:ln w="25400">
                <a:noFill/>
              </a:ln>
              <a:effectLst/>
              <a:scene3d>
                <a:camera prst="orthographicFront"/>
                <a:lightRig rig="threePt" dir="t"/>
              </a:scene3d>
              <a:sp3d>
                <a:bevelT/>
              </a:sp3d>
            </c:spPr>
            <c:extLst>
              <c:ext xmlns:c16="http://schemas.microsoft.com/office/drawing/2014/chart" uri="{C3380CC4-5D6E-409C-BE32-E72D297353CC}">
                <c16:uniqueId val="{00000003-FAA7-4673-81B0-35DED0213DA2}"/>
              </c:ext>
            </c:extLst>
          </c:dPt>
          <c:dPt>
            <c:idx val="1"/>
            <c:bubble3D val="0"/>
            <c:spPr>
              <a:solidFill>
                <a:srgbClr val="A6EA4E"/>
              </a:solidFill>
              <a:ln w="25400">
                <a:noFill/>
              </a:ln>
              <a:effectLst/>
              <a:scene3d>
                <a:camera prst="orthographicFront"/>
                <a:lightRig rig="threePt" dir="t"/>
              </a:scene3d>
              <a:sp3d>
                <a:bevelT/>
              </a:sp3d>
            </c:spPr>
            <c:extLst>
              <c:ext xmlns:c16="http://schemas.microsoft.com/office/drawing/2014/chart" uri="{C3380CC4-5D6E-409C-BE32-E72D297353CC}">
                <c16:uniqueId val="{00000007-FAA7-4673-81B0-35DED0213DA2}"/>
              </c:ext>
            </c:extLst>
          </c:dPt>
          <c:dPt>
            <c:idx val="2"/>
            <c:bubble3D val="0"/>
            <c:spPr>
              <a:solidFill>
                <a:srgbClr val="FFDF24"/>
              </a:solidFill>
              <a:ln w="25400">
                <a:noFill/>
              </a:ln>
              <a:effectLst/>
              <a:scene3d>
                <a:camera prst="orthographicFront"/>
                <a:lightRig rig="threePt" dir="t"/>
              </a:scene3d>
              <a:sp3d>
                <a:bevelT/>
              </a:sp3d>
            </c:spPr>
            <c:extLst>
              <c:ext xmlns:c16="http://schemas.microsoft.com/office/drawing/2014/chart" uri="{C3380CC4-5D6E-409C-BE32-E72D297353CC}">
                <c16:uniqueId val="{0000000C-FAA7-4673-81B0-35DED0213DA2}"/>
              </c:ext>
            </c:extLst>
          </c:dPt>
          <c:dLbls>
            <c:dLbl>
              <c:idx val="0"/>
              <c:layout>
                <c:manualLayout>
                  <c:x val="-4.6194225721784797E-3"/>
                  <c:y val="1.831866556468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A7-4673-81B0-35DED0213DA2}"/>
                </c:ext>
              </c:extLst>
            </c:dLbl>
            <c:dLbl>
              <c:idx val="1"/>
              <c:layout>
                <c:manualLayout>
                  <c:x val="-3.8607964147565801E-2"/>
                  <c:y val="-1.47330222969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A7-4673-81B0-35DED0213DA2}"/>
                </c:ext>
              </c:extLst>
            </c:dLbl>
            <c:dLbl>
              <c:idx val="2"/>
              <c:layout>
                <c:manualLayout>
                  <c:x val="4.6104093904001303E-2"/>
                  <c:y val="-1.47330222969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A7-4673-81B0-35DED0213DA2}"/>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6'!$B$4:$B$6</c:f>
              <c:strCache>
                <c:ptCount val="3"/>
                <c:pt idx="0">
                  <c:v>Yes</c:v>
                </c:pt>
                <c:pt idx="1">
                  <c:v>No</c:v>
                </c:pt>
                <c:pt idx="2">
                  <c:v>Not sure</c:v>
                </c:pt>
              </c:strCache>
            </c:strRef>
          </c:cat>
          <c:val>
            <c:numRef>
              <c:f>'Question 6'!$C$4:$C$6</c:f>
              <c:numCache>
                <c:formatCode>0.0%</c:formatCode>
                <c:ptCount val="3"/>
                <c:pt idx="0">
                  <c:v>0.98603351955307295</c:v>
                </c:pt>
                <c:pt idx="1">
                  <c:v>8.3798882681564192E-3</c:v>
                </c:pt>
                <c:pt idx="2">
                  <c:v>2.7932960893854802E-3</c:v>
                </c:pt>
              </c:numCache>
            </c:numRef>
          </c:val>
          <c:extLst>
            <c:ext xmlns:c16="http://schemas.microsoft.com/office/drawing/2014/chart" uri="{C3380CC4-5D6E-409C-BE32-E72D297353CC}">
              <c16:uniqueId val="{00000000-FAA7-4673-81B0-35DED0213DA2}"/>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0750093038195905"/>
          <c:y val="0.28697884020898701"/>
          <c:w val="0.231487521561513"/>
          <c:h val="0.45497817379087302"/>
        </c:manualLayout>
      </c:layout>
      <c:overlay val="0"/>
      <c:spPr>
        <a:noFill/>
        <a:ln>
          <a:noFill/>
        </a:ln>
        <a:effectLst/>
      </c:spPr>
      <c:txPr>
        <a:bodyPr rot="0" vert="horz"/>
        <a:lstStyle/>
        <a:p>
          <a:pPr>
            <a:defRPr/>
          </a:pPr>
          <a:endParaRPr lang="en-US"/>
        </a:p>
      </c:txPr>
    </c:legend>
    <c:plotVisOnly val="1"/>
    <c:dispBlanksAs val="zero"/>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Brand Awareness: Yorkshire Festival</a:t>
            </a:r>
          </a:p>
        </c:rich>
      </c:tx>
      <c:layout>
        <c:manualLayout>
          <c:xMode val="edge"/>
          <c:yMode val="edge"/>
          <c:x val="4.00946104508898E-2"/>
          <c:y val="5.0896121266161398E-3"/>
        </c:manualLayout>
      </c:layout>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1357759837407E-3"/>
          <c:y val="0.25121706311375602"/>
          <c:w val="0.71757647041369199"/>
          <c:h val="0.67425670749489697"/>
        </c:manualLayout>
      </c:layout>
      <c:pie3DChart>
        <c:varyColors val="1"/>
        <c:ser>
          <c:idx val="0"/>
          <c:order val="0"/>
          <c:spPr>
            <a:solidFill>
              <a:srgbClr val="EB5B63"/>
            </a:solidFill>
            <a:ln>
              <a:noFill/>
            </a:ln>
            <a:scene3d>
              <a:camera prst="orthographicFront"/>
              <a:lightRig rig="threePt" dir="t"/>
            </a:scene3d>
            <a:sp3d>
              <a:bevelT/>
            </a:sp3d>
          </c:spPr>
          <c:dPt>
            <c:idx val="0"/>
            <c:bubble3D val="0"/>
            <c:spPr>
              <a:solidFill>
                <a:schemeClr val="accent1"/>
              </a:solidFill>
              <a:ln w="25400">
                <a:noFill/>
              </a:ln>
              <a:effectLst/>
              <a:scene3d>
                <a:camera prst="orthographicFront"/>
                <a:lightRig rig="threePt" dir="t"/>
              </a:scene3d>
              <a:sp3d>
                <a:bevelT/>
              </a:sp3d>
            </c:spPr>
            <c:extLst>
              <c:ext xmlns:c16="http://schemas.microsoft.com/office/drawing/2014/chart" uri="{C3380CC4-5D6E-409C-BE32-E72D297353CC}">
                <c16:uniqueId val="{00000001-E814-4A9B-B5CB-07C0221A58D8}"/>
              </c:ext>
            </c:extLst>
          </c:dPt>
          <c:dPt>
            <c:idx val="1"/>
            <c:bubble3D val="0"/>
            <c:spPr>
              <a:solidFill>
                <a:srgbClr val="A6EA4E"/>
              </a:solidFill>
              <a:ln w="25400">
                <a:noFill/>
              </a:ln>
              <a:effectLst/>
              <a:scene3d>
                <a:camera prst="orthographicFront"/>
                <a:lightRig rig="threePt" dir="t"/>
              </a:scene3d>
              <a:sp3d>
                <a:bevelT/>
              </a:sp3d>
            </c:spPr>
            <c:extLst>
              <c:ext xmlns:c16="http://schemas.microsoft.com/office/drawing/2014/chart" uri="{C3380CC4-5D6E-409C-BE32-E72D297353CC}">
                <c16:uniqueId val="{00000006-B0EE-440D-A841-EB95806524C0}"/>
              </c:ext>
            </c:extLst>
          </c:dPt>
          <c:dLbls>
            <c:dLbl>
              <c:idx val="0"/>
              <c:layout>
                <c:manualLayout>
                  <c:x val="-9.44870998701519E-2"/>
                  <c:y val="-0.317343718092101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14-4A9B-B5CB-07C0221A58D8}"/>
                </c:ext>
              </c:extLst>
            </c:dLbl>
            <c:dLbl>
              <c:idx val="1"/>
              <c:layout>
                <c:manualLayout>
                  <c:x val="0.13632285711918299"/>
                  <c:y val="-0.20826949178321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EE-440D-A841-EB95806524C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8'!$B$4:$B$5</c:f>
              <c:strCache>
                <c:ptCount val="2"/>
                <c:pt idx="0">
                  <c:v>Yes</c:v>
                </c:pt>
                <c:pt idx="1">
                  <c:v>No</c:v>
                </c:pt>
              </c:strCache>
            </c:strRef>
          </c:cat>
          <c:val>
            <c:numRef>
              <c:f>'Question 8'!$C$4:$C$5</c:f>
              <c:numCache>
                <c:formatCode>0.0%</c:formatCode>
                <c:ptCount val="2"/>
                <c:pt idx="0">
                  <c:v>0.52100000000000002</c:v>
                </c:pt>
                <c:pt idx="1">
                  <c:v>0.47899999999999998</c:v>
                </c:pt>
              </c:numCache>
            </c:numRef>
          </c:val>
          <c:extLst>
            <c:ext xmlns:c16="http://schemas.microsoft.com/office/drawing/2014/chart" uri="{C3380CC4-5D6E-409C-BE32-E72D297353CC}">
              <c16:uniqueId val="{00000000-B0EE-440D-A841-EB95806524C0}"/>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5064924067069405"/>
          <c:y val="0.42525576577367802"/>
          <c:w val="0.10953819228815"/>
          <c:h val="0.21432478788026299"/>
        </c:manualLayout>
      </c:layout>
      <c:overlay val="0"/>
      <c:spPr>
        <a:noFill/>
        <a:ln>
          <a:noFill/>
        </a:ln>
        <a:effectLst/>
      </c:spPr>
      <c:txPr>
        <a:bodyPr rot="0" vert="horz"/>
        <a:lstStyle/>
        <a:p>
          <a:pPr>
            <a:defRPr/>
          </a:pPr>
          <a:endParaRPr lang="en-US"/>
        </a:p>
      </c:txPr>
    </c:legend>
    <c:plotVisOnly val="1"/>
    <c:dispBlanksAs val="zero"/>
    <c:showDLblsOverMax val="0"/>
  </c:chart>
  <c:spPr>
    <a:noFill/>
    <a:ln w="9525" cap="flat" cmpd="sng" algn="ctr">
      <a:noFill/>
      <a:round/>
    </a:ln>
    <a:effectLst/>
  </c:spPr>
  <c:txPr>
    <a:bodyPr/>
    <a:lstStyle/>
    <a:p>
      <a:pPr>
        <a:defRPr sz="10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Brand Awareness: Amy Johnson Festival</a:t>
            </a:r>
          </a:p>
        </c:rich>
      </c:tx>
      <c:layout>
        <c:manualLayout>
          <c:xMode val="edge"/>
          <c:yMode val="edge"/>
          <c:x val="7.8522131565131603E-2"/>
          <c:y val="3.1527165397369099E-2"/>
        </c:manualLayout>
      </c:layout>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957709881255202E-2"/>
          <c:y val="0.21879889161837901"/>
          <c:w val="0.67632690051534305"/>
          <c:h val="0.62236247251879695"/>
        </c:manualLayout>
      </c:layout>
      <c:pie3DChart>
        <c:varyColors val="1"/>
        <c:ser>
          <c:idx val="0"/>
          <c:order val="0"/>
          <c:spPr>
            <a:solidFill>
              <a:srgbClr val="EB5B63"/>
            </a:solidFill>
            <a:ln>
              <a:noFill/>
            </a:ln>
            <a:scene3d>
              <a:camera prst="orthographicFront"/>
              <a:lightRig rig="threePt" dir="t"/>
            </a:scene3d>
            <a:sp3d>
              <a:bevelT/>
            </a:sp3d>
          </c:spPr>
          <c:dPt>
            <c:idx val="0"/>
            <c:bubble3D val="0"/>
            <c:spPr>
              <a:solidFill>
                <a:schemeClr val="accent1"/>
              </a:solidFill>
              <a:ln w="25400">
                <a:noFill/>
              </a:ln>
              <a:effectLst/>
              <a:scene3d>
                <a:camera prst="orthographicFront"/>
                <a:lightRig rig="threePt" dir="t"/>
              </a:scene3d>
              <a:sp3d>
                <a:bevelT/>
              </a:sp3d>
            </c:spPr>
            <c:extLst>
              <c:ext xmlns:c16="http://schemas.microsoft.com/office/drawing/2014/chart" uri="{C3380CC4-5D6E-409C-BE32-E72D297353CC}">
                <c16:uniqueId val="{00000001-FA16-4409-95A6-0F37A469F27D}"/>
              </c:ext>
            </c:extLst>
          </c:dPt>
          <c:dPt>
            <c:idx val="1"/>
            <c:bubble3D val="0"/>
            <c:spPr>
              <a:solidFill>
                <a:srgbClr val="A6EA4E"/>
              </a:solidFill>
              <a:ln w="25400">
                <a:noFill/>
              </a:ln>
              <a:effectLst/>
              <a:scene3d>
                <a:camera prst="orthographicFront"/>
                <a:lightRig rig="threePt" dir="t"/>
              </a:scene3d>
              <a:sp3d>
                <a:bevelT/>
              </a:sp3d>
            </c:spPr>
            <c:extLst>
              <c:ext xmlns:c16="http://schemas.microsoft.com/office/drawing/2014/chart" uri="{C3380CC4-5D6E-409C-BE32-E72D297353CC}">
                <c16:uniqueId val="{00000007-7AC7-4442-892B-3AF8C696B456}"/>
              </c:ext>
            </c:extLst>
          </c:dPt>
          <c:dLbls>
            <c:dLbl>
              <c:idx val="0"/>
              <c:layout>
                <c:manualLayout>
                  <c:x val="-3.3333333333333201E-2"/>
                  <c:y val="4.16666666666668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16-4409-95A6-0F37A469F27D}"/>
                </c:ext>
              </c:extLst>
            </c:dLbl>
            <c:dLbl>
              <c:idx val="1"/>
              <c:layout>
                <c:manualLayout>
                  <c:x val="4.4444444444444502E-2"/>
                  <c:y val="-3.70370370370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C7-4442-892B-3AF8C696B456}"/>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9'!$B$4:$B$5</c:f>
              <c:strCache>
                <c:ptCount val="2"/>
                <c:pt idx="0">
                  <c:v>Yes</c:v>
                </c:pt>
                <c:pt idx="1">
                  <c:v>No</c:v>
                </c:pt>
              </c:strCache>
            </c:strRef>
          </c:cat>
          <c:val>
            <c:numRef>
              <c:f>'Question 9'!$C$4:$C$5</c:f>
              <c:numCache>
                <c:formatCode>0.0%</c:formatCode>
                <c:ptCount val="2"/>
                <c:pt idx="0">
                  <c:v>0.68799999999999994</c:v>
                </c:pt>
                <c:pt idx="1">
                  <c:v>0.312</c:v>
                </c:pt>
              </c:numCache>
            </c:numRef>
          </c:val>
          <c:extLst>
            <c:ext xmlns:c16="http://schemas.microsoft.com/office/drawing/2014/chart" uri="{C3380CC4-5D6E-409C-BE32-E72D297353CC}">
              <c16:uniqueId val="{00000000-7AC7-4442-892B-3AF8C696B456}"/>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6890533443861397"/>
          <c:y val="0.39076830816102998"/>
          <c:w val="0.106094392157463"/>
          <c:h val="0.203473511698328"/>
        </c:manualLayout>
      </c:layout>
      <c:overlay val="0"/>
      <c:spPr>
        <a:noFill/>
        <a:ln>
          <a:noFill/>
        </a:ln>
        <a:effectLst/>
      </c:spPr>
      <c:txPr>
        <a:bodyPr rot="0" vert="horz"/>
        <a:lstStyle/>
        <a:p>
          <a:pPr>
            <a:defRPr/>
          </a:pPr>
          <a:endParaRPr lang="en-US"/>
        </a:p>
      </c:txPr>
    </c:legend>
    <c:plotVisOnly val="1"/>
    <c:dispBlanksAs val="zero"/>
    <c:showDLblsOverMax val="0"/>
  </c:chart>
  <c:spPr>
    <a:noFill/>
    <a:ln w="9525" cap="flat" cmpd="sng" algn="ctr">
      <a:noFill/>
      <a:round/>
    </a:ln>
    <a:effectLst/>
  </c:spPr>
  <c:txPr>
    <a:bodyPr/>
    <a:lstStyle/>
    <a:p>
      <a:pPr>
        <a:defRPr sz="10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spPr>
            <a:scene3d>
              <a:camera prst="orthographicFront"/>
              <a:lightRig rig="threePt" dir="t"/>
            </a:scene3d>
            <a:sp3d>
              <a:bevelT/>
            </a:sp3d>
          </c:spPr>
          <c:dPt>
            <c:idx val="0"/>
            <c:bubble3D val="0"/>
            <c:spPr>
              <a:solidFill>
                <a:schemeClr val="accent3"/>
              </a:solidFill>
              <a:scene3d>
                <a:camera prst="orthographicFront"/>
                <a:lightRig rig="threePt" dir="t"/>
              </a:scene3d>
              <a:sp3d>
                <a:bevelT/>
              </a:sp3d>
            </c:spPr>
            <c:extLst>
              <c:ext xmlns:c16="http://schemas.microsoft.com/office/drawing/2014/chart" uri="{C3380CC4-5D6E-409C-BE32-E72D297353CC}">
                <c16:uniqueId val="{00000001-2C14-4533-A3FA-5A683E6137E3}"/>
              </c:ext>
            </c:extLst>
          </c:dPt>
          <c:dPt>
            <c:idx val="1"/>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3-2C14-4533-A3FA-5A683E6137E3}"/>
              </c:ext>
            </c:extLst>
          </c:dPt>
          <c:dLbls>
            <c:numFmt formatCode="0.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Sheet1!$B$34:$B$35</c:f>
              <c:strCache>
                <c:ptCount val="2"/>
                <c:pt idx="0">
                  <c:v>% of tickets used</c:v>
                </c:pt>
                <c:pt idx="1">
                  <c:v>% of tickets not used</c:v>
                </c:pt>
              </c:strCache>
            </c:strRef>
          </c:cat>
          <c:val>
            <c:numRef>
              <c:f>Sheet1!$C$34:$C$35</c:f>
              <c:numCache>
                <c:formatCode>0.00%</c:formatCode>
                <c:ptCount val="2"/>
                <c:pt idx="0">
                  <c:v>0.73599999999999999</c:v>
                </c:pt>
                <c:pt idx="1">
                  <c:v>0.26400000000000001</c:v>
                </c:pt>
              </c:numCache>
            </c:numRef>
          </c:val>
          <c:extLst>
            <c:ext xmlns:c16="http://schemas.microsoft.com/office/drawing/2014/chart" uri="{C3380CC4-5D6E-409C-BE32-E72D297353CC}">
              <c16:uniqueId val="{00000004-2C14-4533-A3FA-5A683E6137E3}"/>
            </c:ext>
          </c:extLst>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spPr>
    <a:noFill/>
    <a:ln>
      <a:noFill/>
    </a:ln>
  </c:spPr>
  <c:txPr>
    <a:bodyPr/>
    <a:lstStyle/>
    <a:p>
      <a:pPr>
        <a:defRPr sz="9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Intention to engage with Hull 2017</a:t>
            </a:r>
          </a:p>
        </c:rich>
      </c:tx>
      <c:layout>
        <c:manualLayout>
          <c:xMode val="edge"/>
          <c:yMode val="edge"/>
          <c:x val="8.1388888888888899E-2"/>
          <c:y val="3.2407407407407399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0982617693014003E-2"/>
          <c:y val="0.27719046008119103"/>
          <c:w val="0.633543731578187"/>
          <c:h val="0.61300822922239395"/>
        </c:manualLayout>
      </c:layout>
      <c:pie3DChart>
        <c:varyColors val="1"/>
        <c:ser>
          <c:idx val="0"/>
          <c:order val="0"/>
          <c:spPr>
            <a:scene3d>
              <a:camera prst="orthographicFront"/>
              <a:lightRig rig="threePt" dir="t"/>
            </a:scene3d>
            <a:sp3d>
              <a:bevelT/>
            </a:sp3d>
          </c:spPr>
          <c:dPt>
            <c:idx val="0"/>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1-24F7-4A4A-BF51-BAA53BFB782F}"/>
              </c:ext>
            </c:extLst>
          </c:dPt>
          <c:dPt>
            <c:idx val="1"/>
            <c:bubble3D val="0"/>
            <c:spPr>
              <a:solidFill>
                <a:srgbClr val="A6EA4E"/>
              </a:solidFill>
              <a:scene3d>
                <a:camera prst="orthographicFront"/>
                <a:lightRig rig="threePt" dir="t"/>
              </a:scene3d>
              <a:sp3d>
                <a:bevelT/>
              </a:sp3d>
            </c:spPr>
            <c:extLst>
              <c:ext xmlns:c16="http://schemas.microsoft.com/office/drawing/2014/chart" uri="{C3380CC4-5D6E-409C-BE32-E72D297353CC}">
                <c16:uniqueId val="{00000003-24F7-4A4A-BF51-BAA53BFB782F}"/>
              </c:ext>
            </c:extLst>
          </c:dPt>
          <c:dPt>
            <c:idx val="2"/>
            <c:bubble3D val="0"/>
            <c:spPr>
              <a:solidFill>
                <a:srgbClr val="FFDF24"/>
              </a:solidFill>
              <a:scene3d>
                <a:camera prst="orthographicFront"/>
                <a:lightRig rig="threePt" dir="t"/>
              </a:scene3d>
              <a:sp3d>
                <a:bevelT/>
              </a:sp3d>
            </c:spPr>
            <c:extLst>
              <c:ext xmlns:c16="http://schemas.microsoft.com/office/drawing/2014/chart" uri="{C3380CC4-5D6E-409C-BE32-E72D297353CC}">
                <c16:uniqueId val="{00000005-24F7-4A4A-BF51-BAA53BFB782F}"/>
              </c:ext>
            </c:extLst>
          </c:dPt>
          <c:dLbls>
            <c:dLbl>
              <c:idx val="2"/>
              <c:layout>
                <c:manualLayout>
                  <c:x val="3.6592338479130897E-2"/>
                  <c:y val="-3.793266384670649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F7-4A4A-BF51-BAA53BFB782F}"/>
                </c:ext>
              </c:extLst>
            </c:dLbl>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'Question 7'!$B$4:$B$6</c:f>
              <c:strCache>
                <c:ptCount val="3"/>
                <c:pt idx="0">
                  <c:v>Yes</c:v>
                </c:pt>
                <c:pt idx="1">
                  <c:v>No</c:v>
                </c:pt>
                <c:pt idx="2">
                  <c:v>Not sure</c:v>
                </c:pt>
              </c:strCache>
            </c:strRef>
          </c:cat>
          <c:val>
            <c:numRef>
              <c:f>'Question 7'!$C$4:$C$6</c:f>
              <c:numCache>
                <c:formatCode>0.0%</c:formatCode>
                <c:ptCount val="3"/>
                <c:pt idx="0">
                  <c:v>0.92400000000000004</c:v>
                </c:pt>
                <c:pt idx="1">
                  <c:v>1.7000000000000001E-2</c:v>
                </c:pt>
                <c:pt idx="2">
                  <c:v>5.8999999999999997E-2</c:v>
                </c:pt>
              </c:numCache>
            </c:numRef>
          </c:val>
          <c:extLst>
            <c:ext xmlns:c16="http://schemas.microsoft.com/office/drawing/2014/chart" uri="{C3380CC4-5D6E-409C-BE32-E72D297353CC}">
              <c16:uniqueId val="{00000006-24F7-4A4A-BF51-BAA53BFB782F}"/>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spPr>
    <a:noFill/>
    <a:ln>
      <a:noFill/>
    </a:ln>
  </c:spPr>
  <c:txPr>
    <a:bodyPr/>
    <a:lstStyle/>
    <a:p>
      <a:pPr>
        <a:defRPr sz="10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solidFill>
                  <a:schemeClr val="tx1"/>
                </a:solidFill>
              </a:defRPr>
            </a:pPr>
            <a:r>
              <a:rPr lang="en-US" sz="1000" b="0">
                <a:solidFill>
                  <a:schemeClr val="tx1"/>
                </a:solidFill>
              </a:rPr>
              <a:t>How did you find out about the event?</a:t>
            </a:r>
          </a:p>
        </c:rich>
      </c:tx>
      <c:overlay val="0"/>
    </c:title>
    <c:autoTitleDeleted val="0"/>
    <c:plotArea>
      <c:layout>
        <c:manualLayout>
          <c:layoutTarget val="inner"/>
          <c:xMode val="edge"/>
          <c:yMode val="edge"/>
          <c:x val="0.51177368833347203"/>
          <c:y val="8.9966456590703694E-2"/>
          <c:w val="0.45543620031341803"/>
          <c:h val="0.83141215933422696"/>
        </c:manualLayout>
      </c:layout>
      <c:barChart>
        <c:barDir val="bar"/>
        <c:grouping val="clustered"/>
        <c:varyColors val="0"/>
        <c:ser>
          <c:idx val="0"/>
          <c:order val="0"/>
          <c:tx>
            <c:strRef>
              <c:f>'Question 13'!$C$3</c:f>
              <c:strCache>
                <c:ptCount val="1"/>
                <c:pt idx="0">
                  <c:v>Response Percent</c:v>
                </c:pt>
              </c:strCache>
            </c:strRef>
          </c:tx>
          <c:spPr>
            <a:solidFill>
              <a:schemeClr val="accent3"/>
            </a:solidFill>
            <a:ln>
              <a:noFill/>
            </a:ln>
            <a:effectLst/>
          </c:spPr>
          <c:invertIfNegative val="0"/>
          <c:cat>
            <c:strRef>
              <c:f>'Question 13'!$B$4:$B$17</c:f>
              <c:strCache>
                <c:ptCount val="14"/>
                <c:pt idx="0">
                  <c:v>Place des Anges leaflet / flyer through the door</c:v>
                </c:pt>
                <c:pt idx="1">
                  <c:v>Place des Anges leaflet / flyer I picked up</c:v>
                </c:pt>
                <c:pt idx="2">
                  <c:v>Other organisation Facebook / Twitter / Instagram / Youtube / Flickr </c:v>
                </c:pt>
                <c:pt idx="3">
                  <c:v>Hull 2017 e-newsletter</c:v>
                </c:pt>
                <c:pt idx="4">
                  <c:v>Other website </c:v>
                </c:pt>
                <c:pt idx="5">
                  <c:v>Outdoor advertising</c:v>
                </c:pt>
                <c:pt idx="6">
                  <c:v>Other </c:v>
                </c:pt>
                <c:pt idx="7">
                  <c:v>Social media / email from friends/family/colleagues</c:v>
                </c:pt>
                <c:pt idx="8">
                  <c:v>Radio</c:v>
                </c:pt>
                <c:pt idx="9">
                  <c:v>Hull 2017 Facebook / Twitter / Instagram / Youtube / Flickr</c:v>
                </c:pt>
                <c:pt idx="10">
                  <c:v>www.hull2017.co.uk/</c:v>
                </c:pt>
                <c:pt idx="11">
                  <c:v>TV</c:v>
                </c:pt>
                <c:pt idx="12">
                  <c:v>Newspaper / press</c:v>
                </c:pt>
                <c:pt idx="13">
                  <c:v>Friends/family/colleagues told me</c:v>
                </c:pt>
              </c:strCache>
            </c:strRef>
          </c:cat>
          <c:val>
            <c:numRef>
              <c:f>'Question 13'!$C$4:$C$17</c:f>
              <c:numCache>
                <c:formatCode>0.0%</c:formatCode>
                <c:ptCount val="14"/>
                <c:pt idx="0">
                  <c:v>6.0000000000000001E-3</c:v>
                </c:pt>
                <c:pt idx="1">
                  <c:v>8.0000000000000002E-3</c:v>
                </c:pt>
                <c:pt idx="2">
                  <c:v>0.02</c:v>
                </c:pt>
                <c:pt idx="3">
                  <c:v>3.5999999999999997E-2</c:v>
                </c:pt>
                <c:pt idx="4">
                  <c:v>3.9E-2</c:v>
                </c:pt>
                <c:pt idx="5">
                  <c:v>4.4999999999999998E-2</c:v>
                </c:pt>
                <c:pt idx="6">
                  <c:v>6.7000000000000004E-2</c:v>
                </c:pt>
                <c:pt idx="7">
                  <c:v>9.8000000000000004E-2</c:v>
                </c:pt>
                <c:pt idx="8">
                  <c:v>9.8000000000000004E-2</c:v>
                </c:pt>
                <c:pt idx="9">
                  <c:v>0.11799999999999999</c:v>
                </c:pt>
                <c:pt idx="10">
                  <c:v>0.123</c:v>
                </c:pt>
                <c:pt idx="11">
                  <c:v>0.123</c:v>
                </c:pt>
                <c:pt idx="12">
                  <c:v>0.23</c:v>
                </c:pt>
                <c:pt idx="13">
                  <c:v>0.45900000000000002</c:v>
                </c:pt>
              </c:numCache>
            </c:numRef>
          </c:val>
          <c:extLst>
            <c:ext xmlns:c16="http://schemas.microsoft.com/office/drawing/2014/chart" uri="{C3380CC4-5D6E-409C-BE32-E72D297353CC}">
              <c16:uniqueId val="{00000000-99A9-45AF-B0BC-9BF2D5E9CA5A}"/>
            </c:ext>
          </c:extLst>
        </c:ser>
        <c:dLbls>
          <c:showLegendKey val="0"/>
          <c:showVal val="0"/>
          <c:showCatName val="0"/>
          <c:showSerName val="0"/>
          <c:showPercent val="0"/>
          <c:showBubbleSize val="0"/>
        </c:dLbls>
        <c:gapWidth val="150"/>
        <c:axId val="87309696"/>
        <c:axId val="87311488"/>
      </c:barChart>
      <c:catAx>
        <c:axId val="87309696"/>
        <c:scaling>
          <c:orientation val="minMax"/>
        </c:scaling>
        <c:delete val="0"/>
        <c:axPos val="l"/>
        <c:numFmt formatCode="General" sourceLinked="0"/>
        <c:majorTickMark val="out"/>
        <c:minorTickMark val="none"/>
        <c:tickLblPos val="nextTo"/>
        <c:txPr>
          <a:bodyPr/>
          <a:lstStyle/>
          <a:p>
            <a:pPr>
              <a:defRPr lang="en-GB" sz="900">
                <a:solidFill>
                  <a:srgbClr val="FFFFFF"/>
                </a:solidFill>
              </a:defRPr>
            </a:pPr>
            <a:endParaRPr lang="en-US"/>
          </a:p>
        </c:txPr>
        <c:crossAx val="87311488"/>
        <c:crosses val="autoZero"/>
        <c:auto val="1"/>
        <c:lblAlgn val="ctr"/>
        <c:lblOffset val="100"/>
        <c:noMultiLvlLbl val="0"/>
      </c:catAx>
      <c:valAx>
        <c:axId val="87311488"/>
        <c:scaling>
          <c:orientation val="minMax"/>
        </c:scaling>
        <c:delete val="0"/>
        <c:axPos val="b"/>
        <c:majorGridlines/>
        <c:numFmt formatCode="0%" sourceLinked="0"/>
        <c:majorTickMark val="out"/>
        <c:minorTickMark val="none"/>
        <c:tickLblPos val="nextTo"/>
        <c:txPr>
          <a:bodyPr/>
          <a:lstStyle/>
          <a:p>
            <a:pPr>
              <a:defRPr lang="en-GB" sz="900">
                <a:solidFill>
                  <a:srgbClr val="FFFFFF"/>
                </a:solidFill>
              </a:defRPr>
            </a:pPr>
            <a:endParaRPr lang="en-US"/>
          </a:p>
        </c:txPr>
        <c:crossAx val="87309696"/>
        <c:crosses val="autoZero"/>
        <c:crossBetween val="between"/>
      </c:valAx>
      <c:spPr>
        <a:noFill/>
        <a:ln>
          <a:noFill/>
        </a:ln>
      </c:spPr>
    </c:plotArea>
    <c:plotVisOnly val="1"/>
    <c:dispBlanksAs val="gap"/>
    <c:showDLblsOverMax val="0"/>
  </c:chart>
  <c:spPr>
    <a:noFill/>
    <a:ln>
      <a:noFill/>
    </a:ln>
  </c:spPr>
  <c:txPr>
    <a:bodyPr/>
    <a:lstStyle/>
    <a:p>
      <a:pPr>
        <a:defRPr sz="10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solidFill>
                  <a:srgbClr val="FFFFFF"/>
                </a:solidFill>
              </a:defRPr>
            </a:pPr>
            <a:r>
              <a:rPr lang="en-US" sz="1000" b="0">
                <a:solidFill>
                  <a:srgbClr val="FFFFFF"/>
                </a:solidFill>
              </a:rPr>
              <a:t>What were your main reasons for attending / taking part?</a:t>
            </a:r>
          </a:p>
        </c:rich>
      </c:tx>
      <c:layout>
        <c:manualLayout>
          <c:xMode val="edge"/>
          <c:yMode val="edge"/>
          <c:x val="0.29842297308841897"/>
          <c:y val="0"/>
        </c:manualLayout>
      </c:layout>
      <c:overlay val="0"/>
    </c:title>
    <c:autoTitleDeleted val="0"/>
    <c:plotArea>
      <c:layout>
        <c:manualLayout>
          <c:layoutTarget val="inner"/>
          <c:xMode val="edge"/>
          <c:yMode val="edge"/>
          <c:x val="0.44287600279011702"/>
          <c:y val="8.7727449361497706E-2"/>
          <c:w val="0.52639791292220495"/>
          <c:h val="0.82877094626561998"/>
        </c:manualLayout>
      </c:layout>
      <c:barChart>
        <c:barDir val="bar"/>
        <c:grouping val="clustered"/>
        <c:varyColors val="0"/>
        <c:ser>
          <c:idx val="0"/>
          <c:order val="0"/>
          <c:spPr>
            <a:solidFill>
              <a:schemeClr val="accent3"/>
            </a:solidFill>
            <a:ln>
              <a:noFill/>
            </a:ln>
            <a:effectLst/>
          </c:spPr>
          <c:invertIfNegative val="0"/>
          <c:cat>
            <c:strRef>
              <c:f>'Question 10'!$B$4:$B$16</c:f>
              <c:strCache>
                <c:ptCount val="13"/>
                <c:pt idx="0">
                  <c:v>Something to do while I’m in Hull on business</c:v>
                </c:pt>
                <c:pt idx="1">
                  <c:v>Interested to find out more about Hull</c:v>
                </c:pt>
                <c:pt idx="2">
                  <c:v>Specific interest in the artist / performer / company involved</c:v>
                </c:pt>
                <c:pt idx="3">
                  <c:v>No particular reason / someone else’s idea</c:v>
                </c:pt>
                <c:pt idx="4">
                  <c:v>Other reason</c:v>
                </c:pt>
                <c:pt idx="5">
                  <c:v>It’s affordable / good value</c:v>
                </c:pt>
                <c:pt idx="6">
                  <c:v>Wanted to see / do something creative</c:v>
                </c:pt>
                <c:pt idx="7">
                  <c:v>Something to do with the kids</c:v>
                </c:pt>
                <c:pt idx="8">
                  <c:v>Trying something new or different</c:v>
                </c:pt>
                <c:pt idx="9">
                  <c:v>General interest in this type of event</c:v>
                </c:pt>
                <c:pt idx="10">
                  <c:v>Something to do with friends / family</c:v>
                </c:pt>
                <c:pt idx="11">
                  <c:v>Because it’s supported by Hull UK City of Culture 2017</c:v>
                </c:pt>
                <c:pt idx="12">
                  <c:v>It’s a unique experience not to be missed</c:v>
                </c:pt>
              </c:strCache>
            </c:strRef>
          </c:cat>
          <c:val>
            <c:numRef>
              <c:f>'Question 10'!$C$4:$C$16</c:f>
              <c:numCache>
                <c:formatCode>0.0%</c:formatCode>
                <c:ptCount val="13"/>
                <c:pt idx="0">
                  <c:v>6.0000000000000001E-3</c:v>
                </c:pt>
                <c:pt idx="1">
                  <c:v>2.5000000000000001E-2</c:v>
                </c:pt>
                <c:pt idx="2">
                  <c:v>3.1E-2</c:v>
                </c:pt>
                <c:pt idx="3">
                  <c:v>4.2000000000000003E-2</c:v>
                </c:pt>
                <c:pt idx="4">
                  <c:v>7.5999999999999998E-2</c:v>
                </c:pt>
                <c:pt idx="5">
                  <c:v>9.1999999999999998E-2</c:v>
                </c:pt>
                <c:pt idx="6">
                  <c:v>0.16200000000000001</c:v>
                </c:pt>
                <c:pt idx="7">
                  <c:v>0.16200000000000001</c:v>
                </c:pt>
                <c:pt idx="8">
                  <c:v>0.20200000000000001</c:v>
                </c:pt>
                <c:pt idx="9">
                  <c:v>0.25800000000000001</c:v>
                </c:pt>
                <c:pt idx="10">
                  <c:v>0.32500000000000001</c:v>
                </c:pt>
                <c:pt idx="11">
                  <c:v>0.33600000000000002</c:v>
                </c:pt>
                <c:pt idx="12">
                  <c:v>0.59699999999999998</c:v>
                </c:pt>
              </c:numCache>
            </c:numRef>
          </c:val>
          <c:extLst>
            <c:ext xmlns:c16="http://schemas.microsoft.com/office/drawing/2014/chart" uri="{C3380CC4-5D6E-409C-BE32-E72D297353CC}">
              <c16:uniqueId val="{00000000-4153-402B-ABA3-351BC00D31BA}"/>
            </c:ext>
          </c:extLst>
        </c:ser>
        <c:dLbls>
          <c:showLegendKey val="0"/>
          <c:showVal val="0"/>
          <c:showCatName val="0"/>
          <c:showSerName val="0"/>
          <c:showPercent val="0"/>
          <c:showBubbleSize val="0"/>
        </c:dLbls>
        <c:gapWidth val="182"/>
        <c:axId val="87329024"/>
        <c:axId val="87351296"/>
      </c:barChart>
      <c:catAx>
        <c:axId val="8732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rgbClr val="FFFFFF"/>
                </a:solidFill>
              </a:defRPr>
            </a:pPr>
            <a:endParaRPr lang="en-US"/>
          </a:p>
        </c:txPr>
        <c:crossAx val="87351296"/>
        <c:crossesAt val="0"/>
        <c:auto val="1"/>
        <c:lblAlgn val="ctr"/>
        <c:lblOffset val="100"/>
        <c:noMultiLvlLbl val="0"/>
      </c:catAx>
      <c:valAx>
        <c:axId val="87351296"/>
        <c:scaling>
          <c:orientation val="minMax"/>
          <c:max val="0.6"/>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vert="horz"/>
          <a:lstStyle/>
          <a:p>
            <a:pPr>
              <a:defRPr>
                <a:solidFill>
                  <a:srgbClr val="FFFFFF"/>
                </a:solidFill>
              </a:defRPr>
            </a:pPr>
            <a:endParaRPr lang="en-US"/>
          </a:p>
        </c:txPr>
        <c:crossAx val="873290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a:t>How likely are you to recommend this type of event in Hull to friends or family? </a:t>
            </a:r>
          </a:p>
        </c:rich>
      </c:tx>
      <c:overlay val="0"/>
    </c:title>
    <c:autoTitleDeleted val="0"/>
    <c:plotArea>
      <c:layout>
        <c:manualLayout>
          <c:layoutTarget val="inner"/>
          <c:xMode val="edge"/>
          <c:yMode val="edge"/>
          <c:x val="7.8775336367585005E-2"/>
          <c:y val="0.11452335524629401"/>
          <c:w val="0.89761428723535497"/>
          <c:h val="0.53300876049175205"/>
        </c:manualLayout>
      </c:layout>
      <c:barChart>
        <c:barDir val="col"/>
        <c:grouping val="clustered"/>
        <c:varyColors val="0"/>
        <c:ser>
          <c:idx val="0"/>
          <c:order val="0"/>
          <c:spPr>
            <a:solidFill>
              <a:schemeClr val="accent3"/>
            </a:solidFill>
            <a:effectLst/>
          </c:spPr>
          <c:invertIfNegative val="0"/>
          <c:cat>
            <c:strRef>
              <c:f>'Question 11'!$A$4:$A$14</c:f>
              <c:strCache>
                <c:ptCount val="11"/>
                <c:pt idx="0">
                  <c:v>0 - Not at all likely</c:v>
                </c:pt>
                <c:pt idx="1">
                  <c:v>1</c:v>
                </c:pt>
                <c:pt idx="2">
                  <c:v>2</c:v>
                </c:pt>
                <c:pt idx="3">
                  <c:v>3</c:v>
                </c:pt>
                <c:pt idx="4">
                  <c:v>4</c:v>
                </c:pt>
                <c:pt idx="5">
                  <c:v>5</c:v>
                </c:pt>
                <c:pt idx="6">
                  <c:v>6</c:v>
                </c:pt>
                <c:pt idx="7">
                  <c:v>7</c:v>
                </c:pt>
                <c:pt idx="8">
                  <c:v>8</c:v>
                </c:pt>
                <c:pt idx="9">
                  <c:v>9</c:v>
                </c:pt>
                <c:pt idx="10">
                  <c:v>10 - Extremely likely</c:v>
                </c:pt>
              </c:strCache>
            </c:strRef>
          </c:cat>
          <c:val>
            <c:numRef>
              <c:f>'Question 11'!$D$4:$D$14</c:f>
              <c:numCache>
                <c:formatCode>0</c:formatCode>
                <c:ptCount val="11"/>
                <c:pt idx="0">
                  <c:v>0</c:v>
                </c:pt>
                <c:pt idx="1">
                  <c:v>0</c:v>
                </c:pt>
                <c:pt idx="2">
                  <c:v>0</c:v>
                </c:pt>
                <c:pt idx="3">
                  <c:v>0</c:v>
                </c:pt>
                <c:pt idx="4">
                  <c:v>1</c:v>
                </c:pt>
                <c:pt idx="5">
                  <c:v>1</c:v>
                </c:pt>
                <c:pt idx="6">
                  <c:v>4</c:v>
                </c:pt>
                <c:pt idx="7">
                  <c:v>8</c:v>
                </c:pt>
                <c:pt idx="8">
                  <c:v>32</c:v>
                </c:pt>
                <c:pt idx="9">
                  <c:v>24</c:v>
                </c:pt>
                <c:pt idx="10">
                  <c:v>287</c:v>
                </c:pt>
              </c:numCache>
            </c:numRef>
          </c:val>
          <c:extLst>
            <c:ext xmlns:c16="http://schemas.microsoft.com/office/drawing/2014/chart" uri="{C3380CC4-5D6E-409C-BE32-E72D297353CC}">
              <c16:uniqueId val="{00000000-746E-4897-9622-2A449ECC6AF8}"/>
            </c:ext>
          </c:extLst>
        </c:ser>
        <c:dLbls>
          <c:showLegendKey val="0"/>
          <c:showVal val="0"/>
          <c:showCatName val="0"/>
          <c:showSerName val="0"/>
          <c:showPercent val="0"/>
          <c:showBubbleSize val="0"/>
        </c:dLbls>
        <c:gapWidth val="150"/>
        <c:axId val="87401600"/>
        <c:axId val="87403136"/>
      </c:barChart>
      <c:catAx>
        <c:axId val="874016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87403136"/>
        <c:crosses val="autoZero"/>
        <c:auto val="1"/>
        <c:lblAlgn val="ctr"/>
        <c:lblOffset val="100"/>
        <c:noMultiLvlLbl val="0"/>
      </c:catAx>
      <c:valAx>
        <c:axId val="87403136"/>
        <c:scaling>
          <c:orientation val="minMax"/>
        </c:scaling>
        <c:delete val="0"/>
        <c:axPos val="l"/>
        <c:majorGridlines/>
        <c:numFmt formatCode="0" sourceLinked="1"/>
        <c:majorTickMark val="out"/>
        <c:minorTickMark val="none"/>
        <c:tickLblPos val="nextTo"/>
        <c:crossAx val="87401600"/>
        <c:crosses val="autoZero"/>
        <c:crossBetween val="between"/>
      </c:valAx>
      <c:spPr>
        <a:noFill/>
      </c:spPr>
    </c:plotArea>
    <c:plotVisOnly val="1"/>
    <c:dispBlanksAs val="gap"/>
    <c:showDLblsOverMax val="0"/>
  </c:chart>
  <c:spPr>
    <a:noFill/>
    <a:ln>
      <a:noFill/>
    </a:ln>
  </c:spPr>
  <c:txPr>
    <a:bodyPr/>
    <a:lstStyle/>
    <a:p>
      <a:pPr>
        <a:defRPr sz="1000">
          <a:latin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On a scale of 0 to 10 where 0 is strongly disagree and 10 is strongly agree, how much would you agree or disagree with the following statements about the event?</a:t>
            </a:r>
          </a:p>
        </c:rich>
      </c:tx>
      <c:overlay val="0"/>
    </c:title>
    <c:autoTitleDeleted val="0"/>
    <c:plotArea>
      <c:layout>
        <c:manualLayout>
          <c:layoutTarget val="inner"/>
          <c:xMode val="edge"/>
          <c:yMode val="edge"/>
          <c:x val="7.4744711899471197E-2"/>
          <c:y val="0.19671791639135"/>
          <c:w val="0.89885187686295698"/>
          <c:h val="0.369544565986757"/>
        </c:manualLayout>
      </c:layout>
      <c:barChart>
        <c:barDir val="col"/>
        <c:grouping val="clustered"/>
        <c:varyColors val="0"/>
        <c:ser>
          <c:idx val="0"/>
          <c:order val="0"/>
          <c:spPr>
            <a:solidFill>
              <a:schemeClr val="accent3"/>
            </a:solidFill>
            <a:effectLst/>
          </c:spPr>
          <c:invertIfNegative val="0"/>
          <c:cat>
            <c:strRef>
              <c:f>'Question 12'!$B$15:$B$21</c:f>
              <c:strCache>
                <c:ptCount val="7"/>
                <c:pt idx="0">
                  <c:v>It was an interesting idea</c:v>
                </c:pt>
                <c:pt idx="1">
                  <c:v>It was well produced and presented</c:v>
                </c:pt>
                <c:pt idx="2">
                  <c:v>It was different from things I’ve experienced before</c:v>
                </c:pt>
                <c:pt idx="3">
                  <c:v>It was absorbing and held my attention</c:v>
                </c:pt>
                <c:pt idx="4">
                  <c:v>I would come to something like this again</c:v>
                </c:pt>
                <c:pt idx="5">
                  <c:v>It is important it’s happening here</c:v>
                </c:pt>
                <c:pt idx="6">
                  <c:v>It has something to say about the world in which we live</c:v>
                </c:pt>
              </c:strCache>
            </c:strRef>
          </c:cat>
          <c:val>
            <c:numRef>
              <c:f>'Question 12'!$N$15:$N$21</c:f>
              <c:numCache>
                <c:formatCode>0.0</c:formatCode>
                <c:ptCount val="7"/>
                <c:pt idx="0">
                  <c:v>9.5966386554621845</c:v>
                </c:pt>
                <c:pt idx="1">
                  <c:v>9.5070028011204499</c:v>
                </c:pt>
                <c:pt idx="2">
                  <c:v>9.6218487394957979</c:v>
                </c:pt>
                <c:pt idx="3">
                  <c:v>9.280112044817928</c:v>
                </c:pt>
                <c:pt idx="4">
                  <c:v>9.6050420168067205</c:v>
                </c:pt>
                <c:pt idx="5">
                  <c:v>9.5994397759103691</c:v>
                </c:pt>
                <c:pt idx="6">
                  <c:v>7.7114845938375352</c:v>
                </c:pt>
              </c:numCache>
            </c:numRef>
          </c:val>
          <c:extLst>
            <c:ext xmlns:c16="http://schemas.microsoft.com/office/drawing/2014/chart" uri="{C3380CC4-5D6E-409C-BE32-E72D297353CC}">
              <c16:uniqueId val="{00000000-B2CD-47D0-8AE9-89D791A779D7}"/>
            </c:ext>
          </c:extLst>
        </c:ser>
        <c:dLbls>
          <c:showLegendKey val="0"/>
          <c:showVal val="0"/>
          <c:showCatName val="0"/>
          <c:showSerName val="0"/>
          <c:showPercent val="0"/>
          <c:showBubbleSize val="0"/>
        </c:dLbls>
        <c:gapWidth val="150"/>
        <c:axId val="98451840"/>
        <c:axId val="98453376"/>
      </c:barChart>
      <c:catAx>
        <c:axId val="98451840"/>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a:pPr>
            <a:endParaRPr lang="en-US"/>
          </a:p>
        </c:txPr>
        <c:crossAx val="98453376"/>
        <c:crosses val="autoZero"/>
        <c:auto val="1"/>
        <c:lblAlgn val="ctr"/>
        <c:lblOffset val="100"/>
        <c:noMultiLvlLbl val="0"/>
      </c:catAx>
      <c:valAx>
        <c:axId val="98453376"/>
        <c:scaling>
          <c:orientation val="minMax"/>
          <c:max val="10"/>
        </c:scaling>
        <c:delete val="0"/>
        <c:axPos val="l"/>
        <c:majorGridlines>
          <c:spPr>
            <a:ln>
              <a:solidFill>
                <a:schemeClr val="tx1"/>
              </a:solidFill>
            </a:ln>
          </c:spPr>
        </c:majorGridlines>
        <c:numFmt formatCode="0" sourceLinked="0"/>
        <c:majorTickMark val="out"/>
        <c:minorTickMark val="none"/>
        <c:tickLblPos val="nextTo"/>
        <c:spPr>
          <a:ln>
            <a:solidFill>
              <a:schemeClr val="tx1"/>
            </a:solidFill>
          </a:ln>
        </c:spPr>
        <c:crossAx val="98451840"/>
        <c:crosses val="autoZero"/>
        <c:crossBetween val="between"/>
      </c:valAx>
      <c:spPr>
        <a:noFill/>
        <a:ln>
          <a:noFill/>
        </a:ln>
      </c:spPr>
    </c:plotArea>
    <c:plotVisOnly val="1"/>
    <c:dispBlanksAs val="gap"/>
    <c:showDLblsOverMax val="0"/>
  </c:chart>
  <c:spPr>
    <a:noFill/>
    <a:ln>
      <a:noFill/>
    </a:ln>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How far would you agree with the following statements? This event...</a:t>
            </a:r>
          </a:p>
        </c:rich>
      </c:tx>
      <c:overlay val="0"/>
    </c:title>
    <c:autoTitleDeleted val="0"/>
    <c:plotArea>
      <c:layout>
        <c:manualLayout>
          <c:layoutTarget val="inner"/>
          <c:xMode val="edge"/>
          <c:yMode val="edge"/>
          <c:x val="0.49994350048869501"/>
          <c:y val="0.122614609182153"/>
          <c:w val="0.47508868857681202"/>
          <c:h val="0.696452815877042"/>
        </c:manualLayout>
      </c:layout>
      <c:barChart>
        <c:barDir val="bar"/>
        <c:grouping val="percentStacked"/>
        <c:varyColors val="0"/>
        <c:ser>
          <c:idx val="0"/>
          <c:order val="0"/>
          <c:tx>
            <c:strRef>
              <c:f>'[Hull2017_PdA_AudienceVisitorSurveyData_Amends (version 1).xls]Question 33'!$C$3</c:f>
              <c:strCache>
                <c:ptCount val="1"/>
                <c:pt idx="0">
                  <c:v>Strongly agree</c:v>
                </c:pt>
              </c:strCache>
            </c:strRef>
          </c:tx>
          <c:spPr>
            <a:solidFill>
              <a:schemeClr val="accent3"/>
            </a:solidFill>
            <a:ln>
              <a:noFill/>
            </a:ln>
          </c:spPr>
          <c:invertIfNegative val="0"/>
          <c:cat>
            <c:strRef>
              <c:f>'[Hull2017_PdA_AudienceVisitorSurveyData_Amends (version 1).xls]Question 33'!$B$4:$B$12</c:f>
              <c:strCache>
                <c:ptCount val="9"/>
                <c:pt idx="0">
                  <c:v>Is an enjoyable experience</c:v>
                </c:pt>
                <c:pt idx="1">
                  <c:v>I felt welcomed by staff / volunteers</c:v>
                </c:pt>
                <c:pt idx="2">
                  <c:v>Places the community at the centre</c:v>
                </c:pt>
                <c:pt idx="3">
                  <c:v>Gives everyone the chance to share and celebrate experiences together</c:v>
                </c:pt>
                <c:pt idx="4">
                  <c:v>Has shown me that there is more to Hull than I had expected</c:v>
                </c:pt>
                <c:pt idx="5">
                  <c:v>Has encouraged me to attend more similar events in future</c:v>
                </c:pt>
                <c:pt idx="6">
                  <c:v>Has given me the opportunity to interact with other people who I wouldn’t have normally interacted with</c:v>
                </c:pt>
                <c:pt idx="7">
                  <c:v>Has made me think that getting involved in a project as a volunteer looks like fun</c:v>
                </c:pt>
                <c:pt idx="8">
                  <c:v>Was accessible to those with disabilities/access issues</c:v>
                </c:pt>
              </c:strCache>
            </c:strRef>
          </c:cat>
          <c:val>
            <c:numRef>
              <c:f>'[Hull2017_PdA_AudienceVisitorSurveyData_Amends (version 1).xls]Question 33'!$C$4:$C$12</c:f>
              <c:numCache>
                <c:formatCode>General</c:formatCode>
                <c:ptCount val="9"/>
                <c:pt idx="0">
                  <c:v>303</c:v>
                </c:pt>
                <c:pt idx="1">
                  <c:v>297</c:v>
                </c:pt>
                <c:pt idx="2">
                  <c:v>229</c:v>
                </c:pt>
                <c:pt idx="3">
                  <c:v>258</c:v>
                </c:pt>
                <c:pt idx="4">
                  <c:v>185</c:v>
                </c:pt>
                <c:pt idx="5">
                  <c:v>261</c:v>
                </c:pt>
                <c:pt idx="6">
                  <c:v>151</c:v>
                </c:pt>
                <c:pt idx="7">
                  <c:v>126</c:v>
                </c:pt>
                <c:pt idx="8">
                  <c:v>149</c:v>
                </c:pt>
              </c:numCache>
            </c:numRef>
          </c:val>
          <c:extLst>
            <c:ext xmlns:c16="http://schemas.microsoft.com/office/drawing/2014/chart" uri="{C3380CC4-5D6E-409C-BE32-E72D297353CC}">
              <c16:uniqueId val="{00000000-0138-4B39-AB6D-566C5032BA30}"/>
            </c:ext>
          </c:extLst>
        </c:ser>
        <c:ser>
          <c:idx val="1"/>
          <c:order val="1"/>
          <c:tx>
            <c:strRef>
              <c:f>'[Hull2017_PdA_AudienceVisitorSurveyData_Amends (version 1).xls]Question 33'!$D$3</c:f>
              <c:strCache>
                <c:ptCount val="1"/>
                <c:pt idx="0">
                  <c:v>Agree</c:v>
                </c:pt>
              </c:strCache>
            </c:strRef>
          </c:tx>
          <c:spPr>
            <a:solidFill>
              <a:schemeClr val="accent6"/>
            </a:solidFill>
            <a:ln>
              <a:noFill/>
            </a:ln>
          </c:spPr>
          <c:invertIfNegative val="0"/>
          <c:cat>
            <c:strRef>
              <c:f>'[Hull2017_PdA_AudienceVisitorSurveyData_Amends (version 1).xls]Question 33'!$B$4:$B$12</c:f>
              <c:strCache>
                <c:ptCount val="9"/>
                <c:pt idx="0">
                  <c:v>Is an enjoyable experience</c:v>
                </c:pt>
                <c:pt idx="1">
                  <c:v>I felt welcomed by staff / volunteers</c:v>
                </c:pt>
                <c:pt idx="2">
                  <c:v>Places the community at the centre</c:v>
                </c:pt>
                <c:pt idx="3">
                  <c:v>Gives everyone the chance to share and celebrate experiences together</c:v>
                </c:pt>
                <c:pt idx="4">
                  <c:v>Has shown me that there is more to Hull than I had expected</c:v>
                </c:pt>
                <c:pt idx="5">
                  <c:v>Has encouraged me to attend more similar events in future</c:v>
                </c:pt>
                <c:pt idx="6">
                  <c:v>Has given me the opportunity to interact with other people who I wouldn’t have normally interacted with</c:v>
                </c:pt>
                <c:pt idx="7">
                  <c:v>Has made me think that getting involved in a project as a volunteer looks like fun</c:v>
                </c:pt>
                <c:pt idx="8">
                  <c:v>Was accessible to those with disabilities/access issues</c:v>
                </c:pt>
              </c:strCache>
            </c:strRef>
          </c:cat>
          <c:val>
            <c:numRef>
              <c:f>'[Hull2017_PdA_AudienceVisitorSurveyData_Amends (version 1).xls]Question 33'!$D$4:$D$12</c:f>
              <c:numCache>
                <c:formatCode>General</c:formatCode>
                <c:ptCount val="9"/>
                <c:pt idx="0">
                  <c:v>47</c:v>
                </c:pt>
                <c:pt idx="1">
                  <c:v>53</c:v>
                </c:pt>
                <c:pt idx="2">
                  <c:v>94</c:v>
                </c:pt>
                <c:pt idx="3">
                  <c:v>84</c:v>
                </c:pt>
                <c:pt idx="4">
                  <c:v>115</c:v>
                </c:pt>
                <c:pt idx="5">
                  <c:v>81</c:v>
                </c:pt>
                <c:pt idx="6">
                  <c:v>125</c:v>
                </c:pt>
                <c:pt idx="7">
                  <c:v>128</c:v>
                </c:pt>
                <c:pt idx="8">
                  <c:v>145</c:v>
                </c:pt>
              </c:numCache>
            </c:numRef>
          </c:val>
          <c:extLst>
            <c:ext xmlns:c16="http://schemas.microsoft.com/office/drawing/2014/chart" uri="{C3380CC4-5D6E-409C-BE32-E72D297353CC}">
              <c16:uniqueId val="{00000001-0138-4B39-AB6D-566C5032BA30}"/>
            </c:ext>
          </c:extLst>
        </c:ser>
        <c:ser>
          <c:idx val="2"/>
          <c:order val="2"/>
          <c:tx>
            <c:strRef>
              <c:f>'[Hull2017_PdA_AudienceVisitorSurveyData_Amends (version 1).xls]Question 33'!$E$3</c:f>
              <c:strCache>
                <c:ptCount val="1"/>
                <c:pt idx="0">
                  <c:v>Neither</c:v>
                </c:pt>
              </c:strCache>
            </c:strRef>
          </c:tx>
          <c:spPr>
            <a:solidFill>
              <a:schemeClr val="accent4"/>
            </a:solidFill>
            <a:ln>
              <a:noFill/>
            </a:ln>
          </c:spPr>
          <c:invertIfNegative val="0"/>
          <c:cat>
            <c:strRef>
              <c:f>'[Hull2017_PdA_AudienceVisitorSurveyData_Amends (version 1).xls]Question 33'!$B$4:$B$12</c:f>
              <c:strCache>
                <c:ptCount val="9"/>
                <c:pt idx="0">
                  <c:v>Is an enjoyable experience</c:v>
                </c:pt>
                <c:pt idx="1">
                  <c:v>I felt welcomed by staff / volunteers</c:v>
                </c:pt>
                <c:pt idx="2">
                  <c:v>Places the community at the centre</c:v>
                </c:pt>
                <c:pt idx="3">
                  <c:v>Gives everyone the chance to share and celebrate experiences together</c:v>
                </c:pt>
                <c:pt idx="4">
                  <c:v>Has shown me that there is more to Hull than I had expected</c:v>
                </c:pt>
                <c:pt idx="5">
                  <c:v>Has encouraged me to attend more similar events in future</c:v>
                </c:pt>
                <c:pt idx="6">
                  <c:v>Has given me the opportunity to interact with other people who I wouldn’t have normally interacted with</c:v>
                </c:pt>
                <c:pt idx="7">
                  <c:v>Has made me think that getting involved in a project as a volunteer looks like fun</c:v>
                </c:pt>
                <c:pt idx="8">
                  <c:v>Was accessible to those with disabilities/access issues</c:v>
                </c:pt>
              </c:strCache>
            </c:strRef>
          </c:cat>
          <c:val>
            <c:numRef>
              <c:f>'[Hull2017_PdA_AudienceVisitorSurveyData_Amends (version 1).xls]Question 33'!$E$4:$E$12</c:f>
              <c:numCache>
                <c:formatCode>General</c:formatCode>
                <c:ptCount val="9"/>
                <c:pt idx="0">
                  <c:v>2</c:v>
                </c:pt>
                <c:pt idx="1">
                  <c:v>4</c:v>
                </c:pt>
                <c:pt idx="2">
                  <c:v>31</c:v>
                </c:pt>
                <c:pt idx="3">
                  <c:v>10</c:v>
                </c:pt>
                <c:pt idx="4">
                  <c:v>42</c:v>
                </c:pt>
                <c:pt idx="5">
                  <c:v>14</c:v>
                </c:pt>
                <c:pt idx="6">
                  <c:v>55</c:v>
                </c:pt>
                <c:pt idx="7">
                  <c:v>56</c:v>
                </c:pt>
                <c:pt idx="8">
                  <c:v>53</c:v>
                </c:pt>
              </c:numCache>
            </c:numRef>
          </c:val>
          <c:extLst>
            <c:ext xmlns:c16="http://schemas.microsoft.com/office/drawing/2014/chart" uri="{C3380CC4-5D6E-409C-BE32-E72D297353CC}">
              <c16:uniqueId val="{00000002-0138-4B39-AB6D-566C5032BA30}"/>
            </c:ext>
          </c:extLst>
        </c:ser>
        <c:ser>
          <c:idx val="3"/>
          <c:order val="3"/>
          <c:tx>
            <c:strRef>
              <c:f>'[Hull2017_PdA_AudienceVisitorSurveyData_Amends (version 1).xls]Question 33'!$F$3</c:f>
              <c:strCache>
                <c:ptCount val="1"/>
                <c:pt idx="0">
                  <c:v>Disagree</c:v>
                </c:pt>
              </c:strCache>
            </c:strRef>
          </c:tx>
          <c:spPr>
            <a:solidFill>
              <a:schemeClr val="bg2"/>
            </a:solidFill>
            <a:ln>
              <a:noFill/>
            </a:ln>
          </c:spPr>
          <c:invertIfNegative val="0"/>
          <c:cat>
            <c:strRef>
              <c:f>'[Hull2017_PdA_AudienceVisitorSurveyData_Amends (version 1).xls]Question 33'!$B$4:$B$12</c:f>
              <c:strCache>
                <c:ptCount val="9"/>
                <c:pt idx="0">
                  <c:v>Is an enjoyable experience</c:v>
                </c:pt>
                <c:pt idx="1">
                  <c:v>I felt welcomed by staff / volunteers</c:v>
                </c:pt>
                <c:pt idx="2">
                  <c:v>Places the community at the centre</c:v>
                </c:pt>
                <c:pt idx="3">
                  <c:v>Gives everyone the chance to share and celebrate experiences together</c:v>
                </c:pt>
                <c:pt idx="4">
                  <c:v>Has shown me that there is more to Hull than I had expected</c:v>
                </c:pt>
                <c:pt idx="5">
                  <c:v>Has encouraged me to attend more similar events in future</c:v>
                </c:pt>
                <c:pt idx="6">
                  <c:v>Has given me the opportunity to interact with other people who I wouldn’t have normally interacted with</c:v>
                </c:pt>
                <c:pt idx="7">
                  <c:v>Has made me think that getting involved in a project as a volunteer looks like fun</c:v>
                </c:pt>
                <c:pt idx="8">
                  <c:v>Was accessible to those with disabilities/access issues</c:v>
                </c:pt>
              </c:strCache>
            </c:strRef>
          </c:cat>
          <c:val>
            <c:numRef>
              <c:f>'[Hull2017_PdA_AudienceVisitorSurveyData_Amends (version 1).xls]Question 33'!$F$4:$F$12</c:f>
              <c:numCache>
                <c:formatCode>General</c:formatCode>
                <c:ptCount val="9"/>
                <c:pt idx="0">
                  <c:v>4</c:v>
                </c:pt>
                <c:pt idx="1">
                  <c:v>3</c:v>
                </c:pt>
                <c:pt idx="2">
                  <c:v>2</c:v>
                </c:pt>
                <c:pt idx="3">
                  <c:v>5</c:v>
                </c:pt>
                <c:pt idx="4">
                  <c:v>13</c:v>
                </c:pt>
                <c:pt idx="5">
                  <c:v>1</c:v>
                </c:pt>
                <c:pt idx="6">
                  <c:v>21</c:v>
                </c:pt>
                <c:pt idx="7">
                  <c:v>38</c:v>
                </c:pt>
                <c:pt idx="8">
                  <c:v>7</c:v>
                </c:pt>
              </c:numCache>
            </c:numRef>
          </c:val>
          <c:extLst>
            <c:ext xmlns:c16="http://schemas.microsoft.com/office/drawing/2014/chart" uri="{C3380CC4-5D6E-409C-BE32-E72D297353CC}">
              <c16:uniqueId val="{00000003-0138-4B39-AB6D-566C5032BA30}"/>
            </c:ext>
          </c:extLst>
        </c:ser>
        <c:ser>
          <c:idx val="4"/>
          <c:order val="4"/>
          <c:tx>
            <c:strRef>
              <c:f>'[Hull2017_PdA_AudienceVisitorSurveyData_Amends (version 1).xls]Question 33'!$G$3</c:f>
              <c:strCache>
                <c:ptCount val="1"/>
                <c:pt idx="0">
                  <c:v>Strongly disagree</c:v>
                </c:pt>
              </c:strCache>
            </c:strRef>
          </c:tx>
          <c:spPr>
            <a:solidFill>
              <a:schemeClr val="accent5"/>
            </a:solidFill>
            <a:ln>
              <a:noFill/>
            </a:ln>
          </c:spPr>
          <c:invertIfNegative val="0"/>
          <c:cat>
            <c:strRef>
              <c:f>'[Hull2017_PdA_AudienceVisitorSurveyData_Amends (version 1).xls]Question 33'!$B$4:$B$12</c:f>
              <c:strCache>
                <c:ptCount val="9"/>
                <c:pt idx="0">
                  <c:v>Is an enjoyable experience</c:v>
                </c:pt>
                <c:pt idx="1">
                  <c:v>I felt welcomed by staff / volunteers</c:v>
                </c:pt>
                <c:pt idx="2">
                  <c:v>Places the community at the centre</c:v>
                </c:pt>
                <c:pt idx="3">
                  <c:v>Gives everyone the chance to share and celebrate experiences together</c:v>
                </c:pt>
                <c:pt idx="4">
                  <c:v>Has shown me that there is more to Hull than I had expected</c:v>
                </c:pt>
                <c:pt idx="5">
                  <c:v>Has encouraged me to attend more similar events in future</c:v>
                </c:pt>
                <c:pt idx="6">
                  <c:v>Has given me the opportunity to interact with other people who I wouldn’t have normally interacted with</c:v>
                </c:pt>
                <c:pt idx="7">
                  <c:v>Has made me think that getting involved in a project as a volunteer looks like fun</c:v>
                </c:pt>
                <c:pt idx="8">
                  <c:v>Was accessible to those with disabilities/access issues</c:v>
                </c:pt>
              </c:strCache>
            </c:strRef>
          </c:cat>
          <c:val>
            <c:numRef>
              <c:f>'[Hull2017_PdA_AudienceVisitorSurveyData_Amends (version 1).xls]Question 33'!$G$4:$G$12</c:f>
              <c:numCache>
                <c:formatCode>General</c:formatCode>
                <c:ptCount val="9"/>
                <c:pt idx="0">
                  <c:v>1</c:v>
                </c:pt>
                <c:pt idx="1">
                  <c:v>0</c:v>
                </c:pt>
                <c:pt idx="2">
                  <c:v>1</c:v>
                </c:pt>
                <c:pt idx="3">
                  <c:v>0</c:v>
                </c:pt>
                <c:pt idx="4">
                  <c:v>2</c:v>
                </c:pt>
                <c:pt idx="5">
                  <c:v>0</c:v>
                </c:pt>
                <c:pt idx="6">
                  <c:v>5</c:v>
                </c:pt>
                <c:pt idx="7">
                  <c:v>9</c:v>
                </c:pt>
                <c:pt idx="8">
                  <c:v>3</c:v>
                </c:pt>
              </c:numCache>
            </c:numRef>
          </c:val>
          <c:extLst>
            <c:ext xmlns:c16="http://schemas.microsoft.com/office/drawing/2014/chart" uri="{C3380CC4-5D6E-409C-BE32-E72D297353CC}">
              <c16:uniqueId val="{00000004-0138-4B39-AB6D-566C5032BA30}"/>
            </c:ext>
          </c:extLst>
        </c:ser>
        <c:dLbls>
          <c:showLegendKey val="0"/>
          <c:showVal val="0"/>
          <c:showCatName val="0"/>
          <c:showSerName val="0"/>
          <c:showPercent val="0"/>
          <c:showBubbleSize val="0"/>
        </c:dLbls>
        <c:gapWidth val="150"/>
        <c:overlap val="100"/>
        <c:axId val="98529280"/>
        <c:axId val="98530816"/>
      </c:barChart>
      <c:catAx>
        <c:axId val="98529280"/>
        <c:scaling>
          <c:orientation val="minMax"/>
        </c:scaling>
        <c:delete val="0"/>
        <c:axPos val="l"/>
        <c:numFmt formatCode="General" sourceLinked="0"/>
        <c:majorTickMark val="out"/>
        <c:minorTickMark val="none"/>
        <c:tickLblPos val="nextTo"/>
        <c:spPr>
          <a:ln>
            <a:solidFill>
              <a:schemeClr val="tx1"/>
            </a:solidFill>
          </a:ln>
        </c:spPr>
        <c:crossAx val="98530816"/>
        <c:crosses val="autoZero"/>
        <c:auto val="1"/>
        <c:lblAlgn val="ctr"/>
        <c:lblOffset val="100"/>
        <c:noMultiLvlLbl val="0"/>
      </c:catAx>
      <c:valAx>
        <c:axId val="98530816"/>
        <c:scaling>
          <c:orientation val="minMax"/>
        </c:scaling>
        <c:delete val="0"/>
        <c:axPos val="b"/>
        <c:majorGridlines>
          <c:spPr>
            <a:ln>
              <a:solidFill>
                <a:schemeClr val="tx1"/>
              </a:solidFill>
            </a:ln>
          </c:spPr>
        </c:majorGridlines>
        <c:numFmt formatCode="0%" sourceLinked="1"/>
        <c:majorTickMark val="out"/>
        <c:minorTickMark val="none"/>
        <c:tickLblPos val="nextTo"/>
        <c:spPr>
          <a:ln>
            <a:solidFill>
              <a:schemeClr val="tx1"/>
            </a:solidFill>
          </a:ln>
        </c:spPr>
        <c:crossAx val="98529280"/>
        <c:crosses val="autoZero"/>
        <c:crossBetween val="between"/>
      </c:valAx>
      <c:spPr>
        <a:noFill/>
        <a:ln>
          <a:noFill/>
        </a:ln>
      </c:spPr>
    </c:plotArea>
    <c:legend>
      <c:legendPos val="b"/>
      <c:overlay val="0"/>
    </c:legend>
    <c:plotVisOnly val="1"/>
    <c:dispBlanksAs val="gap"/>
    <c:showDLblsOverMax val="0"/>
  </c:chart>
  <c:spPr>
    <a:noFill/>
    <a:ln>
      <a:noFill/>
    </a:ln>
  </c:spPr>
  <c:txPr>
    <a:bodyPr/>
    <a:lstStyle/>
    <a:p>
      <a:pPr>
        <a:defRPr sz="1000">
          <a:solidFill>
            <a:srgbClr val="FFFFFF"/>
          </a:solidFill>
          <a:latin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Which of the following best describes you on the day you attended the event?</a:t>
            </a:r>
          </a:p>
        </c:rich>
      </c:tx>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226313407583101E-2"/>
          <c:y val="0.27322219684149801"/>
          <c:w val="0.54234714859528299"/>
          <c:h val="0.688477902454109"/>
        </c:manualLayout>
      </c:layout>
      <c:pie3DChart>
        <c:varyColors val="1"/>
        <c:ser>
          <c:idx val="0"/>
          <c:order val="0"/>
          <c:spPr>
            <a:solidFill>
              <a:srgbClr val="EB5B63"/>
            </a:solidFill>
            <a:ln>
              <a:noFill/>
            </a:ln>
            <a:scene3d>
              <a:camera prst="orthographicFront"/>
              <a:lightRig rig="threePt" dir="t"/>
            </a:scene3d>
            <a:sp3d>
              <a:bevelT/>
            </a:sp3d>
          </c:spPr>
          <c:dPt>
            <c:idx val="0"/>
            <c:bubble3D val="0"/>
            <c:spPr>
              <a:solidFill>
                <a:schemeClr val="accent6"/>
              </a:solidFill>
              <a:ln w="25400">
                <a:noFill/>
              </a:ln>
              <a:effectLst/>
              <a:scene3d>
                <a:camera prst="orthographicFront"/>
                <a:lightRig rig="threePt" dir="t"/>
              </a:scene3d>
              <a:sp3d>
                <a:bevelT/>
              </a:sp3d>
            </c:spPr>
            <c:extLst>
              <c:ext xmlns:c16="http://schemas.microsoft.com/office/drawing/2014/chart" uri="{C3380CC4-5D6E-409C-BE32-E72D297353CC}">
                <c16:uniqueId val="{00000001-ECF2-41D3-AA3B-6BE21405FD6B}"/>
              </c:ext>
            </c:extLst>
          </c:dPt>
          <c:dPt>
            <c:idx val="1"/>
            <c:bubble3D val="0"/>
            <c:spPr>
              <a:solidFill>
                <a:schemeClr val="accent1"/>
              </a:solidFill>
              <a:ln w="25400">
                <a:noFill/>
              </a:ln>
              <a:effectLst/>
              <a:scene3d>
                <a:camera prst="orthographicFront"/>
                <a:lightRig rig="threePt" dir="t"/>
              </a:scene3d>
              <a:sp3d>
                <a:bevelT/>
              </a:sp3d>
            </c:spPr>
            <c:extLst>
              <c:ext xmlns:c16="http://schemas.microsoft.com/office/drawing/2014/chart" uri="{C3380CC4-5D6E-409C-BE32-E72D297353CC}">
                <c16:uniqueId val="{00000005-893A-4EBD-9484-B796344D6C81}"/>
              </c:ext>
            </c:extLst>
          </c:dPt>
          <c:dLbls>
            <c:spPr>
              <a:noFill/>
              <a:ln>
                <a:noFill/>
              </a:ln>
              <a:effectLst/>
            </c:spPr>
            <c:txPr>
              <a:bodyPr rot="0" vert="horz"/>
              <a:lstStyle/>
              <a:p>
                <a:pPr>
                  <a:defRPr b="0"/>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19'!$B$4:$B$5</c:f>
              <c:strCache>
                <c:ptCount val="2"/>
                <c:pt idx="0">
                  <c:v>I was a day visitor to the area</c:v>
                </c:pt>
                <c:pt idx="1">
                  <c:v>I was staying overnight</c:v>
                </c:pt>
              </c:strCache>
            </c:strRef>
          </c:cat>
          <c:val>
            <c:numRef>
              <c:f>'Question 19'!$C$4:$C$5</c:f>
              <c:numCache>
                <c:formatCode>0.0%</c:formatCode>
                <c:ptCount val="2"/>
                <c:pt idx="0">
                  <c:v>0.90200000000000002</c:v>
                </c:pt>
                <c:pt idx="1">
                  <c:v>9.8000000000000004E-2</c:v>
                </c:pt>
              </c:numCache>
            </c:numRef>
          </c:val>
          <c:extLst>
            <c:ext xmlns:c16="http://schemas.microsoft.com/office/drawing/2014/chart" uri="{C3380CC4-5D6E-409C-BE32-E72D297353CC}">
              <c16:uniqueId val="{00000000-893A-4EBD-9484-B796344D6C81}"/>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2973814661768102"/>
          <c:y val="0.38826572223401501"/>
          <c:w val="0.35755335775299102"/>
          <c:h val="0.30090186833892102"/>
        </c:manualLayout>
      </c:layout>
      <c:overlay val="0"/>
      <c:spPr>
        <a:noFill/>
        <a:ln>
          <a:noFill/>
        </a:ln>
        <a:effectLst/>
      </c:spPr>
      <c:txPr>
        <a:bodyPr rot="0" vert="horz"/>
        <a:lstStyle/>
        <a:p>
          <a:pPr>
            <a:defRPr b="0"/>
          </a:pPr>
          <a:endParaRPr lang="en-US"/>
        </a:p>
      </c:txPr>
    </c:legend>
    <c:plotVisOnly val="1"/>
    <c:dispBlanksAs val="zero"/>
    <c:showDLblsOverMax val="0"/>
  </c:chart>
  <c:spPr>
    <a:noFill/>
    <a:ln w="9525" cap="flat" cmpd="sng" algn="ctr">
      <a:noFill/>
      <a:round/>
    </a:ln>
    <a:effectLst/>
  </c:spPr>
  <c:txPr>
    <a:bodyPr/>
    <a:lstStyle/>
    <a:p>
      <a:pPr>
        <a:defRPr sz="9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a:t>What was the main purpose of your visit to Hull when you attended this event?</a:t>
            </a:r>
          </a:p>
        </c:rich>
      </c:tx>
      <c:layout>
        <c:manualLayout>
          <c:xMode val="edge"/>
          <c:yMode val="edge"/>
          <c:x val="0.16992729413496199"/>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70278616388977E-2"/>
          <c:y val="0.183082503311363"/>
          <c:w val="0.40473912723526401"/>
          <c:h val="0.60643833671468295"/>
        </c:manualLayout>
      </c:layout>
      <c:pie3DChart>
        <c:varyColors val="1"/>
        <c:ser>
          <c:idx val="0"/>
          <c:order val="0"/>
          <c:spPr>
            <a:scene3d>
              <a:camera prst="orthographicFront"/>
              <a:lightRig rig="threePt" dir="t"/>
            </a:scene3d>
            <a:sp3d>
              <a:bevelT/>
            </a:sp3d>
          </c:spPr>
          <c:dPt>
            <c:idx val="0"/>
            <c:bubble3D val="0"/>
            <c:spPr>
              <a:solidFill>
                <a:schemeClr val="accent6"/>
              </a:solidFill>
              <a:scene3d>
                <a:camera prst="orthographicFront"/>
                <a:lightRig rig="threePt" dir="t"/>
              </a:scene3d>
              <a:sp3d>
                <a:bevelT/>
              </a:sp3d>
            </c:spPr>
            <c:extLst>
              <c:ext xmlns:c16="http://schemas.microsoft.com/office/drawing/2014/chart" uri="{C3380CC4-5D6E-409C-BE32-E72D297353CC}">
                <c16:uniqueId val="{00000001-CEE1-43E4-A9B3-165CB7581A12}"/>
              </c:ext>
            </c:extLst>
          </c:dPt>
          <c:dPt>
            <c:idx val="1"/>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3-CEE1-43E4-A9B3-165CB7581A12}"/>
              </c:ext>
            </c:extLst>
          </c:dPt>
          <c:dPt>
            <c:idx val="2"/>
            <c:bubble3D val="0"/>
            <c:spPr>
              <a:solidFill>
                <a:schemeClr val="accent3"/>
              </a:solidFill>
              <a:scene3d>
                <a:camera prst="orthographicFront"/>
                <a:lightRig rig="threePt" dir="t"/>
              </a:scene3d>
              <a:sp3d>
                <a:bevelT/>
              </a:sp3d>
            </c:spPr>
            <c:extLst>
              <c:ext xmlns:c16="http://schemas.microsoft.com/office/drawing/2014/chart" uri="{C3380CC4-5D6E-409C-BE32-E72D297353CC}">
                <c16:uniqueId val="{00000005-CEE1-43E4-A9B3-165CB7581A12}"/>
              </c:ext>
            </c:extLst>
          </c:dPt>
          <c:dPt>
            <c:idx val="3"/>
            <c:bubble3D val="0"/>
            <c:spPr>
              <a:solidFill>
                <a:schemeClr val="accent2"/>
              </a:solidFill>
              <a:scene3d>
                <a:camera prst="orthographicFront"/>
                <a:lightRig rig="threePt" dir="t"/>
              </a:scene3d>
              <a:sp3d>
                <a:bevelT/>
              </a:sp3d>
            </c:spPr>
            <c:extLst>
              <c:ext xmlns:c16="http://schemas.microsoft.com/office/drawing/2014/chart" uri="{C3380CC4-5D6E-409C-BE32-E72D297353CC}">
                <c16:uniqueId val="{00000007-CEE1-43E4-A9B3-165CB7581A12}"/>
              </c:ext>
            </c:extLst>
          </c:dPt>
          <c:dPt>
            <c:idx val="4"/>
            <c:bubble3D val="0"/>
            <c:spPr>
              <a:solidFill>
                <a:schemeClr val="accent5"/>
              </a:solidFill>
              <a:scene3d>
                <a:camera prst="orthographicFront"/>
                <a:lightRig rig="threePt" dir="t"/>
              </a:scene3d>
              <a:sp3d>
                <a:bevelT/>
              </a:sp3d>
            </c:spPr>
            <c:extLst>
              <c:ext xmlns:c16="http://schemas.microsoft.com/office/drawing/2014/chart" uri="{C3380CC4-5D6E-409C-BE32-E72D297353CC}">
                <c16:uniqueId val="{00000009-CEE1-43E4-A9B3-165CB7581A12}"/>
              </c:ext>
            </c:extLst>
          </c:dPt>
          <c:dLbls>
            <c:dLbl>
              <c:idx val="0"/>
              <c:layout>
                <c:manualLayout>
                  <c:x val="-3.65137243358599E-2"/>
                  <c:y val="-2.7101016062134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E1-43E4-A9B3-165CB7581A12}"/>
                </c:ext>
              </c:extLst>
            </c:dLbl>
            <c:dLbl>
              <c:idx val="1"/>
              <c:layout>
                <c:manualLayout>
                  <c:x val="-1.52020016189565E-2"/>
                  <c:y val="-2.212220238312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E1-43E4-A9B3-165CB7581A12}"/>
                </c:ext>
              </c:extLst>
            </c:dLbl>
            <c:dLbl>
              <c:idx val="2"/>
              <c:layout>
                <c:manualLayout>
                  <c:x val="-1.15328574582383E-3"/>
                  <c:y val="-2.401656189942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E1-43E4-A9B3-165CB7581A12}"/>
                </c:ext>
              </c:extLst>
            </c:dLbl>
            <c:dLbl>
              <c:idx val="3"/>
              <c:layout>
                <c:manualLayout>
                  <c:x val="-2.5231437191846301E-3"/>
                  <c:y val="1.29513179733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E1-43E4-A9B3-165CB7581A12}"/>
                </c:ext>
              </c:extLst>
            </c:dLbl>
            <c:dLbl>
              <c:idx val="4"/>
              <c:layout>
                <c:manualLayout>
                  <c:x val="9.1802192950180307E-3"/>
                  <c:y val="1.8594475625844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E1-43E4-A9B3-165CB7581A12}"/>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16'!$B$4:$B$8</c:f>
              <c:strCache>
                <c:ptCount val="5"/>
                <c:pt idx="0">
                  <c:v>I’m here to take in some arts / heritage / culture</c:v>
                </c:pt>
                <c:pt idx="1">
                  <c:v>Visiting family / friends</c:v>
                </c:pt>
                <c:pt idx="2">
                  <c:v>I'm here to attend business meetings / conference</c:v>
                </c:pt>
                <c:pt idx="3">
                  <c:v>Here for general leisure purposes – shopping and eating out</c:v>
                </c:pt>
                <c:pt idx="4">
                  <c:v>Other</c:v>
                </c:pt>
              </c:strCache>
            </c:strRef>
          </c:cat>
          <c:val>
            <c:numRef>
              <c:f>'Question 16'!$C$4:$C$8</c:f>
              <c:numCache>
                <c:formatCode>0.0%</c:formatCode>
                <c:ptCount val="5"/>
                <c:pt idx="0">
                  <c:v>8.5000000000000006E-2</c:v>
                </c:pt>
                <c:pt idx="1">
                  <c:v>6.0999999999999999E-2</c:v>
                </c:pt>
                <c:pt idx="2">
                  <c:v>1.2E-2</c:v>
                </c:pt>
                <c:pt idx="3">
                  <c:v>9.8000000000000004E-2</c:v>
                </c:pt>
                <c:pt idx="4">
                  <c:v>0.74399999999999999</c:v>
                </c:pt>
              </c:numCache>
            </c:numRef>
          </c:val>
          <c:extLst>
            <c:ext xmlns:c16="http://schemas.microsoft.com/office/drawing/2014/chart" uri="{C3380CC4-5D6E-409C-BE32-E72D297353CC}">
              <c16:uniqueId val="{0000000A-CEE1-43E4-A9B3-165CB7581A12}"/>
            </c:ext>
          </c:extLst>
        </c:ser>
        <c:dLbls>
          <c:showLegendKey val="0"/>
          <c:showVal val="0"/>
          <c:showCatName val="0"/>
          <c:showSerName val="0"/>
          <c:showPercent val="0"/>
          <c:showBubbleSize val="0"/>
          <c:showLeaderLines val="1"/>
        </c:dLbls>
      </c:pie3DChart>
    </c:plotArea>
    <c:legend>
      <c:legendPos val="r"/>
      <c:layout>
        <c:manualLayout>
          <c:xMode val="edge"/>
          <c:yMode val="edge"/>
          <c:x val="0.460503642652145"/>
          <c:y val="0.22247614255676801"/>
          <c:w val="0.536516152518834"/>
          <c:h val="0.47730738562742903"/>
        </c:manualLayout>
      </c:layout>
      <c:overlay val="0"/>
    </c:legend>
    <c:plotVisOnly val="1"/>
    <c:dispBlanksAs val="gap"/>
    <c:showDLblsOverMax val="0"/>
  </c:chart>
  <c:spPr>
    <a:noFill/>
    <a:ln>
      <a:noFill/>
    </a:ln>
  </c:spPr>
  <c:txPr>
    <a:bodyPr/>
    <a:lstStyle/>
    <a:p>
      <a:pPr>
        <a:defRPr sz="900">
          <a:latin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en-US" sz="1000" b="0"/>
              <a:t>Had you been to Hull before?</a:t>
            </a:r>
          </a:p>
        </c:rich>
      </c:tx>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174659985683598E-4"/>
          <c:y val="0.22996174582182799"/>
          <c:w val="0.63642319255547597"/>
          <c:h val="0.65134332294900199"/>
        </c:manualLayout>
      </c:layout>
      <c:pie3DChart>
        <c:varyColors val="1"/>
        <c:ser>
          <c:idx val="0"/>
          <c:order val="0"/>
          <c:dPt>
            <c:idx val="0"/>
            <c:bubble3D val="0"/>
            <c:spPr>
              <a:solidFill>
                <a:schemeClr val="accent6"/>
              </a:solidFill>
              <a:ln w="25400">
                <a:noFill/>
              </a:ln>
              <a:effectLst/>
              <a:scene3d>
                <a:camera prst="orthographicFront"/>
                <a:lightRig rig="threePt" dir="t"/>
              </a:scene3d>
              <a:sp3d>
                <a:bevelT/>
              </a:sp3d>
            </c:spPr>
            <c:extLst>
              <c:ext xmlns:c16="http://schemas.microsoft.com/office/drawing/2014/chart" uri="{C3380CC4-5D6E-409C-BE32-E72D297353CC}">
                <c16:uniqueId val="{00000007-BDE0-4627-B9CE-AA9994138E97}"/>
              </c:ext>
            </c:extLst>
          </c:dPt>
          <c:dPt>
            <c:idx val="1"/>
            <c:bubble3D val="0"/>
            <c:spPr>
              <a:solidFill>
                <a:schemeClr val="accent1"/>
              </a:solidFill>
              <a:ln w="25400">
                <a:noFill/>
              </a:ln>
              <a:effectLst/>
              <a:scene3d>
                <a:camera prst="orthographicFront"/>
                <a:lightRig rig="threePt" dir="t"/>
              </a:scene3d>
              <a:sp3d>
                <a:bevelT/>
              </a:sp3d>
            </c:spPr>
            <c:extLst>
              <c:ext xmlns:c16="http://schemas.microsoft.com/office/drawing/2014/chart" uri="{C3380CC4-5D6E-409C-BE32-E72D297353CC}">
                <c16:uniqueId val="{0000000C-BDE0-4627-B9CE-AA9994138E97}"/>
              </c:ext>
            </c:extLst>
          </c:dPt>
          <c:dLbls>
            <c:dLbl>
              <c:idx val="0"/>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E0-4627-B9CE-AA9994138E97}"/>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17'!$B$4:$B$5</c:f>
              <c:strCache>
                <c:ptCount val="2"/>
                <c:pt idx="0">
                  <c:v>Yes</c:v>
                </c:pt>
                <c:pt idx="1">
                  <c:v>No</c:v>
                </c:pt>
              </c:strCache>
            </c:strRef>
          </c:cat>
          <c:val>
            <c:numRef>
              <c:f>'Question 17'!$C$4:$C$5</c:f>
              <c:numCache>
                <c:formatCode>0.0%</c:formatCode>
                <c:ptCount val="2"/>
                <c:pt idx="0">
                  <c:v>0.98199999999999998</c:v>
                </c:pt>
                <c:pt idx="1">
                  <c:v>1.7999999999999999E-2</c:v>
                </c:pt>
              </c:numCache>
            </c:numRef>
          </c:val>
          <c:extLst>
            <c:ext xmlns:c16="http://schemas.microsoft.com/office/drawing/2014/chart" uri="{C3380CC4-5D6E-409C-BE32-E72D297353CC}">
              <c16:uniqueId val="{00000000-BDE0-4627-B9CE-AA9994138E97}"/>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1570279169649198"/>
          <c:y val="0.39841687198819298"/>
          <c:w val="8.6479026485325697E-2"/>
          <c:h val="0.203165754525892"/>
        </c:manualLayout>
      </c:layout>
      <c:overlay val="0"/>
      <c:spPr>
        <a:noFill/>
        <a:ln>
          <a:noFill/>
        </a:ln>
        <a:effectLst/>
      </c:spPr>
      <c:txPr>
        <a:bodyPr rot="0" vert="horz"/>
        <a:lstStyle/>
        <a:p>
          <a:pPr>
            <a:defRPr/>
          </a:pPr>
          <a:endParaRPr lang="en-US"/>
        </a:p>
      </c:txPr>
    </c:legend>
    <c:plotVisOnly val="1"/>
    <c:dispBlanksAs val="zero"/>
    <c:showDLblsOverMax val="0"/>
  </c:chart>
  <c:spPr>
    <a:no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As a visitor to Hull, how satisfied or dissatisfied were you with the following on the day you attended the event?</a:t>
            </a:r>
          </a:p>
        </c:rich>
      </c:tx>
      <c:overlay val="0"/>
    </c:title>
    <c:autoTitleDeleted val="0"/>
    <c:plotArea>
      <c:layout>
        <c:manualLayout>
          <c:layoutTarget val="inner"/>
          <c:xMode val="edge"/>
          <c:yMode val="edge"/>
          <c:x val="0.228279210056447"/>
          <c:y val="0.16287266376901999"/>
          <c:w val="0.66045049416357504"/>
          <c:h val="0.65104184849105196"/>
        </c:manualLayout>
      </c:layout>
      <c:barChart>
        <c:barDir val="bar"/>
        <c:grouping val="percentStacked"/>
        <c:varyColors val="0"/>
        <c:ser>
          <c:idx val="0"/>
          <c:order val="0"/>
          <c:tx>
            <c:strRef>
              <c:f>'Question 18'!$C$3</c:f>
              <c:strCache>
                <c:ptCount val="1"/>
                <c:pt idx="0">
                  <c:v>N/A</c:v>
                </c:pt>
              </c:strCache>
            </c:strRef>
          </c:tx>
          <c:spPr>
            <a:solidFill>
              <a:schemeClr val="accent6"/>
            </a:solidFill>
            <a:ln>
              <a:noFill/>
            </a:ln>
            <a:effectLst/>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18'!$C$4:$C$9</c:f>
              <c:numCache>
                <c:formatCode>General</c:formatCode>
                <c:ptCount val="6"/>
                <c:pt idx="0">
                  <c:v>13</c:v>
                </c:pt>
                <c:pt idx="1">
                  <c:v>150</c:v>
                </c:pt>
                <c:pt idx="2">
                  <c:v>52</c:v>
                </c:pt>
                <c:pt idx="3">
                  <c:v>111</c:v>
                </c:pt>
                <c:pt idx="4">
                  <c:v>27</c:v>
                </c:pt>
                <c:pt idx="5">
                  <c:v>65</c:v>
                </c:pt>
              </c:numCache>
            </c:numRef>
          </c:val>
          <c:extLst>
            <c:ext xmlns:c16="http://schemas.microsoft.com/office/drawing/2014/chart" uri="{C3380CC4-5D6E-409C-BE32-E72D297353CC}">
              <c16:uniqueId val="{00000000-B558-407B-8D8D-B16E9B84048E}"/>
            </c:ext>
          </c:extLst>
        </c:ser>
        <c:ser>
          <c:idx val="1"/>
          <c:order val="1"/>
          <c:tx>
            <c:strRef>
              <c:f>'Question 18'!$D$3</c:f>
              <c:strCache>
                <c:ptCount val="1"/>
                <c:pt idx="0">
                  <c:v>1</c:v>
                </c:pt>
              </c:strCache>
            </c:strRef>
          </c:tx>
          <c:spPr>
            <a:solidFill>
              <a:schemeClr val="accent1"/>
            </a:solidFill>
            <a:ln>
              <a:noFill/>
            </a:ln>
            <a:effectLst/>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18'!$D$4:$D$9</c:f>
              <c:numCache>
                <c:formatCode>General</c:formatCode>
                <c:ptCount val="6"/>
                <c:pt idx="0">
                  <c:v>0</c:v>
                </c:pt>
                <c:pt idx="1">
                  <c:v>0</c:v>
                </c:pt>
                <c:pt idx="2">
                  <c:v>6</c:v>
                </c:pt>
                <c:pt idx="3">
                  <c:v>2</c:v>
                </c:pt>
                <c:pt idx="4">
                  <c:v>0</c:v>
                </c:pt>
                <c:pt idx="5">
                  <c:v>5</c:v>
                </c:pt>
              </c:numCache>
            </c:numRef>
          </c:val>
          <c:extLst>
            <c:ext xmlns:c16="http://schemas.microsoft.com/office/drawing/2014/chart" uri="{C3380CC4-5D6E-409C-BE32-E72D297353CC}">
              <c16:uniqueId val="{00000001-B558-407B-8D8D-B16E9B84048E}"/>
            </c:ext>
          </c:extLst>
        </c:ser>
        <c:ser>
          <c:idx val="2"/>
          <c:order val="2"/>
          <c:tx>
            <c:strRef>
              <c:f>'Question 18'!$E$3</c:f>
              <c:strCache>
                <c:ptCount val="1"/>
                <c:pt idx="0">
                  <c:v>2</c:v>
                </c:pt>
              </c:strCache>
            </c:strRef>
          </c:tx>
          <c:spPr>
            <a:solidFill>
              <a:schemeClr val="accent3"/>
            </a:solidFill>
            <a:ln>
              <a:noFill/>
            </a:ln>
            <a:effectLst/>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18'!$E$4:$E$9</c:f>
              <c:numCache>
                <c:formatCode>General</c:formatCode>
                <c:ptCount val="6"/>
                <c:pt idx="0">
                  <c:v>3</c:v>
                </c:pt>
                <c:pt idx="1">
                  <c:v>0</c:v>
                </c:pt>
                <c:pt idx="2">
                  <c:v>4</c:v>
                </c:pt>
                <c:pt idx="3">
                  <c:v>2</c:v>
                </c:pt>
                <c:pt idx="4">
                  <c:v>1</c:v>
                </c:pt>
                <c:pt idx="5">
                  <c:v>11</c:v>
                </c:pt>
              </c:numCache>
            </c:numRef>
          </c:val>
          <c:extLst>
            <c:ext xmlns:c16="http://schemas.microsoft.com/office/drawing/2014/chart" uri="{C3380CC4-5D6E-409C-BE32-E72D297353CC}">
              <c16:uniqueId val="{00000002-B558-407B-8D8D-B16E9B84048E}"/>
            </c:ext>
          </c:extLst>
        </c:ser>
        <c:ser>
          <c:idx val="3"/>
          <c:order val="3"/>
          <c:tx>
            <c:strRef>
              <c:f>'Question 18'!$F$3</c:f>
              <c:strCache>
                <c:ptCount val="1"/>
                <c:pt idx="0">
                  <c:v>3</c:v>
                </c:pt>
              </c:strCache>
            </c:strRef>
          </c:tx>
          <c:spPr>
            <a:solidFill>
              <a:schemeClr val="accent2"/>
            </a:solidFill>
            <a:ln>
              <a:noFill/>
            </a:ln>
            <a:effectLst/>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18'!$F$4:$F$9</c:f>
              <c:numCache>
                <c:formatCode>General</c:formatCode>
                <c:ptCount val="6"/>
                <c:pt idx="0">
                  <c:v>14</c:v>
                </c:pt>
                <c:pt idx="1">
                  <c:v>2</c:v>
                </c:pt>
                <c:pt idx="2">
                  <c:v>23</c:v>
                </c:pt>
                <c:pt idx="3">
                  <c:v>8</c:v>
                </c:pt>
                <c:pt idx="4">
                  <c:v>5</c:v>
                </c:pt>
                <c:pt idx="5">
                  <c:v>27</c:v>
                </c:pt>
              </c:numCache>
            </c:numRef>
          </c:val>
          <c:extLst>
            <c:ext xmlns:c16="http://schemas.microsoft.com/office/drawing/2014/chart" uri="{C3380CC4-5D6E-409C-BE32-E72D297353CC}">
              <c16:uniqueId val="{00000003-B558-407B-8D8D-B16E9B84048E}"/>
            </c:ext>
          </c:extLst>
        </c:ser>
        <c:ser>
          <c:idx val="4"/>
          <c:order val="4"/>
          <c:tx>
            <c:strRef>
              <c:f>'Question 18'!$G$3</c:f>
              <c:strCache>
                <c:ptCount val="1"/>
                <c:pt idx="0">
                  <c:v>4</c:v>
                </c:pt>
              </c:strCache>
            </c:strRef>
          </c:tx>
          <c:spPr>
            <a:solidFill>
              <a:schemeClr val="accent5"/>
            </a:solidFill>
            <a:ln>
              <a:noFill/>
            </a:ln>
            <a:effectLst/>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18'!$G$4:$G$9</c:f>
              <c:numCache>
                <c:formatCode>General</c:formatCode>
                <c:ptCount val="6"/>
                <c:pt idx="0">
                  <c:v>35</c:v>
                </c:pt>
                <c:pt idx="1">
                  <c:v>4</c:v>
                </c:pt>
                <c:pt idx="2">
                  <c:v>29</c:v>
                </c:pt>
                <c:pt idx="3">
                  <c:v>8</c:v>
                </c:pt>
                <c:pt idx="4">
                  <c:v>25</c:v>
                </c:pt>
                <c:pt idx="5">
                  <c:v>22</c:v>
                </c:pt>
              </c:numCache>
            </c:numRef>
          </c:val>
          <c:extLst>
            <c:ext xmlns:c16="http://schemas.microsoft.com/office/drawing/2014/chart" uri="{C3380CC4-5D6E-409C-BE32-E72D297353CC}">
              <c16:uniqueId val="{00000004-B558-407B-8D8D-B16E9B84048E}"/>
            </c:ext>
          </c:extLst>
        </c:ser>
        <c:ser>
          <c:idx val="5"/>
          <c:order val="5"/>
          <c:tx>
            <c:strRef>
              <c:f>'Question 18'!$H$3</c:f>
              <c:strCache>
                <c:ptCount val="1"/>
                <c:pt idx="0">
                  <c:v>5</c:v>
                </c:pt>
              </c:strCache>
            </c:strRef>
          </c:tx>
          <c:spPr>
            <a:solidFill>
              <a:schemeClr val="accent6">
                <a:lumMod val="75000"/>
              </a:schemeClr>
            </a:solidFill>
            <a:ln>
              <a:noFill/>
            </a:ln>
            <a:effectLst/>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18'!$H$4:$H$9</c:f>
              <c:numCache>
                <c:formatCode>General</c:formatCode>
                <c:ptCount val="6"/>
                <c:pt idx="0">
                  <c:v>99</c:v>
                </c:pt>
                <c:pt idx="1">
                  <c:v>8</c:v>
                </c:pt>
                <c:pt idx="2">
                  <c:v>50</c:v>
                </c:pt>
                <c:pt idx="3">
                  <c:v>33</c:v>
                </c:pt>
                <c:pt idx="4">
                  <c:v>106</c:v>
                </c:pt>
                <c:pt idx="5">
                  <c:v>34</c:v>
                </c:pt>
              </c:numCache>
            </c:numRef>
          </c:val>
          <c:extLst>
            <c:ext xmlns:c16="http://schemas.microsoft.com/office/drawing/2014/chart" uri="{C3380CC4-5D6E-409C-BE32-E72D297353CC}">
              <c16:uniqueId val="{00000005-B558-407B-8D8D-B16E9B84048E}"/>
            </c:ext>
          </c:extLst>
        </c:ser>
        <c:dLbls>
          <c:showLegendKey val="0"/>
          <c:showVal val="0"/>
          <c:showCatName val="0"/>
          <c:showSerName val="0"/>
          <c:showPercent val="0"/>
          <c:showBubbleSize val="0"/>
        </c:dLbls>
        <c:gapWidth val="150"/>
        <c:overlap val="100"/>
        <c:axId val="98793344"/>
        <c:axId val="98794880"/>
      </c:barChart>
      <c:catAx>
        <c:axId val="98793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8794880"/>
        <c:crosses val="autoZero"/>
        <c:auto val="1"/>
        <c:lblAlgn val="ctr"/>
        <c:lblOffset val="100"/>
        <c:noMultiLvlLbl val="0"/>
      </c:catAx>
      <c:valAx>
        <c:axId val="98794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98793344"/>
        <c:crosses val="autoZero"/>
        <c:crossBetween val="between"/>
      </c:valAx>
      <c:spPr>
        <a:noFill/>
        <a:ln>
          <a:noFill/>
        </a:ln>
        <a:effectLst/>
      </c:spPr>
    </c:plotArea>
    <c:legend>
      <c:legendPos val="b"/>
      <c:layout>
        <c:manualLayout>
          <c:xMode val="edge"/>
          <c:yMode val="edge"/>
          <c:x val="0.27260326392617001"/>
          <c:y val="0.91927857571964999"/>
          <c:w val="0.59007139905071104"/>
          <c:h val="6.1559754861393499E-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3"/>
            </a:solidFill>
          </c:spPr>
          <c:invertIfNegative val="0"/>
          <c:cat>
            <c:strRef>
              <c:f>Sheet1!$B$3:$B$4</c:f>
              <c:strCache>
                <c:ptCount val="2"/>
                <c:pt idx="0">
                  <c:v>Total tickets sold</c:v>
                </c:pt>
                <c:pt idx="1">
                  <c:v>Total tickets scanned</c:v>
                </c:pt>
              </c:strCache>
            </c:strRef>
          </c:cat>
          <c:val>
            <c:numRef>
              <c:f>Sheet1!$C$3:$C$4</c:f>
              <c:numCache>
                <c:formatCode>General</c:formatCode>
                <c:ptCount val="2"/>
                <c:pt idx="0">
                  <c:v>10264</c:v>
                </c:pt>
                <c:pt idx="1">
                  <c:v>6689</c:v>
                </c:pt>
              </c:numCache>
            </c:numRef>
          </c:val>
          <c:extLst>
            <c:ext xmlns:c16="http://schemas.microsoft.com/office/drawing/2014/chart" uri="{C3380CC4-5D6E-409C-BE32-E72D297353CC}">
              <c16:uniqueId val="{00000000-4243-452D-8AC5-30A47F21FADF}"/>
            </c:ext>
          </c:extLst>
        </c:ser>
        <c:dLbls>
          <c:showLegendKey val="0"/>
          <c:showVal val="0"/>
          <c:showCatName val="0"/>
          <c:showSerName val="0"/>
          <c:showPercent val="0"/>
          <c:showBubbleSize val="0"/>
        </c:dLbls>
        <c:gapWidth val="150"/>
        <c:axId val="75327360"/>
        <c:axId val="75328896"/>
      </c:barChart>
      <c:catAx>
        <c:axId val="75327360"/>
        <c:scaling>
          <c:orientation val="minMax"/>
        </c:scaling>
        <c:delete val="0"/>
        <c:axPos val="b"/>
        <c:numFmt formatCode="General" sourceLinked="0"/>
        <c:majorTickMark val="out"/>
        <c:minorTickMark val="none"/>
        <c:tickLblPos val="nextTo"/>
        <c:crossAx val="75328896"/>
        <c:crosses val="autoZero"/>
        <c:auto val="1"/>
        <c:lblAlgn val="ctr"/>
        <c:lblOffset val="100"/>
        <c:noMultiLvlLbl val="0"/>
      </c:catAx>
      <c:valAx>
        <c:axId val="75328896"/>
        <c:scaling>
          <c:orientation val="minMax"/>
        </c:scaling>
        <c:delete val="0"/>
        <c:axPos val="l"/>
        <c:majorGridlines/>
        <c:numFmt formatCode="#,##0" sourceLinked="0"/>
        <c:majorTickMark val="out"/>
        <c:minorTickMark val="none"/>
        <c:tickLblPos val="nextTo"/>
        <c:crossAx val="75327360"/>
        <c:crosses val="autoZero"/>
        <c:crossBetween val="between"/>
      </c:valAx>
      <c:spPr>
        <a:noFill/>
      </c:spPr>
    </c:plotArea>
    <c:plotVisOnly val="1"/>
    <c:dispBlanksAs val="gap"/>
    <c:showDLblsOverMax val="0"/>
  </c:chart>
  <c:spPr>
    <a:no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a:t>As a visitor to Hull, how satisfied or dissatisfied were you with the following on the day you attended the event?</a:t>
            </a:r>
          </a:p>
        </c:rich>
      </c:tx>
      <c:layout>
        <c:manualLayout>
          <c:xMode val="edge"/>
          <c:yMode val="edge"/>
          <c:x val="0.108676296796318"/>
          <c:y val="2.9761904761904799E-3"/>
        </c:manualLayout>
      </c:layout>
      <c:overlay val="0"/>
    </c:title>
    <c:autoTitleDeleted val="0"/>
    <c:plotArea>
      <c:layout>
        <c:manualLayout>
          <c:layoutTarget val="inner"/>
          <c:xMode val="edge"/>
          <c:yMode val="edge"/>
          <c:x val="5.5318182450906202E-2"/>
          <c:y val="0.1875"/>
          <c:w val="0.92006643510234598"/>
          <c:h val="0.68953880764904396"/>
        </c:manualLayout>
      </c:layout>
      <c:barChart>
        <c:barDir val="col"/>
        <c:grouping val="clustered"/>
        <c:varyColors val="0"/>
        <c:ser>
          <c:idx val="0"/>
          <c:order val="0"/>
          <c:spPr>
            <a:solidFill>
              <a:schemeClr val="accent6"/>
            </a:solidFill>
            <a:ln>
              <a:noFill/>
            </a:ln>
          </c:spPr>
          <c:invertIfNegative val="0"/>
          <c:cat>
            <c:strRef>
              <c:f>'Question 18'!$B$4:$B$9</c:f>
              <c:strCache>
                <c:ptCount val="6"/>
                <c:pt idx="0">
                  <c:v>General visitor welcome</c:v>
                </c:pt>
                <c:pt idx="1">
                  <c:v>Quality of accommodation</c:v>
                </c:pt>
                <c:pt idx="2">
                  <c:v>Places to eat and drink</c:v>
                </c:pt>
                <c:pt idx="3">
                  <c:v>Public transport</c:v>
                </c:pt>
                <c:pt idx="4">
                  <c:v>Overall value for money</c:v>
                </c:pt>
                <c:pt idx="5">
                  <c:v>City centre signposting</c:v>
                </c:pt>
              </c:strCache>
            </c:strRef>
          </c:cat>
          <c:val>
            <c:numRef>
              <c:f>'Question 18'!$I$4:$I$9</c:f>
              <c:numCache>
                <c:formatCode>0.0</c:formatCode>
                <c:ptCount val="6"/>
                <c:pt idx="0">
                  <c:v>4.5231788079470174</c:v>
                </c:pt>
                <c:pt idx="1">
                  <c:v>4.4285714285714288</c:v>
                </c:pt>
                <c:pt idx="2">
                  <c:v>4.0089285714285694</c:v>
                </c:pt>
                <c:pt idx="3">
                  <c:v>4.283018867924528</c:v>
                </c:pt>
                <c:pt idx="4">
                  <c:v>4.7226277372262766</c:v>
                </c:pt>
                <c:pt idx="5">
                  <c:v>3.6969696969696968</c:v>
                </c:pt>
              </c:numCache>
            </c:numRef>
          </c:val>
          <c:extLst>
            <c:ext xmlns:c16="http://schemas.microsoft.com/office/drawing/2014/chart" uri="{C3380CC4-5D6E-409C-BE32-E72D297353CC}">
              <c16:uniqueId val="{00000000-72B6-4886-B00C-04A03E19A40F}"/>
            </c:ext>
          </c:extLst>
        </c:ser>
        <c:dLbls>
          <c:showLegendKey val="0"/>
          <c:showVal val="0"/>
          <c:showCatName val="0"/>
          <c:showSerName val="0"/>
          <c:showPercent val="0"/>
          <c:showBubbleSize val="0"/>
        </c:dLbls>
        <c:gapWidth val="150"/>
        <c:axId val="98712192"/>
        <c:axId val="98738560"/>
      </c:barChart>
      <c:catAx>
        <c:axId val="98712192"/>
        <c:scaling>
          <c:orientation val="minMax"/>
        </c:scaling>
        <c:delete val="0"/>
        <c:axPos val="b"/>
        <c:numFmt formatCode="General" sourceLinked="0"/>
        <c:majorTickMark val="out"/>
        <c:minorTickMark val="none"/>
        <c:tickLblPos val="nextTo"/>
        <c:crossAx val="98738560"/>
        <c:crosses val="autoZero"/>
        <c:auto val="1"/>
        <c:lblAlgn val="ctr"/>
        <c:lblOffset val="100"/>
        <c:noMultiLvlLbl val="0"/>
      </c:catAx>
      <c:valAx>
        <c:axId val="98738560"/>
        <c:scaling>
          <c:orientation val="minMax"/>
        </c:scaling>
        <c:delete val="0"/>
        <c:axPos val="l"/>
        <c:majorGridlines/>
        <c:numFmt formatCode="0" sourceLinked="0"/>
        <c:majorTickMark val="out"/>
        <c:minorTickMark val="none"/>
        <c:tickLblPos val="nextTo"/>
        <c:crossAx val="98712192"/>
        <c:crosses val="autoZero"/>
        <c:crossBetween val="between"/>
        <c:majorUnit val="1"/>
      </c:valAx>
      <c:spPr>
        <a:noFill/>
      </c:spPr>
    </c:plotArea>
    <c:plotVisOnly val="1"/>
    <c:dispBlanksAs val="gap"/>
    <c:showDLblsOverMax val="0"/>
  </c:chart>
  <c:spPr>
    <a:noFill/>
    <a:ln>
      <a:noFill/>
    </a:ln>
  </c:spPr>
  <c:txPr>
    <a:bodyPr/>
    <a:lstStyle/>
    <a:p>
      <a:pPr>
        <a:defRPr sz="900">
          <a:latin typeface="Arial"/>
          <a:cs typeface="Aria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To what extent is your visit to Hull motivated by this event?</a:t>
            </a:r>
          </a:p>
        </c:rich>
      </c:tx>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cene3d>
              <a:camera prst="orthographicFront"/>
              <a:lightRig rig="threePt" dir="t"/>
            </a:scene3d>
            <a:sp3d>
              <a:bevelT/>
            </a:sp3d>
          </c:spPr>
          <c:dPt>
            <c:idx val="0"/>
            <c:bubble3D val="0"/>
            <c:spPr>
              <a:solidFill>
                <a:schemeClr val="accent6"/>
              </a:solidFill>
              <a:ln w="25400">
                <a:noFill/>
              </a:ln>
              <a:effectLst/>
              <a:scene3d>
                <a:camera prst="orthographicFront"/>
                <a:lightRig rig="threePt" dir="t"/>
              </a:scene3d>
              <a:sp3d>
                <a:bevelT/>
              </a:sp3d>
            </c:spPr>
            <c:extLst>
              <c:ext xmlns:c16="http://schemas.microsoft.com/office/drawing/2014/chart" uri="{C3380CC4-5D6E-409C-BE32-E72D297353CC}">
                <c16:uniqueId val="{00000004-4067-4860-BE2D-1EDD9642790D}"/>
              </c:ext>
            </c:extLst>
          </c:dPt>
          <c:dPt>
            <c:idx val="1"/>
            <c:bubble3D val="0"/>
            <c:spPr>
              <a:solidFill>
                <a:schemeClr val="accent1"/>
              </a:solidFill>
              <a:ln w="25400">
                <a:noFill/>
              </a:ln>
              <a:effectLst/>
              <a:scene3d>
                <a:camera prst="orthographicFront"/>
                <a:lightRig rig="threePt" dir="t"/>
              </a:scene3d>
              <a:sp3d>
                <a:bevelT/>
              </a:sp3d>
            </c:spPr>
            <c:extLst>
              <c:ext xmlns:c16="http://schemas.microsoft.com/office/drawing/2014/chart" uri="{C3380CC4-5D6E-409C-BE32-E72D297353CC}">
                <c16:uniqueId val="{0000000B-4067-4860-BE2D-1EDD9642790D}"/>
              </c:ext>
            </c:extLst>
          </c:dPt>
          <c:dPt>
            <c:idx val="2"/>
            <c:bubble3D val="0"/>
            <c:spPr>
              <a:solidFill>
                <a:schemeClr val="accent3"/>
              </a:solidFill>
              <a:ln w="25400">
                <a:noFill/>
              </a:ln>
              <a:effectLst/>
              <a:scene3d>
                <a:camera prst="orthographicFront"/>
                <a:lightRig rig="threePt" dir="t"/>
              </a:scene3d>
              <a:sp3d>
                <a:bevelT/>
              </a:sp3d>
            </c:spPr>
            <c:extLst>
              <c:ext xmlns:c16="http://schemas.microsoft.com/office/drawing/2014/chart" uri="{C3380CC4-5D6E-409C-BE32-E72D297353CC}">
                <c16:uniqueId val="{00000011-4067-4860-BE2D-1EDD9642790D}"/>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23'!$B$4:$B$6</c:f>
              <c:strCache>
                <c:ptCount val="3"/>
                <c:pt idx="0">
                  <c:v>Mainly</c:v>
                </c:pt>
                <c:pt idx="1">
                  <c:v>Partly</c:v>
                </c:pt>
                <c:pt idx="2">
                  <c:v>Not at all</c:v>
                </c:pt>
              </c:strCache>
            </c:strRef>
          </c:cat>
          <c:val>
            <c:numRef>
              <c:f>'Question 23'!$C$4:$C$6</c:f>
              <c:numCache>
                <c:formatCode>0.0%</c:formatCode>
                <c:ptCount val="3"/>
                <c:pt idx="0">
                  <c:v>0.91500000000000004</c:v>
                </c:pt>
                <c:pt idx="1">
                  <c:v>6.7000000000000004E-2</c:v>
                </c:pt>
                <c:pt idx="2">
                  <c:v>1.7999999999999999E-2</c:v>
                </c:pt>
              </c:numCache>
            </c:numRef>
          </c:val>
          <c:extLst>
            <c:ext xmlns:c16="http://schemas.microsoft.com/office/drawing/2014/chart" uri="{C3380CC4-5D6E-409C-BE32-E72D297353CC}">
              <c16:uniqueId val="{00000000-4067-4860-BE2D-1EDD9642790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vert="horz"/>
        <a:lstStyle/>
        <a:p>
          <a:pPr>
            <a:defRPr/>
          </a:pPr>
          <a:endParaRPr lang="en-US"/>
        </a:p>
      </c:txPr>
    </c:legend>
    <c:plotVisOnly val="1"/>
    <c:dispBlanksAs val="zero"/>
    <c:showDLblsOverMax val="0"/>
  </c:chart>
  <c:spPr>
    <a:no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7208019938971"/>
          <c:y val="6.4165748810154813E-2"/>
          <c:w val="0.86413608208720361"/>
          <c:h val="0.71227426011885131"/>
        </c:manualLayout>
      </c:layout>
      <c:barChart>
        <c:barDir val="col"/>
        <c:grouping val="clustered"/>
        <c:varyColors val="0"/>
        <c:ser>
          <c:idx val="0"/>
          <c:order val="0"/>
          <c:spPr>
            <a:solidFill>
              <a:schemeClr val="accent3"/>
            </a:solidFill>
          </c:spPr>
          <c:invertIfNegative val="0"/>
          <c:cat>
            <c:strRef>
              <c:f>Sheet1!$B$49:$B$56</c:f>
              <c:strCache>
                <c:ptCount val="8"/>
                <c:pt idx="0">
                  <c:v>One </c:v>
                </c:pt>
                <c:pt idx="1">
                  <c:v>Two</c:v>
                </c:pt>
                <c:pt idx="2">
                  <c:v>Three</c:v>
                </c:pt>
                <c:pt idx="3">
                  <c:v>Four</c:v>
                </c:pt>
                <c:pt idx="4">
                  <c:v>Five</c:v>
                </c:pt>
                <c:pt idx="5">
                  <c:v>Six</c:v>
                </c:pt>
                <c:pt idx="6">
                  <c:v>Seven to nine</c:v>
                </c:pt>
                <c:pt idx="7">
                  <c:v>Ten or more</c:v>
                </c:pt>
              </c:strCache>
            </c:strRef>
          </c:cat>
          <c:val>
            <c:numRef>
              <c:f>Sheet1!$C$49:$C$56</c:f>
              <c:numCache>
                <c:formatCode>General</c:formatCode>
                <c:ptCount val="8"/>
                <c:pt idx="0">
                  <c:v>18</c:v>
                </c:pt>
                <c:pt idx="1">
                  <c:v>179</c:v>
                </c:pt>
                <c:pt idx="2">
                  <c:v>78</c:v>
                </c:pt>
                <c:pt idx="3">
                  <c:v>295</c:v>
                </c:pt>
                <c:pt idx="4">
                  <c:v>67</c:v>
                </c:pt>
                <c:pt idx="5" formatCode="#,##0">
                  <c:v>1199</c:v>
                </c:pt>
                <c:pt idx="6">
                  <c:v>3</c:v>
                </c:pt>
                <c:pt idx="7">
                  <c:v>58</c:v>
                </c:pt>
              </c:numCache>
            </c:numRef>
          </c:val>
          <c:extLst>
            <c:ext xmlns:c16="http://schemas.microsoft.com/office/drawing/2014/chart" uri="{C3380CC4-5D6E-409C-BE32-E72D297353CC}">
              <c16:uniqueId val="{00000000-4830-4E01-A4B0-CB912AAA706B}"/>
            </c:ext>
          </c:extLst>
        </c:ser>
        <c:dLbls>
          <c:showLegendKey val="0"/>
          <c:showVal val="0"/>
          <c:showCatName val="0"/>
          <c:showSerName val="0"/>
          <c:showPercent val="0"/>
          <c:showBubbleSize val="0"/>
        </c:dLbls>
        <c:gapWidth val="150"/>
        <c:axId val="85073280"/>
        <c:axId val="85087744"/>
      </c:barChart>
      <c:catAx>
        <c:axId val="85073280"/>
        <c:scaling>
          <c:orientation val="minMax"/>
        </c:scaling>
        <c:delete val="0"/>
        <c:axPos val="b"/>
        <c:title>
          <c:tx>
            <c:rich>
              <a:bodyPr/>
              <a:lstStyle/>
              <a:p>
                <a:pPr>
                  <a:defRPr b="0"/>
                </a:pPr>
                <a:r>
                  <a:rPr lang="en-GB" b="0" dirty="0"/>
                  <a:t>Number of tickets requested</a:t>
                </a:r>
              </a:p>
            </c:rich>
          </c:tx>
          <c:overlay val="0"/>
        </c:title>
        <c:numFmt formatCode="General" sourceLinked="0"/>
        <c:majorTickMark val="out"/>
        <c:minorTickMark val="none"/>
        <c:tickLblPos val="nextTo"/>
        <c:crossAx val="85087744"/>
        <c:crosses val="autoZero"/>
        <c:auto val="1"/>
        <c:lblAlgn val="ctr"/>
        <c:lblOffset val="100"/>
        <c:noMultiLvlLbl val="0"/>
      </c:catAx>
      <c:valAx>
        <c:axId val="85087744"/>
        <c:scaling>
          <c:orientation val="minMax"/>
        </c:scaling>
        <c:delete val="0"/>
        <c:axPos val="l"/>
        <c:majorGridlines/>
        <c:numFmt formatCode="#,##0" sourceLinked="0"/>
        <c:majorTickMark val="out"/>
        <c:minorTickMark val="none"/>
        <c:tickLblPos val="nextTo"/>
        <c:crossAx val="85073280"/>
        <c:crosses val="autoZero"/>
        <c:crossBetween val="between"/>
      </c:valAx>
      <c:spPr>
        <a:noFill/>
      </c:spPr>
    </c:plotArea>
    <c:plotVisOnly val="1"/>
    <c:dispBlanksAs val="gap"/>
    <c:showDLblsOverMax val="0"/>
  </c:chart>
  <c:spPr>
    <a:no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BOOKERS!$H$3</c:f>
              <c:strCache>
                <c:ptCount val="1"/>
                <c:pt idx="0">
                  <c:v>Bookers</c:v>
                </c:pt>
              </c:strCache>
            </c:strRef>
          </c:tx>
          <c:spPr>
            <a:solidFill>
              <a:schemeClr val="accent3"/>
            </a:solidFill>
          </c:spPr>
          <c:invertIfNegative val="0"/>
          <c:cat>
            <c:strRef>
              <c:f>BOOKERS!$G$4:$G$7</c:f>
              <c:strCache>
                <c:ptCount val="4"/>
                <c:pt idx="0">
                  <c:v>HU1 - HU9</c:v>
                </c:pt>
                <c:pt idx="1">
                  <c:v>HU10 - HU20</c:v>
                </c:pt>
                <c:pt idx="2">
                  <c:v>All Other</c:v>
                </c:pt>
                <c:pt idx="3">
                  <c:v>TOTAL</c:v>
                </c:pt>
              </c:strCache>
            </c:strRef>
          </c:cat>
          <c:val>
            <c:numRef>
              <c:f>BOOKERS!$H$4:$H$7</c:f>
              <c:numCache>
                <c:formatCode>General</c:formatCode>
                <c:ptCount val="4"/>
                <c:pt idx="0" formatCode="#,##0">
                  <c:v>1001</c:v>
                </c:pt>
                <c:pt idx="1">
                  <c:v>645</c:v>
                </c:pt>
                <c:pt idx="2">
                  <c:v>251</c:v>
                </c:pt>
                <c:pt idx="3" formatCode="#,##0">
                  <c:v>1897</c:v>
                </c:pt>
              </c:numCache>
            </c:numRef>
          </c:val>
          <c:extLst>
            <c:ext xmlns:c16="http://schemas.microsoft.com/office/drawing/2014/chart" uri="{C3380CC4-5D6E-409C-BE32-E72D297353CC}">
              <c16:uniqueId val="{00000000-7008-416B-B160-B842C4987A1A}"/>
            </c:ext>
          </c:extLst>
        </c:ser>
        <c:ser>
          <c:idx val="1"/>
          <c:order val="1"/>
          <c:tx>
            <c:strRef>
              <c:f>BOOKERS!$J$3</c:f>
              <c:strCache>
                <c:ptCount val="1"/>
                <c:pt idx="0">
                  <c:v>Scanned</c:v>
                </c:pt>
              </c:strCache>
            </c:strRef>
          </c:tx>
          <c:spPr>
            <a:solidFill>
              <a:schemeClr val="accent1"/>
            </a:solidFill>
          </c:spPr>
          <c:invertIfNegative val="0"/>
          <c:cat>
            <c:strRef>
              <c:f>BOOKERS!$G$4:$G$7</c:f>
              <c:strCache>
                <c:ptCount val="4"/>
                <c:pt idx="0">
                  <c:v>HU1 - HU9</c:v>
                </c:pt>
                <c:pt idx="1">
                  <c:v>HU10 - HU20</c:v>
                </c:pt>
                <c:pt idx="2">
                  <c:v>All Other</c:v>
                </c:pt>
                <c:pt idx="3">
                  <c:v>TOTAL</c:v>
                </c:pt>
              </c:strCache>
            </c:strRef>
          </c:cat>
          <c:val>
            <c:numRef>
              <c:f>BOOKERS!$J$4:$J$7</c:f>
              <c:numCache>
                <c:formatCode>#,##0</c:formatCode>
                <c:ptCount val="4"/>
                <c:pt idx="0">
                  <c:v>852</c:v>
                </c:pt>
                <c:pt idx="1">
                  <c:v>565</c:v>
                </c:pt>
                <c:pt idx="2">
                  <c:v>175</c:v>
                </c:pt>
                <c:pt idx="3">
                  <c:v>1592</c:v>
                </c:pt>
              </c:numCache>
            </c:numRef>
          </c:val>
          <c:extLst>
            <c:ext xmlns:c16="http://schemas.microsoft.com/office/drawing/2014/chart" uri="{C3380CC4-5D6E-409C-BE32-E72D297353CC}">
              <c16:uniqueId val="{00000001-7008-416B-B160-B842C4987A1A}"/>
            </c:ext>
          </c:extLst>
        </c:ser>
        <c:dLbls>
          <c:showLegendKey val="0"/>
          <c:showVal val="0"/>
          <c:showCatName val="0"/>
          <c:showSerName val="0"/>
          <c:showPercent val="0"/>
          <c:showBubbleSize val="0"/>
        </c:dLbls>
        <c:gapWidth val="150"/>
        <c:axId val="85395712"/>
        <c:axId val="85401600"/>
      </c:barChart>
      <c:catAx>
        <c:axId val="85395712"/>
        <c:scaling>
          <c:orientation val="minMax"/>
        </c:scaling>
        <c:delete val="0"/>
        <c:axPos val="b"/>
        <c:numFmt formatCode="General" sourceLinked="0"/>
        <c:majorTickMark val="out"/>
        <c:minorTickMark val="none"/>
        <c:tickLblPos val="nextTo"/>
        <c:crossAx val="85401600"/>
        <c:crosses val="autoZero"/>
        <c:auto val="1"/>
        <c:lblAlgn val="ctr"/>
        <c:lblOffset val="100"/>
        <c:noMultiLvlLbl val="0"/>
      </c:catAx>
      <c:valAx>
        <c:axId val="85401600"/>
        <c:scaling>
          <c:orientation val="minMax"/>
        </c:scaling>
        <c:delete val="0"/>
        <c:axPos val="l"/>
        <c:majorGridlines/>
        <c:numFmt formatCode="#,##0" sourceLinked="1"/>
        <c:majorTickMark val="out"/>
        <c:minorTickMark val="none"/>
        <c:tickLblPos val="nextTo"/>
        <c:crossAx val="85395712"/>
        <c:crosses val="autoZero"/>
        <c:crossBetween val="between"/>
      </c:valAx>
      <c:spPr>
        <a:noFill/>
      </c:spPr>
    </c:plotArea>
    <c:legend>
      <c:legendPos val="b"/>
      <c:overlay val="0"/>
    </c:legend>
    <c:plotVisOnly val="1"/>
    <c:dispBlanksAs val="gap"/>
    <c:showDLblsOverMax val="0"/>
  </c:chart>
  <c:spPr>
    <a:noFill/>
    <a:ln>
      <a:noFill/>
    </a:ln>
  </c:spPr>
  <c:txPr>
    <a:bodyPr/>
    <a:lstStyle/>
    <a:p>
      <a:pPr>
        <a:defRPr sz="900">
          <a:solidFill>
            <a:srgbClr val="FFFFFF"/>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a:t>Which age category are you in?</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46667027048942E-2"/>
          <c:y val="0.22396198510856299"/>
          <c:w val="0.84928976605918105"/>
          <c:h val="0.54630971457380395"/>
        </c:manualLayout>
      </c:layout>
      <c:pie3DChart>
        <c:varyColors val="1"/>
        <c:ser>
          <c:idx val="0"/>
          <c:order val="0"/>
          <c:spPr>
            <a:effectLst/>
            <a:scene3d>
              <a:camera prst="orthographicFront"/>
              <a:lightRig rig="threePt" dir="t"/>
            </a:scene3d>
            <a:sp3d>
              <a:bevelT/>
            </a:sp3d>
          </c:spPr>
          <c:dPt>
            <c:idx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1-AD80-4B6B-846A-6215C4BAC89C}"/>
              </c:ext>
            </c:extLst>
          </c:dPt>
          <c:dPt>
            <c:idx val="1"/>
            <c:bubble3D val="0"/>
            <c:spPr>
              <a:solidFill>
                <a:schemeClr val="accent1"/>
              </a:solidFill>
              <a:effectLst/>
              <a:scene3d>
                <a:camera prst="orthographicFront"/>
                <a:lightRig rig="threePt" dir="t"/>
              </a:scene3d>
              <a:sp3d>
                <a:bevelT/>
              </a:sp3d>
            </c:spPr>
            <c:extLst>
              <c:ext xmlns:c16="http://schemas.microsoft.com/office/drawing/2014/chart" uri="{C3380CC4-5D6E-409C-BE32-E72D297353CC}">
                <c16:uniqueId val="{00000003-AD80-4B6B-846A-6215C4BAC89C}"/>
              </c:ext>
            </c:extLst>
          </c:dPt>
          <c:dPt>
            <c:idx val="2"/>
            <c:bubble3D val="0"/>
            <c:spPr>
              <a:solidFill>
                <a:schemeClr val="accent3"/>
              </a:solidFill>
              <a:effectLst/>
              <a:scene3d>
                <a:camera prst="orthographicFront"/>
                <a:lightRig rig="threePt" dir="t"/>
              </a:scene3d>
              <a:sp3d>
                <a:bevelT/>
              </a:sp3d>
            </c:spPr>
            <c:extLst>
              <c:ext xmlns:c16="http://schemas.microsoft.com/office/drawing/2014/chart" uri="{C3380CC4-5D6E-409C-BE32-E72D297353CC}">
                <c16:uniqueId val="{00000005-AD80-4B6B-846A-6215C4BAC89C}"/>
              </c:ext>
            </c:extLst>
          </c:dPt>
          <c:dPt>
            <c:idx val="3"/>
            <c:bubble3D val="0"/>
            <c:spPr>
              <a:solidFill>
                <a:schemeClr val="accent2"/>
              </a:solidFill>
              <a:effectLst/>
              <a:scene3d>
                <a:camera prst="orthographicFront"/>
                <a:lightRig rig="threePt" dir="t"/>
              </a:scene3d>
              <a:sp3d>
                <a:bevelT/>
              </a:sp3d>
            </c:spPr>
            <c:extLst>
              <c:ext xmlns:c16="http://schemas.microsoft.com/office/drawing/2014/chart" uri="{C3380CC4-5D6E-409C-BE32-E72D297353CC}">
                <c16:uniqueId val="{00000007-AD80-4B6B-846A-6215C4BAC89C}"/>
              </c:ext>
            </c:extLst>
          </c:dPt>
          <c:dPt>
            <c:idx val="4"/>
            <c:bubble3D val="0"/>
            <c:spPr>
              <a:solidFill>
                <a:schemeClr val="accent5"/>
              </a:solidFill>
              <a:effectLst/>
              <a:scene3d>
                <a:camera prst="orthographicFront"/>
                <a:lightRig rig="threePt" dir="t"/>
              </a:scene3d>
              <a:sp3d>
                <a:bevelT/>
              </a:sp3d>
            </c:spPr>
            <c:extLst>
              <c:ext xmlns:c16="http://schemas.microsoft.com/office/drawing/2014/chart" uri="{C3380CC4-5D6E-409C-BE32-E72D297353CC}">
                <c16:uniqueId val="{00000009-AD80-4B6B-846A-6215C4BAC89C}"/>
              </c:ext>
            </c:extLst>
          </c:dPt>
          <c:dPt>
            <c:idx val="5"/>
            <c:bubble3D val="0"/>
            <c:spPr>
              <a:solidFill>
                <a:schemeClr val="accent6">
                  <a:lumMod val="75000"/>
                </a:schemeClr>
              </a:solidFill>
              <a:effectLst/>
              <a:scene3d>
                <a:camera prst="orthographicFront"/>
                <a:lightRig rig="threePt" dir="t"/>
              </a:scene3d>
              <a:sp3d>
                <a:bevelT/>
              </a:sp3d>
            </c:spPr>
            <c:extLst>
              <c:ext xmlns:c16="http://schemas.microsoft.com/office/drawing/2014/chart" uri="{C3380CC4-5D6E-409C-BE32-E72D297353CC}">
                <c16:uniqueId val="{0000000B-AD80-4B6B-846A-6215C4BAC89C}"/>
              </c:ext>
            </c:extLst>
          </c:dPt>
          <c:dPt>
            <c:idx val="6"/>
            <c:bubble3D val="0"/>
            <c:spPr>
              <a:solidFill>
                <a:schemeClr val="accent1">
                  <a:lumMod val="75000"/>
                </a:schemeClr>
              </a:solidFill>
              <a:effectLst/>
              <a:scene3d>
                <a:camera prst="orthographicFront"/>
                <a:lightRig rig="threePt" dir="t"/>
              </a:scene3d>
              <a:sp3d>
                <a:bevelT/>
              </a:sp3d>
            </c:spPr>
            <c:extLst>
              <c:ext xmlns:c16="http://schemas.microsoft.com/office/drawing/2014/chart" uri="{C3380CC4-5D6E-409C-BE32-E72D297353CC}">
                <c16:uniqueId val="{0000000D-AD80-4B6B-846A-6215C4BAC89C}"/>
              </c:ext>
            </c:extLst>
          </c:dPt>
          <c:dPt>
            <c:idx val="7"/>
            <c:bubble3D val="0"/>
            <c:spPr>
              <a:solidFill>
                <a:schemeClr val="accent2">
                  <a:lumMod val="75000"/>
                </a:schemeClr>
              </a:solidFill>
              <a:effectLst/>
              <a:scene3d>
                <a:camera prst="orthographicFront"/>
                <a:lightRig rig="threePt" dir="t"/>
              </a:scene3d>
              <a:sp3d>
                <a:bevelT/>
              </a:sp3d>
            </c:spPr>
            <c:extLst>
              <c:ext xmlns:c16="http://schemas.microsoft.com/office/drawing/2014/chart" uri="{C3380CC4-5D6E-409C-BE32-E72D297353CC}">
                <c16:uniqueId val="{0000000F-AD80-4B6B-846A-6215C4BAC89C}"/>
              </c:ext>
            </c:extLst>
          </c:dPt>
          <c:dPt>
            <c:idx val="8"/>
            <c:bubble3D val="0"/>
            <c:spPr>
              <a:solidFill>
                <a:schemeClr val="accent5">
                  <a:lumMod val="75000"/>
                </a:schemeClr>
              </a:solidFill>
              <a:effectLst/>
              <a:scene3d>
                <a:camera prst="orthographicFront"/>
                <a:lightRig rig="threePt" dir="t"/>
              </a:scene3d>
              <a:sp3d>
                <a:bevelT/>
              </a:sp3d>
            </c:spPr>
            <c:extLst>
              <c:ext xmlns:c16="http://schemas.microsoft.com/office/drawing/2014/chart" uri="{C3380CC4-5D6E-409C-BE32-E72D297353CC}">
                <c16:uniqueId val="{00000011-AD80-4B6B-846A-6215C4BAC89C}"/>
              </c:ext>
            </c:extLst>
          </c:dPt>
          <c:dPt>
            <c:idx val="9"/>
            <c:bubble3D val="0"/>
            <c:spPr>
              <a:solidFill>
                <a:schemeClr val="accent6">
                  <a:lumMod val="50000"/>
                </a:schemeClr>
              </a:solidFill>
              <a:effectLst/>
              <a:scene3d>
                <a:camera prst="orthographicFront"/>
                <a:lightRig rig="threePt" dir="t"/>
              </a:scene3d>
              <a:sp3d>
                <a:bevelT/>
              </a:sp3d>
            </c:spPr>
            <c:extLst>
              <c:ext xmlns:c16="http://schemas.microsoft.com/office/drawing/2014/chart" uri="{C3380CC4-5D6E-409C-BE32-E72D297353CC}">
                <c16:uniqueId val="{00000013-AD80-4B6B-846A-6215C4BAC89C}"/>
              </c:ext>
            </c:extLst>
          </c:dPt>
          <c:dPt>
            <c:idx val="10"/>
            <c:bubble3D val="0"/>
            <c:spPr>
              <a:solidFill>
                <a:schemeClr val="accent1">
                  <a:lumMod val="50000"/>
                </a:schemeClr>
              </a:solidFill>
              <a:effectLst/>
              <a:scene3d>
                <a:camera prst="orthographicFront"/>
                <a:lightRig rig="threePt" dir="t"/>
              </a:scene3d>
              <a:sp3d>
                <a:bevelT/>
              </a:sp3d>
            </c:spPr>
            <c:extLst>
              <c:ext xmlns:c16="http://schemas.microsoft.com/office/drawing/2014/chart" uri="{C3380CC4-5D6E-409C-BE32-E72D297353CC}">
                <c16:uniqueId val="{00000015-AD80-4B6B-846A-6215C4BAC89C}"/>
              </c:ext>
            </c:extLst>
          </c:dPt>
          <c:dLbls>
            <c:dLbl>
              <c:idx val="3"/>
              <c:layout>
                <c:manualLayout>
                  <c:x val="-5.7874227925109397E-4"/>
                  <c:y val="1.61038458032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80-4B6B-846A-6215C4BAC89C}"/>
                </c:ext>
              </c:extLst>
            </c:dLbl>
            <c:dLbl>
              <c:idx val="4"/>
              <c:layout>
                <c:manualLayout>
                  <c:x val="-7.4726171692001699E-4"/>
                  <c:y val="1.037186581426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80-4B6B-846A-6215C4BAC89C}"/>
                </c:ext>
              </c:extLst>
            </c:dLbl>
            <c:dLbl>
              <c:idx val="5"/>
              <c:layout>
                <c:manualLayout>
                  <c:x val="-1.1065266530969699E-2"/>
                  <c:y val="1.42789228074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80-4B6B-846A-6215C4BAC89C}"/>
                </c:ext>
              </c:extLst>
            </c:dLbl>
            <c:dLbl>
              <c:idx val="6"/>
              <c:layout>
                <c:manualLayout>
                  <c:x val="3.7406174774923501E-2"/>
                  <c:y val="-4.1136603002965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80-4B6B-846A-6215C4BAC89C}"/>
                </c:ext>
              </c:extLst>
            </c:dLbl>
            <c:dLbl>
              <c:idx val="7"/>
              <c:layout>
                <c:manualLayout>
                  <c:x val="2.66993937068883E-2"/>
                  <c:y val="3.05801791134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80-4B6B-846A-6215C4BAC89C}"/>
                </c:ext>
              </c:extLst>
            </c:dLbl>
            <c:dLbl>
              <c:idx val="8"/>
              <c:layout>
                <c:manualLayout>
                  <c:x val="-1.1717638538011201E-2"/>
                  <c:y val="1.54926506705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80-4B6B-846A-6215C4BAC89C}"/>
                </c:ext>
              </c:extLst>
            </c:dLbl>
            <c:dLbl>
              <c:idx val="9"/>
              <c:layout>
                <c:manualLayout>
                  <c:x val="-0.13511577676290401"/>
                  <c:y val="-3.3383513948854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80-4B6B-846A-6215C4BAC89C}"/>
                </c:ext>
              </c:extLst>
            </c:dLbl>
            <c:spPr>
              <a:noFill/>
              <a:ln>
                <a:noFill/>
              </a:ln>
              <a:effectLst/>
            </c:spPr>
            <c:showLegendKey val="0"/>
            <c:showVal val="1"/>
            <c:showCatName val="0"/>
            <c:showSerName val="0"/>
            <c:showPercent val="0"/>
            <c:showBubbleSize val="0"/>
            <c:showLeaderLines val="1"/>
            <c:leaderLines>
              <c:spPr>
                <a:ln>
                  <a:solidFill>
                    <a:schemeClr val="tx1"/>
                  </a:solidFill>
                </a:ln>
              </c:spPr>
            </c:leaderLines>
            <c:extLst>
              <c:ext xmlns:c15="http://schemas.microsoft.com/office/drawing/2012/chart" uri="{CE6537A1-D6FC-4f65-9D91-7224C49458BB}"/>
            </c:extLst>
          </c:dLbls>
          <c:cat>
            <c:strRef>
              <c:f>'Question 29'!$B$4:$B$14</c:f>
              <c:strCache>
                <c:ptCount val="11"/>
                <c:pt idx="0">
                  <c:v>16-17</c:v>
                </c:pt>
                <c:pt idx="1">
                  <c:v>18-19</c:v>
                </c:pt>
                <c:pt idx="2">
                  <c:v>20-24</c:v>
                </c:pt>
                <c:pt idx="3">
                  <c:v>25-29</c:v>
                </c:pt>
                <c:pt idx="4">
                  <c:v>30-34</c:v>
                </c:pt>
                <c:pt idx="5">
                  <c:v>35-44</c:v>
                </c:pt>
                <c:pt idx="6">
                  <c:v>45-54</c:v>
                </c:pt>
                <c:pt idx="7">
                  <c:v>55-64</c:v>
                </c:pt>
                <c:pt idx="8">
                  <c:v>65-74</c:v>
                </c:pt>
                <c:pt idx="9">
                  <c:v>75+</c:v>
                </c:pt>
                <c:pt idx="10">
                  <c:v>Prefer not to say</c:v>
                </c:pt>
              </c:strCache>
            </c:strRef>
          </c:cat>
          <c:val>
            <c:numRef>
              <c:f>'Question 29'!$C$4:$C$14</c:f>
              <c:numCache>
                <c:formatCode>0.0%</c:formatCode>
                <c:ptCount val="11"/>
                <c:pt idx="0">
                  <c:v>6.0000000000000001E-3</c:v>
                </c:pt>
                <c:pt idx="1">
                  <c:v>6.0000000000000001E-3</c:v>
                </c:pt>
                <c:pt idx="2">
                  <c:v>2.1999999999999999E-2</c:v>
                </c:pt>
                <c:pt idx="3">
                  <c:v>6.4000000000000001E-2</c:v>
                </c:pt>
                <c:pt idx="4">
                  <c:v>5.2999999999999999E-2</c:v>
                </c:pt>
                <c:pt idx="5">
                  <c:v>0.16800000000000001</c:v>
                </c:pt>
                <c:pt idx="6">
                  <c:v>0.27700000000000002</c:v>
                </c:pt>
                <c:pt idx="7">
                  <c:v>0.20699999999999999</c:v>
                </c:pt>
                <c:pt idx="8">
                  <c:v>0.17899999999999999</c:v>
                </c:pt>
                <c:pt idx="9">
                  <c:v>1.0999999999999999E-2</c:v>
                </c:pt>
                <c:pt idx="10">
                  <c:v>6.0000000000000001E-3</c:v>
                </c:pt>
              </c:numCache>
            </c:numRef>
          </c:val>
          <c:extLst>
            <c:ext xmlns:c16="http://schemas.microsoft.com/office/drawing/2014/chart" uri="{C3380CC4-5D6E-409C-BE32-E72D297353CC}">
              <c16:uniqueId val="{00000016-AD80-4B6B-846A-6215C4BAC89C}"/>
            </c:ext>
          </c:extLst>
        </c:ser>
        <c:dLbls>
          <c:showLegendKey val="0"/>
          <c:showVal val="0"/>
          <c:showCatName val="0"/>
          <c:showSerName val="0"/>
          <c:showPercent val="0"/>
          <c:showBubbleSize val="0"/>
          <c:showLeaderLines val="1"/>
        </c:dLbls>
      </c:pie3DChart>
    </c:plotArea>
    <c:legend>
      <c:legendPos val="b"/>
      <c:layout>
        <c:manualLayout>
          <c:xMode val="edge"/>
          <c:yMode val="edge"/>
          <c:x val="0.116469823548791"/>
          <c:y val="0.79662783740471299"/>
          <c:w val="0.88320209823736295"/>
          <c:h val="0.20337216259528701"/>
        </c:manualLayout>
      </c:layout>
      <c:overlay val="0"/>
    </c:legend>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dirty="0"/>
              <a:t>Including yourself, how many people are there in the party in each of the following age categories?</a:t>
            </a:r>
          </a:p>
        </c:rich>
      </c:tx>
      <c:layout>
        <c:manualLayout>
          <c:xMode val="edge"/>
          <c:yMode val="edge"/>
          <c:x val="2.11130620100648E-3"/>
          <c:y val="2.9629108887429699E-3"/>
        </c:manualLayout>
      </c:layout>
      <c:overlay val="0"/>
    </c:title>
    <c:autoTitleDeleted val="0"/>
    <c:plotArea>
      <c:layout>
        <c:manualLayout>
          <c:layoutTarget val="inner"/>
          <c:xMode val="edge"/>
          <c:yMode val="edge"/>
          <c:x val="8.3520919804889904E-2"/>
          <c:y val="0.15010273828357801"/>
          <c:w val="0.89002635804526298"/>
          <c:h val="0.53453360819094298"/>
        </c:manualLayout>
      </c:layout>
      <c:barChart>
        <c:barDir val="col"/>
        <c:grouping val="clustered"/>
        <c:varyColors val="0"/>
        <c:ser>
          <c:idx val="0"/>
          <c:order val="0"/>
          <c:spPr>
            <a:solidFill>
              <a:schemeClr val="accent6"/>
            </a:solidFill>
          </c:spPr>
          <c:invertIfNegative val="0"/>
          <c:cat>
            <c:strRef>
              <c:f>'Question 28'!$B$4:$B$18</c:f>
              <c:strCache>
                <c:ptCount val="15"/>
                <c:pt idx="0">
                  <c:v>0-2</c:v>
                </c:pt>
                <c:pt idx="1">
                  <c:v>3-5</c:v>
                </c:pt>
                <c:pt idx="2">
                  <c:v>6-10</c:v>
                </c:pt>
                <c:pt idx="3">
                  <c:v>11-15</c:v>
                </c:pt>
                <c:pt idx="4">
                  <c:v>16-17</c:v>
                </c:pt>
                <c:pt idx="5">
                  <c:v>18-19</c:v>
                </c:pt>
                <c:pt idx="6">
                  <c:v>20-24</c:v>
                </c:pt>
                <c:pt idx="7">
                  <c:v>25-29</c:v>
                </c:pt>
                <c:pt idx="8">
                  <c:v>30-34</c:v>
                </c:pt>
                <c:pt idx="9">
                  <c:v>35-44</c:v>
                </c:pt>
                <c:pt idx="10">
                  <c:v>45-54</c:v>
                </c:pt>
                <c:pt idx="11">
                  <c:v>55-64</c:v>
                </c:pt>
                <c:pt idx="12">
                  <c:v>65-74</c:v>
                </c:pt>
                <c:pt idx="13">
                  <c:v>75+</c:v>
                </c:pt>
                <c:pt idx="14">
                  <c:v>Prefer not to say</c:v>
                </c:pt>
              </c:strCache>
            </c:strRef>
          </c:cat>
          <c:val>
            <c:numRef>
              <c:f>'Question 28'!$D$4:$D$18</c:f>
              <c:numCache>
                <c:formatCode>#,###</c:formatCode>
                <c:ptCount val="15"/>
                <c:pt idx="0">
                  <c:v>14</c:v>
                </c:pt>
                <c:pt idx="1">
                  <c:v>30</c:v>
                </c:pt>
                <c:pt idx="2">
                  <c:v>103</c:v>
                </c:pt>
                <c:pt idx="3">
                  <c:v>108</c:v>
                </c:pt>
                <c:pt idx="4">
                  <c:v>20</c:v>
                </c:pt>
                <c:pt idx="5">
                  <c:v>19</c:v>
                </c:pt>
                <c:pt idx="6">
                  <c:v>60</c:v>
                </c:pt>
                <c:pt idx="7">
                  <c:v>119</c:v>
                </c:pt>
                <c:pt idx="8">
                  <c:v>122</c:v>
                </c:pt>
                <c:pt idx="9">
                  <c:v>201</c:v>
                </c:pt>
                <c:pt idx="10">
                  <c:v>273</c:v>
                </c:pt>
                <c:pt idx="11">
                  <c:v>218</c:v>
                </c:pt>
                <c:pt idx="12">
                  <c:v>192</c:v>
                </c:pt>
                <c:pt idx="13">
                  <c:v>29</c:v>
                </c:pt>
                <c:pt idx="14">
                  <c:v>3</c:v>
                </c:pt>
              </c:numCache>
            </c:numRef>
          </c:val>
          <c:extLst>
            <c:ext xmlns:c16="http://schemas.microsoft.com/office/drawing/2014/chart" uri="{C3380CC4-5D6E-409C-BE32-E72D297353CC}">
              <c16:uniqueId val="{00000000-FD40-423F-B602-73564E937A05}"/>
            </c:ext>
          </c:extLst>
        </c:ser>
        <c:dLbls>
          <c:showLegendKey val="0"/>
          <c:showVal val="0"/>
          <c:showCatName val="0"/>
          <c:showSerName val="0"/>
          <c:showPercent val="0"/>
          <c:showBubbleSize val="0"/>
        </c:dLbls>
        <c:gapWidth val="150"/>
        <c:axId val="85512960"/>
        <c:axId val="85514496"/>
      </c:barChart>
      <c:catAx>
        <c:axId val="8551296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85514496"/>
        <c:crosses val="autoZero"/>
        <c:auto val="1"/>
        <c:lblAlgn val="ctr"/>
        <c:lblOffset val="100"/>
        <c:noMultiLvlLbl val="0"/>
      </c:catAx>
      <c:valAx>
        <c:axId val="85514496"/>
        <c:scaling>
          <c:orientation val="minMax"/>
        </c:scaling>
        <c:delete val="0"/>
        <c:axPos val="l"/>
        <c:majorGridlines/>
        <c:numFmt formatCode="#,###" sourceLinked="1"/>
        <c:majorTickMark val="out"/>
        <c:minorTickMark val="none"/>
        <c:tickLblPos val="nextTo"/>
        <c:crossAx val="85512960"/>
        <c:crosses val="autoZero"/>
        <c:crossBetween val="between"/>
      </c:valAx>
      <c:spPr>
        <a:noFill/>
      </c:spPr>
    </c:plotArea>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a:pPr>
            <a:r>
              <a:rPr lang="en-US" b="0"/>
              <a:t>Are you....?</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spPr>
            <a:effectLst/>
            <a:scene3d>
              <a:camera prst="orthographicFront"/>
              <a:lightRig rig="threePt" dir="t"/>
            </a:scene3d>
            <a:sp3d>
              <a:bevelT/>
            </a:sp3d>
          </c:spPr>
          <c:dPt>
            <c:idx val="0"/>
            <c:bubble3D val="0"/>
            <c:spPr>
              <a:solidFill>
                <a:schemeClr val="accent6"/>
              </a:solidFill>
              <a:effectLst/>
              <a:scene3d>
                <a:camera prst="orthographicFront"/>
                <a:lightRig rig="threePt" dir="t"/>
              </a:scene3d>
              <a:sp3d>
                <a:bevelT/>
              </a:sp3d>
            </c:spPr>
            <c:extLst>
              <c:ext xmlns:c16="http://schemas.microsoft.com/office/drawing/2014/chart" uri="{C3380CC4-5D6E-409C-BE32-E72D297353CC}">
                <c16:uniqueId val="{00000001-F17C-4DDE-81DE-4E89B560E6E8}"/>
              </c:ext>
            </c:extLst>
          </c:dPt>
          <c:dPt>
            <c:idx val="1"/>
            <c:bubble3D val="0"/>
            <c:spPr>
              <a:solidFill>
                <a:schemeClr val="accent1"/>
              </a:solidFill>
              <a:effectLst/>
              <a:scene3d>
                <a:camera prst="orthographicFront"/>
                <a:lightRig rig="threePt" dir="t"/>
              </a:scene3d>
              <a:sp3d>
                <a:bevelT/>
              </a:sp3d>
            </c:spPr>
            <c:extLst>
              <c:ext xmlns:c16="http://schemas.microsoft.com/office/drawing/2014/chart" uri="{C3380CC4-5D6E-409C-BE32-E72D297353CC}">
                <c16:uniqueId val="{00000003-F17C-4DDE-81DE-4E89B560E6E8}"/>
              </c:ext>
            </c:extLst>
          </c:dPt>
          <c:dPt>
            <c:idx val="2"/>
            <c:bubble3D val="0"/>
            <c:spPr>
              <a:solidFill>
                <a:schemeClr val="accent3"/>
              </a:solidFill>
              <a:effectLst/>
              <a:scene3d>
                <a:camera prst="orthographicFront"/>
                <a:lightRig rig="threePt" dir="t"/>
              </a:scene3d>
              <a:sp3d>
                <a:bevelT/>
              </a:sp3d>
            </c:spPr>
            <c:extLst>
              <c:ext xmlns:c16="http://schemas.microsoft.com/office/drawing/2014/chart" uri="{C3380CC4-5D6E-409C-BE32-E72D297353CC}">
                <c16:uniqueId val="{00000005-F17C-4DDE-81DE-4E89B560E6E8}"/>
              </c:ext>
            </c:extLst>
          </c:dPt>
          <c:dPt>
            <c:idx val="3"/>
            <c:bubble3D val="0"/>
            <c:spPr>
              <a:solidFill>
                <a:schemeClr val="accent2"/>
              </a:solidFill>
              <a:effectLst/>
              <a:scene3d>
                <a:camera prst="orthographicFront"/>
                <a:lightRig rig="threePt" dir="t"/>
              </a:scene3d>
              <a:sp3d>
                <a:bevelT/>
              </a:sp3d>
            </c:spPr>
            <c:extLst>
              <c:ext xmlns:c16="http://schemas.microsoft.com/office/drawing/2014/chart" uri="{C3380CC4-5D6E-409C-BE32-E72D297353CC}">
                <c16:uniqueId val="{00000007-F17C-4DDE-81DE-4E89B560E6E8}"/>
              </c:ext>
            </c:extLst>
          </c:dPt>
          <c:dLbls>
            <c:dLbl>
              <c:idx val="0"/>
              <c:layout>
                <c:manualLayout>
                  <c:x val="-2.6805883680806601E-2"/>
                  <c:y val="-3.9493600636270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7C-4DDE-81DE-4E89B560E6E8}"/>
                </c:ext>
              </c:extLst>
            </c:dLbl>
            <c:dLbl>
              <c:idx val="1"/>
              <c:layout>
                <c:manualLayout>
                  <c:x val="0.138198617720311"/>
                  <c:y val="0.1082778282533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7C-4DDE-81DE-4E89B560E6E8}"/>
                </c:ext>
              </c:extLst>
            </c:dLbl>
            <c:dLbl>
              <c:idx val="2"/>
              <c:layout>
                <c:manualLayout>
                  <c:x val="7.3084396334626702E-4"/>
                  <c:y val="4.855553771638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7C-4DDE-81DE-4E89B560E6E8}"/>
                </c:ext>
              </c:extLst>
            </c:dLbl>
            <c:dLbl>
              <c:idx val="3"/>
              <c:layout>
                <c:manualLayout>
                  <c:x val="4.2694735628736602E-2"/>
                  <c:y val="7.8021101984262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7C-4DDE-81DE-4E89B560E6E8}"/>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26'!$B$4:$B$7</c:f>
              <c:strCache>
                <c:ptCount val="4"/>
                <c:pt idx="0">
                  <c:v>Male</c:v>
                </c:pt>
                <c:pt idx="1">
                  <c:v>Female</c:v>
                </c:pt>
                <c:pt idx="2">
                  <c:v>Transgender</c:v>
                </c:pt>
                <c:pt idx="3">
                  <c:v>Prefer not to say</c:v>
                </c:pt>
              </c:strCache>
            </c:strRef>
          </c:cat>
          <c:val>
            <c:numRef>
              <c:f>'Question 26'!$C$4:$C$7</c:f>
              <c:numCache>
                <c:formatCode>0.0%</c:formatCode>
                <c:ptCount val="4"/>
                <c:pt idx="0">
                  <c:v>0.32800000000000001</c:v>
                </c:pt>
                <c:pt idx="1">
                  <c:v>0.65300000000000002</c:v>
                </c:pt>
                <c:pt idx="2">
                  <c:v>1.7000000000000001E-2</c:v>
                </c:pt>
                <c:pt idx="3">
                  <c:v>3.0000000000000001E-3</c:v>
                </c:pt>
              </c:numCache>
            </c:numRef>
          </c:val>
          <c:extLst>
            <c:ext xmlns:c16="http://schemas.microsoft.com/office/drawing/2014/chart" uri="{C3380CC4-5D6E-409C-BE32-E72D297353CC}">
              <c16:uniqueId val="{00000008-F17C-4DDE-81DE-4E89B560E6E8}"/>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spPr>
    <a:noFill/>
    <a:ln>
      <a:noFill/>
    </a:ln>
  </c:spPr>
  <c:txPr>
    <a:bodyPr/>
    <a:lstStyle/>
    <a:p>
      <a:pPr>
        <a:defRPr sz="900">
          <a:solidFill>
            <a:srgbClr val="FFFFFF"/>
          </a:solidFill>
          <a:latin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a:pPr>
            <a:r>
              <a:rPr lang="en-US" sz="1000" b="0"/>
              <a:t>How would you describe your ethnic background?</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4529383336866303E-2"/>
          <c:y val="0.12853636065832599"/>
          <c:w val="0.48279620720146099"/>
          <c:h val="0.67689047486465304"/>
        </c:manualLayout>
      </c:layout>
      <c:pie3DChart>
        <c:varyColors val="1"/>
        <c:ser>
          <c:idx val="0"/>
          <c:order val="0"/>
          <c:spPr>
            <a:effectLst/>
            <a:scene3d>
              <a:camera prst="orthographicFront"/>
              <a:lightRig rig="threePt" dir="t"/>
            </a:scene3d>
            <a:sp3d>
              <a:bevelT/>
            </a:sp3d>
          </c:spPr>
          <c:dPt>
            <c:idx val="0"/>
            <c:bubble3D val="0"/>
            <c:spPr>
              <a:solidFill>
                <a:schemeClr val="accent6"/>
              </a:solidFill>
              <a:effectLst/>
              <a:scene3d>
                <a:camera prst="orthographicFront"/>
                <a:lightRig rig="threePt" dir="t"/>
              </a:scene3d>
              <a:sp3d>
                <a:bevelT/>
              </a:sp3d>
            </c:spPr>
            <c:extLst>
              <c:ext xmlns:c16="http://schemas.microsoft.com/office/drawing/2014/chart" uri="{C3380CC4-5D6E-409C-BE32-E72D297353CC}">
                <c16:uniqueId val="{00000001-9A6A-4A5F-B204-656DCA75D4E7}"/>
              </c:ext>
            </c:extLst>
          </c:dPt>
          <c:dPt>
            <c:idx val="1"/>
            <c:bubble3D val="0"/>
            <c:spPr>
              <a:solidFill>
                <a:schemeClr val="accent1"/>
              </a:solidFill>
              <a:effectLst/>
              <a:scene3d>
                <a:camera prst="orthographicFront"/>
                <a:lightRig rig="threePt" dir="t"/>
              </a:scene3d>
              <a:sp3d>
                <a:bevelT/>
              </a:sp3d>
            </c:spPr>
            <c:extLst>
              <c:ext xmlns:c16="http://schemas.microsoft.com/office/drawing/2014/chart" uri="{C3380CC4-5D6E-409C-BE32-E72D297353CC}">
                <c16:uniqueId val="{00000003-9A6A-4A5F-B204-656DCA75D4E7}"/>
              </c:ext>
            </c:extLst>
          </c:dPt>
          <c:dPt>
            <c:idx val="2"/>
            <c:bubble3D val="0"/>
            <c:spPr>
              <a:solidFill>
                <a:schemeClr val="accent3"/>
              </a:solidFill>
              <a:effectLst/>
              <a:scene3d>
                <a:camera prst="orthographicFront"/>
                <a:lightRig rig="threePt" dir="t"/>
              </a:scene3d>
              <a:sp3d>
                <a:bevelT/>
              </a:sp3d>
            </c:spPr>
            <c:extLst>
              <c:ext xmlns:c16="http://schemas.microsoft.com/office/drawing/2014/chart" uri="{C3380CC4-5D6E-409C-BE32-E72D297353CC}">
                <c16:uniqueId val="{00000005-9A6A-4A5F-B204-656DCA75D4E7}"/>
              </c:ext>
            </c:extLst>
          </c:dPt>
          <c:dPt>
            <c:idx val="3"/>
            <c:bubble3D val="0"/>
            <c:spPr>
              <a:solidFill>
                <a:schemeClr val="accent2"/>
              </a:solidFill>
              <a:effectLst/>
              <a:scene3d>
                <a:camera prst="orthographicFront"/>
                <a:lightRig rig="threePt" dir="t"/>
              </a:scene3d>
              <a:sp3d>
                <a:bevelT/>
              </a:sp3d>
            </c:spPr>
            <c:extLst>
              <c:ext xmlns:c16="http://schemas.microsoft.com/office/drawing/2014/chart" uri="{C3380CC4-5D6E-409C-BE32-E72D297353CC}">
                <c16:uniqueId val="{00000007-9A6A-4A5F-B204-656DCA75D4E7}"/>
              </c:ext>
            </c:extLst>
          </c:dPt>
          <c:dLbls>
            <c:dLbl>
              <c:idx val="0"/>
              <c:layout>
                <c:manualLayout>
                  <c:x val="-0.176434289319293"/>
                  <c:y val="-7.193851817572030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6A-4A5F-B204-656DCA75D4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'Question 27'!$B$4:$B$8</c:f>
              <c:strCache>
                <c:ptCount val="5"/>
                <c:pt idx="0">
                  <c:v>White / White British</c:v>
                </c:pt>
                <c:pt idx="1">
                  <c:v>BAME</c:v>
                </c:pt>
                <c:pt idx="2">
                  <c:v>Mixed / Multiple ethnic group</c:v>
                </c:pt>
                <c:pt idx="3">
                  <c:v>Asian / Asian British</c:v>
                </c:pt>
                <c:pt idx="4">
                  <c:v>Prefer not to say</c:v>
                </c:pt>
              </c:strCache>
            </c:strRef>
          </c:cat>
          <c:val>
            <c:numRef>
              <c:f>'Question 27'!$C$4:$C$8</c:f>
              <c:numCache>
                <c:formatCode>0.0%</c:formatCode>
                <c:ptCount val="5"/>
                <c:pt idx="0">
                  <c:v>0.98899999999999999</c:v>
                </c:pt>
                <c:pt idx="1">
                  <c:v>3.0000000000000001E-3</c:v>
                </c:pt>
                <c:pt idx="2">
                  <c:v>3.0000000000000001E-3</c:v>
                </c:pt>
                <c:pt idx="3">
                  <c:v>3.0000000000000001E-3</c:v>
                </c:pt>
                <c:pt idx="4">
                  <c:v>3.0000000000000001E-3</c:v>
                </c:pt>
              </c:numCache>
            </c:numRef>
          </c:val>
          <c:extLst>
            <c:ext xmlns:c16="http://schemas.microsoft.com/office/drawing/2014/chart" uri="{C3380CC4-5D6E-409C-BE32-E72D297353CC}">
              <c16:uniqueId val="{00000008-9A6A-4A5F-B204-656DCA75D4E7}"/>
            </c:ext>
          </c:extLst>
        </c:ser>
        <c:dLbls>
          <c:showLegendKey val="0"/>
          <c:showVal val="0"/>
          <c:showCatName val="0"/>
          <c:showSerName val="0"/>
          <c:showPercent val="0"/>
          <c:showBubbleSize val="0"/>
          <c:showLeaderLines val="1"/>
        </c:dLbls>
      </c:pie3DChart>
    </c:plotArea>
    <c:legend>
      <c:legendPos val="r"/>
      <c:layout>
        <c:manualLayout>
          <c:xMode val="edge"/>
          <c:yMode val="edge"/>
          <c:x val="0.59097676839622704"/>
          <c:y val="0.15332072473146799"/>
          <c:w val="0.38274438522443699"/>
          <c:h val="0.57329116179867801"/>
        </c:manualLayout>
      </c:layout>
      <c:overlay val="0"/>
    </c:legend>
    <c:plotVisOnly val="1"/>
    <c:dispBlanksAs val="gap"/>
    <c:showDLblsOverMax val="0"/>
  </c:chart>
  <c:spPr>
    <a:noFill/>
    <a:ln>
      <a:noFill/>
    </a:ln>
  </c:spPr>
  <c:txPr>
    <a:bodyPr/>
    <a:lstStyle/>
    <a:p>
      <a:pPr>
        <a:defRPr sz="900">
          <a:solidFill>
            <a:schemeClr val="tx1"/>
          </a:solidFill>
          <a:latin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0.88961</cdr:x>
      <cdr:y>0.18621</cdr:y>
    </cdr:from>
    <cdr:to>
      <cdr:x>1</cdr:x>
      <cdr:y>0.24385</cdr:y>
    </cdr:to>
    <cdr:sp macro="" textlink="">
      <cdr:nvSpPr>
        <cdr:cNvPr id="2" name="TextBox 1"/>
        <cdr:cNvSpPr txBox="1"/>
      </cdr:nvSpPr>
      <cdr:spPr>
        <a:xfrm xmlns:a="http://schemas.openxmlformats.org/drawingml/2006/main">
          <a:off x="6268478" y="666750"/>
          <a:ext cx="777873" cy="2063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900" dirty="0">
              <a:solidFill>
                <a:srgbClr val="FFFFFF"/>
              </a:solidFill>
              <a:latin typeface="Arial"/>
              <a:cs typeface="Arial"/>
            </a:rPr>
            <a:t>Base: 164</a:t>
          </a:r>
        </a:p>
      </cdr:txBody>
    </cdr:sp>
  </cdr:relSizeAnchor>
</c:userShapes>
</file>

<file path=ppt/drawings/drawing2.xml><?xml version="1.0" encoding="utf-8"?>
<c:userShapes xmlns:c="http://schemas.openxmlformats.org/drawingml/2006/chart">
  <cdr:relSizeAnchor xmlns:cdr="http://schemas.openxmlformats.org/drawingml/2006/chartDrawing">
    <cdr:from>
      <cdr:x>0.0965</cdr:x>
      <cdr:y>0.10975</cdr:y>
    </cdr:from>
    <cdr:to>
      <cdr:x>0.18601</cdr:x>
      <cdr:y>0.15997</cdr:y>
    </cdr:to>
    <cdr:sp macro="" textlink="">
      <cdr:nvSpPr>
        <cdr:cNvPr id="2" name="TextBox 1"/>
        <cdr:cNvSpPr txBox="1"/>
      </cdr:nvSpPr>
      <cdr:spPr>
        <a:xfrm xmlns:a="http://schemas.openxmlformats.org/drawingml/2006/main">
          <a:off x="547689" y="468313"/>
          <a:ext cx="508000" cy="21431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a:solidFill>
                <a:srgbClr val="FFFFFF"/>
              </a:solidFill>
              <a:latin typeface="Arial"/>
              <a:cs typeface="Arial"/>
            </a:rPr>
            <a:t>Base: 151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CD38D-FCDB-4A7C-9FFB-D82B0530FCE5}" type="datetimeFigureOut">
              <a:rPr lang="en-GB" smtClean="0"/>
              <a:pPr/>
              <a:t>15/11/2016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0227F-937D-407E-AA8E-AA9A19894308}" type="slidenum">
              <a:rPr lang="en-GB" smtClean="0"/>
              <a:pPr/>
              <a:t>‹#›</a:t>
            </a:fld>
            <a:endParaRPr lang="en-GB" dirty="0"/>
          </a:p>
        </p:txBody>
      </p:sp>
    </p:spTree>
    <p:extLst>
      <p:ext uri="{BB962C8B-B14F-4D97-AF65-F5344CB8AC3E}">
        <p14:creationId xmlns:p14="http://schemas.microsoft.com/office/powerpoint/2010/main" val="2002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0227F-937D-407E-AA8E-AA9A19894308}" type="slidenum">
              <a:rPr lang="en-GB" smtClean="0"/>
              <a:pPr/>
              <a:t>1</a:t>
            </a:fld>
            <a:endParaRPr lang="en-GB" dirty="0"/>
          </a:p>
        </p:txBody>
      </p:sp>
    </p:spTree>
    <p:extLst>
      <p:ext uri="{BB962C8B-B14F-4D97-AF65-F5344CB8AC3E}">
        <p14:creationId xmlns:p14="http://schemas.microsoft.com/office/powerpoint/2010/main" val="322351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0227F-937D-407E-AA8E-AA9A19894308}" type="slidenum">
              <a:rPr lang="en-GB" smtClean="0"/>
              <a:pPr/>
              <a:t>67</a:t>
            </a:fld>
            <a:endParaRPr lang="en-GB" dirty="0"/>
          </a:p>
        </p:txBody>
      </p:sp>
    </p:spTree>
    <p:extLst>
      <p:ext uri="{BB962C8B-B14F-4D97-AF65-F5344CB8AC3E}">
        <p14:creationId xmlns:p14="http://schemas.microsoft.com/office/powerpoint/2010/main" val="175368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0227F-937D-407E-AA8E-AA9A19894308}" type="slidenum">
              <a:rPr lang="en-GB" smtClean="0"/>
              <a:pPr/>
              <a:t>68</a:t>
            </a:fld>
            <a:endParaRPr lang="en-GB" dirty="0"/>
          </a:p>
        </p:txBody>
      </p:sp>
    </p:spTree>
    <p:extLst>
      <p:ext uri="{BB962C8B-B14F-4D97-AF65-F5344CB8AC3E}">
        <p14:creationId xmlns:p14="http://schemas.microsoft.com/office/powerpoint/2010/main" val="175368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0227F-937D-407E-AA8E-AA9A19894308}" type="slidenum">
              <a:rPr lang="en-GB" smtClean="0"/>
              <a:pPr/>
              <a:t>69</a:t>
            </a:fld>
            <a:endParaRPr lang="en-GB" dirty="0"/>
          </a:p>
        </p:txBody>
      </p:sp>
    </p:spTree>
    <p:extLst>
      <p:ext uri="{BB962C8B-B14F-4D97-AF65-F5344CB8AC3E}">
        <p14:creationId xmlns:p14="http://schemas.microsoft.com/office/powerpoint/2010/main" val="175368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0227F-937D-407E-AA8E-AA9A19894308}" type="slidenum">
              <a:rPr lang="en-GB" smtClean="0"/>
              <a:pPr/>
              <a:t>70</a:t>
            </a:fld>
            <a:endParaRPr lang="en-GB" dirty="0"/>
          </a:p>
        </p:txBody>
      </p:sp>
    </p:spTree>
    <p:extLst>
      <p:ext uri="{BB962C8B-B14F-4D97-AF65-F5344CB8AC3E}">
        <p14:creationId xmlns:p14="http://schemas.microsoft.com/office/powerpoint/2010/main" val="175368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purpl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8C0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28832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11041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6251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25618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8442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29224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182624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26893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93EEE20-A6B5-48E5-8849-958A4B3B3912}" type="datetimeFigureOut">
              <a:rPr lang="en-US" altLang="en-US"/>
              <a:pPr/>
              <a:t>11/15/2016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E204C6-71C9-42BE-9908-2C8C5EA9E336}" type="slidenum">
              <a:rPr lang="en-US" altLang="en-US"/>
              <a:pPr/>
              <a:t>‹#›</a:t>
            </a:fld>
            <a:endParaRPr lang="en-US" altLang="en-US"/>
          </a:p>
        </p:txBody>
      </p:sp>
    </p:spTree>
    <p:extLst>
      <p:ext uri="{BB962C8B-B14F-4D97-AF65-F5344CB8AC3E}">
        <p14:creationId xmlns:p14="http://schemas.microsoft.com/office/powerpoint/2010/main" val="230506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424954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yellow">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35991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gree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5216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n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17456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C01A5"/>
              </a:solidFill>
            </a:endParaRPr>
          </a:p>
        </p:txBody>
      </p:sp>
    </p:spTree>
    <p:extLst>
      <p:ext uri="{BB962C8B-B14F-4D97-AF65-F5344CB8AC3E}">
        <p14:creationId xmlns:p14="http://schemas.microsoft.com/office/powerpoint/2010/main" val="4550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7461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6266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5E8790-A161-7446-8B8B-EBA779AD0CA6}" type="datetimeFigureOut">
              <a:rPr lang="en-US" smtClean="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22491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D5E8790-A161-7446-8B8B-EBA779AD0CA6}" type="datetimeFigureOut">
              <a:rPr lang="en-US" smtClean="0"/>
              <a:pPr/>
              <a:t>11/15/2016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8245C7-5021-714B-9A80-0EC5F6B528D5}" type="slidenum">
              <a:rPr lang="en-US" smtClean="0"/>
              <a:pPr/>
              <a:t>‹#›</a:t>
            </a:fld>
            <a:endParaRPr lang="en-US" dirty="0"/>
          </a:p>
        </p:txBody>
      </p:sp>
    </p:spTree>
    <p:extLst>
      <p:ext uri="{BB962C8B-B14F-4D97-AF65-F5344CB8AC3E}">
        <p14:creationId xmlns:p14="http://schemas.microsoft.com/office/powerpoint/2010/main" val="16694617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7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872103" y="659448"/>
            <a:ext cx="3309612" cy="4601811"/>
          </a:xfrm>
          <a:prstGeom prst="rect">
            <a:avLst/>
          </a:prstGeom>
        </p:spPr>
      </p:pic>
      <p:sp>
        <p:nvSpPr>
          <p:cNvPr id="6" name="TextBox 5"/>
          <p:cNvSpPr txBox="1"/>
          <p:nvPr/>
        </p:nvSpPr>
        <p:spPr>
          <a:xfrm>
            <a:off x="-226786" y="172357"/>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stretch>
            <a:fillRect/>
          </a:stretch>
        </p:blipFill>
        <p:spPr>
          <a:xfrm>
            <a:off x="565763" y="408465"/>
            <a:ext cx="626665" cy="626665"/>
          </a:xfrm>
          <a:prstGeom prst="rect">
            <a:avLst/>
          </a:prstGeom>
        </p:spPr>
      </p:pic>
      <p:pic>
        <p:nvPicPr>
          <p:cNvPr id="11" name="Picture 10"/>
          <p:cNvPicPr>
            <a:picLocks noChangeAspect="1"/>
          </p:cNvPicPr>
          <p:nvPr/>
        </p:nvPicPr>
        <p:blipFill>
          <a:blip r:embed="rId5"/>
          <a:stretch>
            <a:fillRect/>
          </a:stretch>
        </p:blipFill>
        <p:spPr>
          <a:xfrm>
            <a:off x="4697215" y="-145477"/>
            <a:ext cx="4482193" cy="2571750"/>
          </a:xfrm>
          <a:prstGeom prst="rect">
            <a:avLst/>
          </a:prstGeom>
        </p:spPr>
      </p:pic>
      <p:sp>
        <p:nvSpPr>
          <p:cNvPr id="14" name="Rectangle 13"/>
          <p:cNvSpPr/>
          <p:nvPr/>
        </p:nvSpPr>
        <p:spPr>
          <a:xfrm>
            <a:off x="473826" y="3325955"/>
            <a:ext cx="6741362" cy="1498872"/>
          </a:xfrm>
          <a:prstGeom prst="rect">
            <a:avLst/>
          </a:prstGeom>
        </p:spPr>
        <p:txBody>
          <a:bodyPr wrap="square">
            <a:spAutoFit/>
          </a:bodyPr>
          <a:lstStyle/>
          <a:p>
            <a:pPr>
              <a:lnSpc>
                <a:spcPct val="70000"/>
              </a:lnSpc>
              <a:spcAft>
                <a:spcPts val="1200"/>
              </a:spcAft>
            </a:pPr>
            <a:r>
              <a:rPr lang="en-US" sz="4800" b="1" dirty="0">
                <a:ln w="38100" cmpd="sng">
                  <a:solidFill>
                    <a:schemeClr val="accent4"/>
                  </a:solidFill>
                  <a:prstDash val="solid"/>
                  <a:miter lim="800000"/>
                </a:ln>
                <a:noFill/>
                <a:latin typeface="OCR F-Bold OSF"/>
                <a:cs typeface="OCR F-Bold OSF"/>
              </a:rPr>
              <a:t>PLACE DES ANGES </a:t>
            </a:r>
          </a:p>
          <a:p>
            <a:pPr>
              <a:lnSpc>
                <a:spcPct val="70000"/>
              </a:lnSpc>
              <a:spcAft>
                <a:spcPts val="1200"/>
              </a:spcAft>
            </a:pPr>
            <a:r>
              <a:rPr lang="en-US" sz="2900" b="1" dirty="0">
                <a:ln w="38100" cmpd="sng">
                  <a:noFill/>
                  <a:prstDash val="solid"/>
                  <a:miter lim="800000"/>
                </a:ln>
                <a:solidFill>
                  <a:schemeClr val="accent4"/>
                </a:solidFill>
                <a:latin typeface="OCR F-Bold OSF"/>
                <a:cs typeface="OCR F-Bold OSF"/>
              </a:rPr>
              <a:t>AUDIENCE ANALYSIS &amp; FEEDBACK</a:t>
            </a:r>
          </a:p>
          <a:p>
            <a:pPr>
              <a:lnSpc>
                <a:spcPct val="70000"/>
              </a:lnSpc>
              <a:spcAft>
                <a:spcPts val="1200"/>
              </a:spcAft>
            </a:pPr>
            <a:r>
              <a:rPr lang="en-US" sz="2500" b="1" dirty="0">
                <a:ln w="38100" cmpd="sng">
                  <a:noFill/>
                  <a:prstDash val="solid"/>
                  <a:miter lim="800000"/>
                </a:ln>
                <a:solidFill>
                  <a:schemeClr val="accent4"/>
                </a:solidFill>
                <a:latin typeface="OCR F-Bold OSF"/>
              </a:rPr>
              <a:t>September 2016</a:t>
            </a:r>
            <a:endParaRPr lang="en-US" sz="2500" b="1" dirty="0">
              <a:ln w="38100" cmpd="sng">
                <a:noFill/>
                <a:prstDash val="solid"/>
                <a:miter lim="800000"/>
              </a:ln>
              <a:solidFill>
                <a:schemeClr val="accent4"/>
              </a:solidFill>
            </a:endParaRPr>
          </a:p>
        </p:txBody>
      </p:sp>
    </p:spTree>
    <p:extLst>
      <p:ext uri="{BB962C8B-B14F-4D97-AF65-F5344CB8AC3E}">
        <p14:creationId xmlns:p14="http://schemas.microsoft.com/office/powerpoint/2010/main" val="26210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AVERAGE &amp; LONGEST DISTANCE TRAVELLED</a:t>
            </a:r>
          </a:p>
        </p:txBody>
      </p:sp>
      <p:graphicFrame>
        <p:nvGraphicFramePr>
          <p:cNvPr id="12" name="Table 11"/>
          <p:cNvGraphicFramePr>
            <a:graphicFrameLocks noGrp="1"/>
          </p:cNvGraphicFramePr>
          <p:nvPr>
            <p:extLst>
              <p:ext uri="{D42A27DB-BD31-4B8C-83A1-F6EECF244321}">
                <p14:modId xmlns:p14="http://schemas.microsoft.com/office/powerpoint/2010/main" val="2511014570"/>
              </p:ext>
            </p:extLst>
          </p:nvPr>
        </p:nvGraphicFramePr>
        <p:xfrm>
          <a:off x="2735506" y="872548"/>
          <a:ext cx="4712067" cy="2692800"/>
        </p:xfrm>
        <a:graphic>
          <a:graphicData uri="http://schemas.openxmlformats.org/drawingml/2006/table">
            <a:tbl>
              <a:tblPr/>
              <a:tblGrid>
                <a:gridCol w="2358627">
                  <a:extLst>
                    <a:ext uri="{9D8B030D-6E8A-4147-A177-3AD203B41FA5}">
                      <a16:colId xmlns:a16="http://schemas.microsoft.com/office/drawing/2014/main" val="20000"/>
                    </a:ext>
                  </a:extLst>
                </a:gridCol>
                <a:gridCol w="2353440">
                  <a:extLst>
                    <a:ext uri="{9D8B030D-6E8A-4147-A177-3AD203B41FA5}">
                      <a16:colId xmlns:a16="http://schemas.microsoft.com/office/drawing/2014/main" val="20001"/>
                    </a:ext>
                  </a:extLst>
                </a:gridCol>
              </a:tblGrid>
              <a:tr h="177800">
                <a:tc gridSpan="2">
                  <a:txBody>
                    <a:bodyPr/>
                    <a:lstStyle/>
                    <a:p>
                      <a:pPr algn="l" fontAlgn="b"/>
                      <a:r>
                        <a:rPr lang="en-US" sz="1000" b="1" i="0" u="none" strike="noStrike" dirty="0">
                          <a:solidFill>
                            <a:schemeClr val="accent5"/>
                          </a:solidFill>
                          <a:latin typeface="Arial"/>
                          <a:cs typeface="Arial"/>
                        </a:rPr>
                        <a:t>MILES FROM</a:t>
                      </a:r>
                      <a:r>
                        <a:rPr lang="en-US" sz="1000" b="1" i="0" u="none" strike="noStrike" baseline="0" dirty="0">
                          <a:solidFill>
                            <a:schemeClr val="accent5"/>
                          </a:solidFill>
                          <a:latin typeface="Arial"/>
                          <a:cs typeface="Arial"/>
                        </a:rPr>
                        <a:t> HU1: BOOKERS</a:t>
                      </a:r>
                      <a:endParaRPr lang="en-US" sz="1000" b="1" i="0" u="none" strike="noStrike" dirty="0">
                        <a:solidFill>
                          <a:schemeClr val="accent5"/>
                        </a:solidFill>
                        <a:latin typeface="Arial"/>
                        <a:cs typeface="Arial"/>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extLst>
                  <a:ext uri="{0D108BD9-81ED-4DB2-BD59-A6C34878D82A}">
                    <a16:rowId xmlns:a16="http://schemas.microsoft.com/office/drawing/2014/main" val="10000"/>
                  </a:ext>
                </a:extLst>
              </a:tr>
              <a:tr h="177800">
                <a:tc>
                  <a:txBody>
                    <a:bodyPr/>
                    <a:lstStyle/>
                    <a:p>
                      <a:pPr algn="l" fontAlgn="b"/>
                      <a:r>
                        <a:rPr lang="en-US" sz="1000" b="0" i="0" u="none" strike="noStrike" dirty="0">
                          <a:solidFill>
                            <a:schemeClr val="accent5"/>
                          </a:solidFill>
                          <a:latin typeface="Arial"/>
                          <a:cs typeface="Arial"/>
                        </a:rPr>
                        <a:t>Average Distance from HU1</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12.99 miles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177800">
                <a:tc>
                  <a:txBody>
                    <a:bodyPr/>
                    <a:lstStyle/>
                    <a:p>
                      <a:pPr algn="l" fontAlgn="b"/>
                      <a:r>
                        <a:rPr lang="en-US" sz="1000" b="0" i="0" u="none" strike="noStrike" dirty="0">
                          <a:solidFill>
                            <a:schemeClr val="accent5"/>
                          </a:solidFill>
                          <a:latin typeface="Arial"/>
                          <a:cs typeface="Arial"/>
                        </a:rPr>
                        <a:t>Longest</a:t>
                      </a:r>
                      <a:r>
                        <a:rPr lang="en-US" sz="1000" b="0" i="0" u="none" strike="noStrike" baseline="0" dirty="0">
                          <a:solidFill>
                            <a:schemeClr val="accent5"/>
                          </a:solidFill>
                          <a:latin typeface="Arial"/>
                          <a:cs typeface="Arial"/>
                        </a:rPr>
                        <a:t> distance from HU1</a:t>
                      </a:r>
                      <a:endParaRPr lang="en-US" sz="1000" b="0" i="0" u="none" strike="noStrike" dirty="0">
                        <a:solidFill>
                          <a:schemeClr val="accent5"/>
                        </a:solidFill>
                        <a:latin typeface="Arial"/>
                        <a:cs typeface="Arial"/>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297.7</a:t>
                      </a:r>
                      <a:r>
                        <a:rPr lang="en-US" sz="1000" b="0" i="0" u="none" strike="noStrike" baseline="0" dirty="0">
                          <a:solidFill>
                            <a:schemeClr val="accent5"/>
                          </a:solidFill>
                          <a:latin typeface="Arial"/>
                          <a:cs typeface="Arial"/>
                        </a:rPr>
                        <a:t> miles</a:t>
                      </a:r>
                      <a:endParaRPr lang="en-US" sz="1000" b="0" i="0" u="none" strike="noStrike" dirty="0">
                        <a:solidFill>
                          <a:schemeClr val="accent5"/>
                        </a:solidFill>
                        <a:latin typeface="Arial"/>
                        <a:cs typeface="Arial"/>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177800">
                <a:tc gridSpan="2">
                  <a:txBody>
                    <a:bodyPr/>
                    <a:lstStyle/>
                    <a:p>
                      <a:pPr algn="l" fontAlgn="b"/>
                      <a:r>
                        <a:rPr lang="en-US" sz="1000" b="1" i="0" u="none" strike="noStrike" dirty="0">
                          <a:solidFill>
                            <a:schemeClr val="accent5"/>
                          </a:solidFill>
                          <a:latin typeface="Arial"/>
                          <a:cs typeface="Arial"/>
                        </a:rPr>
                        <a:t>DRIVE TIME FROM HU1: BOOOKERS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extLst>
                  <a:ext uri="{0D108BD9-81ED-4DB2-BD59-A6C34878D82A}">
                    <a16:rowId xmlns:a16="http://schemas.microsoft.com/office/drawing/2014/main" val="10003"/>
                  </a:ext>
                </a:extLst>
              </a:tr>
              <a:tr h="177800">
                <a:tc>
                  <a:txBody>
                    <a:bodyPr/>
                    <a:lstStyle/>
                    <a:p>
                      <a:pPr algn="l" fontAlgn="b"/>
                      <a:r>
                        <a:rPr lang="en-US" sz="1000" b="0" i="0" u="none" strike="noStrike" dirty="0">
                          <a:solidFill>
                            <a:schemeClr val="accent5"/>
                          </a:solidFill>
                          <a:latin typeface="Arial"/>
                          <a:cs typeface="Arial"/>
                        </a:rPr>
                        <a:t>Average drive time from HU1</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22.5 minutes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177800">
                <a:tc>
                  <a:txBody>
                    <a:bodyPr/>
                    <a:lstStyle/>
                    <a:p>
                      <a:pPr algn="l" fontAlgn="b"/>
                      <a:r>
                        <a:rPr lang="en-US" sz="1000" b="0" i="0" u="none" strike="noStrike" dirty="0">
                          <a:solidFill>
                            <a:schemeClr val="accent5"/>
                          </a:solidFill>
                          <a:latin typeface="Arial"/>
                          <a:cs typeface="Arial"/>
                        </a:rPr>
                        <a:t>Longest drive time from HU1</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293 minutes (4</a:t>
                      </a:r>
                      <a:r>
                        <a:rPr lang="en-US" sz="1000" b="0" i="0" u="none" strike="noStrike" baseline="0" dirty="0">
                          <a:solidFill>
                            <a:schemeClr val="accent5"/>
                          </a:solidFill>
                          <a:latin typeface="Arial"/>
                          <a:cs typeface="Arial"/>
                        </a:rPr>
                        <a:t> hours 53 minutes)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177800">
                <a:tc gridSpan="2">
                  <a:txBody>
                    <a:bodyPr/>
                    <a:lstStyle/>
                    <a:p>
                      <a:pPr algn="l" fontAlgn="b"/>
                      <a:r>
                        <a:rPr lang="en-US" sz="1000" b="1" i="0" u="none" strike="noStrike" dirty="0">
                          <a:solidFill>
                            <a:schemeClr val="accent5"/>
                          </a:solidFill>
                          <a:latin typeface="Arial"/>
                          <a:cs typeface="Arial"/>
                        </a:rPr>
                        <a:t>MILES FROM</a:t>
                      </a:r>
                      <a:r>
                        <a:rPr lang="en-US" sz="1000" b="1" i="0" u="none" strike="noStrike" baseline="0" dirty="0">
                          <a:solidFill>
                            <a:schemeClr val="accent5"/>
                          </a:solidFill>
                          <a:latin typeface="Arial"/>
                          <a:cs typeface="Arial"/>
                        </a:rPr>
                        <a:t> HU1: SCANNED TICKETS</a:t>
                      </a:r>
                      <a:endParaRPr lang="en-US" sz="1000" b="1" i="0" u="none" strike="noStrike" dirty="0">
                        <a:solidFill>
                          <a:schemeClr val="accent5"/>
                        </a:solidFill>
                        <a:latin typeface="Arial"/>
                        <a:cs typeface="Arial"/>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177800">
                <a:tc>
                  <a:txBody>
                    <a:bodyPr/>
                    <a:lstStyle/>
                    <a:p>
                      <a:pPr algn="l" fontAlgn="b"/>
                      <a:r>
                        <a:rPr lang="en-US" sz="1000" b="0" i="0" u="none" strike="noStrike" dirty="0">
                          <a:solidFill>
                            <a:schemeClr val="accent5"/>
                          </a:solidFill>
                          <a:latin typeface="Arial"/>
                          <a:cs typeface="Arial"/>
                        </a:rPr>
                        <a:t>Average Distance from HU1</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11.66 miles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177800">
                <a:tc>
                  <a:txBody>
                    <a:bodyPr/>
                    <a:lstStyle/>
                    <a:p>
                      <a:pPr algn="l" fontAlgn="b"/>
                      <a:r>
                        <a:rPr lang="en-US" sz="1000" b="0" i="0" u="none" strike="noStrike" dirty="0">
                          <a:solidFill>
                            <a:schemeClr val="accent5"/>
                          </a:solidFill>
                          <a:latin typeface="Arial"/>
                          <a:cs typeface="Arial"/>
                        </a:rPr>
                        <a:t>Longest</a:t>
                      </a:r>
                      <a:r>
                        <a:rPr lang="en-US" sz="1000" b="0" i="0" u="none" strike="noStrike" baseline="0" dirty="0">
                          <a:solidFill>
                            <a:schemeClr val="accent5"/>
                          </a:solidFill>
                          <a:latin typeface="Arial"/>
                          <a:cs typeface="Arial"/>
                        </a:rPr>
                        <a:t> distance from HU1</a:t>
                      </a:r>
                      <a:endParaRPr lang="en-US" sz="1000" b="0" i="0" u="none" strike="noStrike" dirty="0">
                        <a:solidFill>
                          <a:schemeClr val="accent5"/>
                        </a:solidFill>
                        <a:latin typeface="Arial"/>
                        <a:cs typeface="Arial"/>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272 </a:t>
                      </a:r>
                      <a:r>
                        <a:rPr lang="en-US" sz="1000" b="0" i="0" u="none" strike="noStrike" baseline="0" dirty="0">
                          <a:solidFill>
                            <a:schemeClr val="accent5"/>
                          </a:solidFill>
                          <a:latin typeface="Arial"/>
                          <a:cs typeface="Arial"/>
                        </a:rPr>
                        <a:t>miles</a:t>
                      </a:r>
                      <a:endParaRPr lang="en-US" sz="1000" b="0" i="0" u="none" strike="noStrike" dirty="0">
                        <a:solidFill>
                          <a:schemeClr val="accent5"/>
                        </a:solidFill>
                        <a:latin typeface="Arial"/>
                        <a:cs typeface="Arial"/>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177800">
                <a:tc gridSpan="2">
                  <a:txBody>
                    <a:bodyPr/>
                    <a:lstStyle/>
                    <a:p>
                      <a:pPr algn="l" fontAlgn="b"/>
                      <a:r>
                        <a:rPr lang="en-US" sz="1000" b="1" i="0" u="none" strike="noStrike" dirty="0">
                          <a:solidFill>
                            <a:schemeClr val="accent5"/>
                          </a:solidFill>
                          <a:latin typeface="Arial"/>
                          <a:cs typeface="Arial"/>
                        </a:rPr>
                        <a:t>DRIVE TIME FROM HU1: SCANNED TICKETS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r h="177800">
                <a:tc>
                  <a:txBody>
                    <a:bodyPr/>
                    <a:lstStyle/>
                    <a:p>
                      <a:pPr algn="l" fontAlgn="b"/>
                      <a:r>
                        <a:rPr lang="en-US" sz="1000" b="0" i="0" u="none" strike="noStrike" dirty="0">
                          <a:solidFill>
                            <a:schemeClr val="accent5"/>
                          </a:solidFill>
                          <a:latin typeface="Arial"/>
                          <a:cs typeface="Arial"/>
                        </a:rPr>
                        <a:t>Average drive time from HU1</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22.1 minutes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0"/>
                  </a:ext>
                </a:extLst>
              </a:tr>
              <a:tr h="177800">
                <a:tc>
                  <a:txBody>
                    <a:bodyPr/>
                    <a:lstStyle/>
                    <a:p>
                      <a:pPr algn="l" fontAlgn="b"/>
                      <a:r>
                        <a:rPr lang="en-US" sz="1000" b="0" i="0" u="none" strike="noStrike" dirty="0">
                          <a:solidFill>
                            <a:schemeClr val="accent5"/>
                          </a:solidFill>
                          <a:latin typeface="Arial"/>
                          <a:cs typeface="Arial"/>
                        </a:rPr>
                        <a:t>Longest drive time from HU1</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000" b="0" i="0" u="none" strike="noStrike" dirty="0">
                          <a:solidFill>
                            <a:schemeClr val="accent5"/>
                          </a:solidFill>
                          <a:latin typeface="Arial"/>
                          <a:cs typeface="Arial"/>
                        </a:rPr>
                        <a:t>289 minutes (4</a:t>
                      </a:r>
                      <a:r>
                        <a:rPr lang="en-US" sz="1000" b="0" i="0" u="none" strike="noStrike" baseline="0" dirty="0">
                          <a:solidFill>
                            <a:schemeClr val="accent5"/>
                          </a:solidFill>
                          <a:latin typeface="Arial"/>
                          <a:cs typeface="Arial"/>
                        </a:rPr>
                        <a:t> hours 49 minutes)</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4872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0032" y="0"/>
            <a:ext cx="4283970" cy="5156879"/>
          </a:xfrm>
          <a:prstGeom prst="rect">
            <a:avLst/>
          </a:prstGeom>
        </p:spPr>
      </p:pic>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TICKETING</a:t>
            </a:r>
          </a:p>
        </p:txBody>
      </p:sp>
      <p:sp>
        <p:nvSpPr>
          <p:cNvPr id="6" name="TextBox 5"/>
          <p:cNvSpPr txBox="1"/>
          <p:nvPr/>
        </p:nvSpPr>
        <p:spPr>
          <a:xfrm>
            <a:off x="349623" y="1048871"/>
            <a:ext cx="7421190" cy="29084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In total 12,000 tickets were made available, with an expectation that </a:t>
            </a:r>
            <a:br>
              <a:rPr lang="en-GB" sz="1300" dirty="0">
                <a:solidFill>
                  <a:schemeClr val="bg1">
                    <a:lumMod val="75000"/>
                    <a:lumOff val="25000"/>
                  </a:schemeClr>
                </a:solidFill>
                <a:latin typeface="Trebuchet MS" panose="020B0603020202020204" pitchFamily="34" charset="0"/>
              </a:rPr>
            </a:br>
            <a:r>
              <a:rPr lang="en-GB" sz="1300" dirty="0">
                <a:solidFill>
                  <a:schemeClr val="bg1">
                    <a:lumMod val="75000"/>
                    <a:lumOff val="25000"/>
                  </a:schemeClr>
                </a:solidFill>
                <a:latin typeface="Trebuchet MS" panose="020B0603020202020204" pitchFamily="34" charset="0"/>
              </a:rPr>
              <a:t>being a free event there would be a percentage of ‘no shows’</a:t>
            </a:r>
          </a:p>
          <a:p>
            <a:pPr marL="534988" lvl="1" indent="-266700">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A target of 10,000 was set for ticket “sales” to the public</a:t>
            </a:r>
          </a:p>
          <a:p>
            <a:pPr marL="534988" lvl="1" indent="-266700">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2,000 additional tickets were made available for Guests and VIPs</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Actual ticket “sales” totalled 10,264, selling out in 51 minutes</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Actual tickets for guests and VIPs totalled 1,736</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A total of 6,689 tickets were scanned on the night</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An estimated 866 entrants were not scanned, due to a technical issue with a scanner</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The total public audience for the event is therefore estimated to be 7,555</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Guests and VIPs entered with wristbands, which were not scanned – they are not included within the total audience figure.</a:t>
            </a:r>
          </a:p>
        </p:txBody>
      </p:sp>
    </p:spTree>
    <p:extLst>
      <p:ext uri="{BB962C8B-B14F-4D97-AF65-F5344CB8AC3E}">
        <p14:creationId xmlns:p14="http://schemas.microsoft.com/office/powerpoint/2010/main" val="171745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0032" y="0"/>
            <a:ext cx="4283970" cy="5156879"/>
          </a:xfrm>
          <a:prstGeom prst="rect">
            <a:avLst/>
          </a:prstGeom>
        </p:spPr>
      </p:pic>
      <p:sp>
        <p:nvSpPr>
          <p:cNvPr id="5" name="Rectangle 4"/>
          <p:cNvSpPr/>
          <p:nvPr/>
        </p:nvSpPr>
        <p:spPr>
          <a:xfrm>
            <a:off x="239934" y="392893"/>
            <a:ext cx="5752879"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TICKETING: POST CODE DATA</a:t>
            </a:r>
          </a:p>
        </p:txBody>
      </p:sp>
      <p:sp>
        <p:nvSpPr>
          <p:cNvPr id="6" name="TextBox 5"/>
          <p:cNvSpPr txBox="1"/>
          <p:nvPr/>
        </p:nvSpPr>
        <p:spPr>
          <a:xfrm>
            <a:off x="349622" y="890111"/>
            <a:ext cx="7460878" cy="38933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1,646 of 1,897 </a:t>
            </a:r>
            <a:r>
              <a:rPr lang="en-GB" sz="1300" b="1" u="sng" dirty="0">
                <a:solidFill>
                  <a:srgbClr val="404040"/>
                </a:solidFill>
                <a:latin typeface="Trebuchet MS" panose="020B0603020202020204" pitchFamily="34" charset="0"/>
              </a:rPr>
              <a:t>bookers </a:t>
            </a:r>
            <a:r>
              <a:rPr lang="en-GB" sz="1300" dirty="0">
                <a:solidFill>
                  <a:srgbClr val="404040"/>
                </a:solidFill>
                <a:latin typeface="Trebuchet MS" panose="020B0603020202020204" pitchFamily="34" charset="0"/>
              </a:rPr>
              <a:t>(86.7%) - came from HU post codes:</a:t>
            </a:r>
          </a:p>
          <a:p>
            <a:pPr marL="534988" lvl="1" indent="-266700">
              <a:spcAft>
                <a:spcPts val="600"/>
              </a:spcAft>
              <a:buFont typeface="Lucida Grande"/>
              <a:buChar char="-"/>
            </a:pPr>
            <a:r>
              <a:rPr lang="en-GB" sz="1300" dirty="0">
                <a:solidFill>
                  <a:srgbClr val="404040"/>
                </a:solidFill>
                <a:latin typeface="Trebuchet MS" panose="020B0603020202020204" pitchFamily="34" charset="0"/>
              </a:rPr>
              <a:t>1,001 (52.7%) from the HU1-HU9 (Kingston Upon Hull LA area)</a:t>
            </a:r>
          </a:p>
          <a:p>
            <a:pPr marL="534988" lvl="1" indent="-266700">
              <a:spcAft>
                <a:spcPts val="600"/>
              </a:spcAft>
              <a:buFont typeface="Lucida Grande"/>
              <a:buChar char="-"/>
            </a:pPr>
            <a:r>
              <a:rPr lang="en-GB" sz="1300" dirty="0">
                <a:solidFill>
                  <a:srgbClr val="404040"/>
                </a:solidFill>
                <a:latin typeface="Trebuchet MS" panose="020B0603020202020204" pitchFamily="34" charset="0"/>
              </a:rPr>
              <a:t>645 (34.0%) from HU10-HU20 (East Riding of Yorkshire LA area)</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1,497 of 1,592 </a:t>
            </a:r>
            <a:r>
              <a:rPr lang="en-GB" sz="1300" b="1" u="sng" dirty="0">
                <a:solidFill>
                  <a:srgbClr val="404040"/>
                </a:solidFill>
                <a:latin typeface="Trebuchet MS" panose="020B0603020202020204" pitchFamily="34" charset="0"/>
              </a:rPr>
              <a:t>scanned tickets</a:t>
            </a:r>
            <a:r>
              <a:rPr lang="en-GB" sz="1300" b="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(94.0%) - came from HU post codes</a:t>
            </a:r>
          </a:p>
          <a:p>
            <a:pPr marL="534988" lvl="1" indent="-266700">
              <a:spcAft>
                <a:spcPts val="600"/>
              </a:spcAft>
              <a:buFont typeface="Lucida Grande"/>
              <a:buChar char="-"/>
            </a:pPr>
            <a:r>
              <a:rPr lang="en-GB" sz="1300" dirty="0">
                <a:solidFill>
                  <a:srgbClr val="404040"/>
                </a:solidFill>
                <a:latin typeface="Trebuchet MS" panose="020B0603020202020204" pitchFamily="34" charset="0"/>
              </a:rPr>
              <a:t>852 (53.5%) from the HU1-HU9 (Kingston Upon Hull LA area)</a:t>
            </a:r>
          </a:p>
          <a:p>
            <a:pPr marL="534988" lvl="1" indent="-266700">
              <a:spcAft>
                <a:spcPts val="600"/>
              </a:spcAft>
              <a:buFont typeface="Lucida Grande"/>
              <a:buChar char="-"/>
            </a:pPr>
            <a:r>
              <a:rPr lang="en-GB" sz="1300" dirty="0">
                <a:solidFill>
                  <a:srgbClr val="404040"/>
                </a:solidFill>
                <a:latin typeface="Trebuchet MS" panose="020B0603020202020204" pitchFamily="34" charset="0"/>
              </a:rPr>
              <a:t>565 (34.5%) from HU10-HU20 (East Riding of Yorkshire LA area)</a:t>
            </a:r>
          </a:p>
          <a:p>
            <a:pPr marL="77788" indent="-266700">
              <a:spcAft>
                <a:spcPts val="600"/>
              </a:spcAft>
              <a:buFont typeface="Arial"/>
              <a:buChar char="•"/>
            </a:pPr>
            <a:r>
              <a:rPr lang="en-GB" sz="1300" dirty="0">
                <a:solidFill>
                  <a:srgbClr val="404040"/>
                </a:solidFill>
                <a:latin typeface="Trebuchet MS" panose="020B0603020202020204" pitchFamily="34" charset="0"/>
              </a:rPr>
              <a:t>The </a:t>
            </a:r>
            <a:r>
              <a:rPr lang="en-GB" sz="1300" b="1" u="sng" dirty="0">
                <a:solidFill>
                  <a:srgbClr val="404040"/>
                </a:solidFill>
                <a:latin typeface="Trebuchet MS" panose="020B0603020202020204" pitchFamily="34" charset="0"/>
              </a:rPr>
              <a:t>booker</a:t>
            </a:r>
            <a:r>
              <a:rPr lang="en-GB" sz="1300" b="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living the furthest from HU1 (EX4 7HX), lived 298 miles away</a:t>
            </a:r>
          </a:p>
          <a:p>
            <a:pPr marL="77788" indent="-266700">
              <a:spcAft>
                <a:spcPts val="600"/>
              </a:spcAft>
              <a:buFont typeface="Arial"/>
              <a:buChar char="•"/>
            </a:pPr>
            <a:r>
              <a:rPr lang="en-GB" sz="1300" dirty="0">
                <a:solidFill>
                  <a:srgbClr val="404040"/>
                </a:solidFill>
                <a:latin typeface="Trebuchet MS" panose="020B0603020202020204" pitchFamily="34" charset="0"/>
              </a:rPr>
              <a:t>The average distance from HU1 for all </a:t>
            </a:r>
            <a:r>
              <a:rPr lang="en-GB" sz="1300" b="1" u="sng" dirty="0">
                <a:solidFill>
                  <a:srgbClr val="404040"/>
                </a:solidFill>
                <a:latin typeface="Trebuchet MS" panose="020B0603020202020204" pitchFamily="34" charset="0"/>
              </a:rPr>
              <a:t>bookers</a:t>
            </a:r>
            <a:r>
              <a:rPr lang="en-GB" sz="1300" b="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to HU1 was 13 miles</a:t>
            </a:r>
          </a:p>
          <a:p>
            <a:pPr marL="77788" indent="-266700">
              <a:spcAft>
                <a:spcPts val="600"/>
              </a:spcAft>
              <a:buFont typeface="Arial"/>
              <a:buChar char="•"/>
            </a:pPr>
            <a:r>
              <a:rPr lang="en-GB" sz="1300" dirty="0">
                <a:solidFill>
                  <a:srgbClr val="404040"/>
                </a:solidFill>
                <a:latin typeface="Trebuchet MS" panose="020B0603020202020204" pitchFamily="34" charset="0"/>
              </a:rPr>
              <a:t>The </a:t>
            </a:r>
            <a:r>
              <a:rPr lang="en-GB" sz="1300" b="1" u="sng" dirty="0">
                <a:solidFill>
                  <a:srgbClr val="404040"/>
                </a:solidFill>
                <a:latin typeface="Trebuchet MS" panose="020B0603020202020204" pitchFamily="34" charset="0"/>
              </a:rPr>
              <a:t>booker</a:t>
            </a:r>
            <a:r>
              <a:rPr lang="en-GB" sz="1300" dirty="0">
                <a:solidFill>
                  <a:srgbClr val="404040"/>
                </a:solidFill>
                <a:latin typeface="Trebuchet MS" panose="020B0603020202020204" pitchFamily="34" charset="0"/>
              </a:rPr>
              <a:t> with the longest drive time to HU1 (EX4 7HX), lived 293 minutes away</a:t>
            </a:r>
          </a:p>
          <a:p>
            <a:pPr marL="77788" indent="-266700">
              <a:spcAft>
                <a:spcPts val="600"/>
              </a:spcAft>
              <a:buFont typeface="Arial"/>
              <a:buChar char="•"/>
            </a:pPr>
            <a:r>
              <a:rPr lang="en-GB" sz="1300" dirty="0">
                <a:solidFill>
                  <a:srgbClr val="404040"/>
                </a:solidFill>
                <a:latin typeface="Trebuchet MS" panose="020B0603020202020204" pitchFamily="34" charset="0"/>
              </a:rPr>
              <a:t>The average drive time for all </a:t>
            </a:r>
            <a:r>
              <a:rPr lang="en-GB" sz="1300" b="1" u="sng" dirty="0">
                <a:solidFill>
                  <a:srgbClr val="404040"/>
                </a:solidFill>
                <a:latin typeface="Trebuchet MS" panose="020B0603020202020204" pitchFamily="34" charset="0"/>
              </a:rPr>
              <a:t>bookers</a:t>
            </a:r>
            <a:r>
              <a:rPr lang="en-GB" sz="1300" dirty="0">
                <a:solidFill>
                  <a:srgbClr val="404040"/>
                </a:solidFill>
                <a:latin typeface="Trebuchet MS" panose="020B0603020202020204" pitchFamily="34" charset="0"/>
              </a:rPr>
              <a:t> to HU1 was 22.5 minutes</a:t>
            </a:r>
          </a:p>
          <a:p>
            <a:pPr marL="77788" indent="-266700">
              <a:spcAft>
                <a:spcPts val="600"/>
              </a:spcAft>
              <a:buFont typeface="Arial"/>
              <a:buChar char="•"/>
            </a:pPr>
            <a:r>
              <a:rPr lang="en-GB" sz="1300" dirty="0">
                <a:solidFill>
                  <a:srgbClr val="404040"/>
                </a:solidFill>
                <a:latin typeface="Trebuchet MS" panose="020B0603020202020204" pitchFamily="34" charset="0"/>
              </a:rPr>
              <a:t>The </a:t>
            </a:r>
            <a:r>
              <a:rPr lang="en-GB" sz="1300" b="1" u="sng" dirty="0">
                <a:solidFill>
                  <a:srgbClr val="404040"/>
                </a:solidFill>
                <a:latin typeface="Trebuchet MS" panose="020B0603020202020204" pitchFamily="34" charset="0"/>
              </a:rPr>
              <a:t>scanned ticket</a:t>
            </a:r>
            <a:r>
              <a:rPr lang="en-GB" sz="1300" dirty="0">
                <a:solidFill>
                  <a:srgbClr val="404040"/>
                </a:solidFill>
                <a:latin typeface="Trebuchet MS" panose="020B0603020202020204" pitchFamily="34" charset="0"/>
              </a:rPr>
              <a:t> furthest from HU1 (BN1 3RP), lived 272 miles away</a:t>
            </a:r>
          </a:p>
          <a:p>
            <a:pPr marL="77788" indent="-266700">
              <a:spcAft>
                <a:spcPts val="600"/>
              </a:spcAft>
              <a:buFont typeface="Arial"/>
              <a:buChar char="•"/>
            </a:pPr>
            <a:r>
              <a:rPr lang="en-GB" sz="1300" dirty="0">
                <a:solidFill>
                  <a:srgbClr val="404040"/>
                </a:solidFill>
                <a:latin typeface="Trebuchet MS" panose="020B0603020202020204" pitchFamily="34" charset="0"/>
              </a:rPr>
              <a:t>The average distance from HU1 for all </a:t>
            </a:r>
            <a:r>
              <a:rPr lang="en-GB" sz="1300" b="1" u="sng" dirty="0">
                <a:solidFill>
                  <a:srgbClr val="404040"/>
                </a:solidFill>
                <a:latin typeface="Trebuchet MS" panose="020B0603020202020204" pitchFamily="34" charset="0"/>
              </a:rPr>
              <a:t>scanned tickets</a:t>
            </a:r>
            <a:r>
              <a:rPr lang="en-GB" sz="1300" dirty="0">
                <a:solidFill>
                  <a:srgbClr val="404040"/>
                </a:solidFill>
                <a:latin typeface="Trebuchet MS" panose="020B0603020202020204" pitchFamily="34" charset="0"/>
              </a:rPr>
              <a:t> to HU1 was 11.7 miles</a:t>
            </a:r>
          </a:p>
          <a:p>
            <a:pPr marL="77788" indent="-266700">
              <a:spcAft>
                <a:spcPts val="600"/>
              </a:spcAft>
              <a:buFont typeface="Arial"/>
              <a:buChar char="•"/>
            </a:pPr>
            <a:r>
              <a:rPr lang="en-GB" sz="1300" dirty="0">
                <a:solidFill>
                  <a:srgbClr val="404040"/>
                </a:solidFill>
                <a:latin typeface="Trebuchet MS" panose="020B0603020202020204" pitchFamily="34" charset="0"/>
              </a:rPr>
              <a:t>The </a:t>
            </a:r>
            <a:r>
              <a:rPr lang="en-GB" sz="1300" b="1" u="sng" dirty="0">
                <a:solidFill>
                  <a:srgbClr val="404040"/>
                </a:solidFill>
                <a:latin typeface="Trebuchet MS" panose="020B0603020202020204" pitchFamily="34" charset="0"/>
              </a:rPr>
              <a:t>scanned ticket</a:t>
            </a:r>
            <a:r>
              <a:rPr lang="en-GB" sz="1300" dirty="0">
                <a:solidFill>
                  <a:srgbClr val="404040"/>
                </a:solidFill>
                <a:latin typeface="Trebuchet MS" panose="020B0603020202020204" pitchFamily="34" charset="0"/>
              </a:rPr>
              <a:t> with the longest drive time to HU1 (BN1 3RP), lived 289 minutes away</a:t>
            </a:r>
          </a:p>
          <a:p>
            <a:pPr marL="77788" indent="-266700">
              <a:spcAft>
                <a:spcPts val="600"/>
              </a:spcAft>
              <a:buFont typeface="Arial"/>
              <a:buChar char="•"/>
            </a:pPr>
            <a:r>
              <a:rPr lang="en-GB" sz="1300" dirty="0">
                <a:solidFill>
                  <a:srgbClr val="404040"/>
                </a:solidFill>
                <a:latin typeface="Trebuchet MS" panose="020B0603020202020204" pitchFamily="34" charset="0"/>
              </a:rPr>
              <a:t>The average drive time for all </a:t>
            </a:r>
            <a:r>
              <a:rPr lang="en-GB" sz="1300" b="1" u="sng" dirty="0">
                <a:solidFill>
                  <a:srgbClr val="404040"/>
                </a:solidFill>
                <a:latin typeface="Trebuchet MS" panose="020B0603020202020204" pitchFamily="34" charset="0"/>
              </a:rPr>
              <a:t>scanned tickets</a:t>
            </a:r>
            <a:r>
              <a:rPr lang="en-GB" sz="1300" b="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to HU1 was 22.1 minutes   </a:t>
            </a:r>
          </a:p>
        </p:txBody>
      </p:sp>
    </p:spTree>
    <p:extLst>
      <p:ext uri="{BB962C8B-B14F-4D97-AF65-F5344CB8AC3E}">
        <p14:creationId xmlns:p14="http://schemas.microsoft.com/office/powerpoint/2010/main" val="171745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0032" y="0"/>
            <a:ext cx="4283970" cy="5156879"/>
          </a:xfrm>
          <a:prstGeom prst="rect">
            <a:avLst/>
          </a:prstGeom>
        </p:spPr>
      </p:pic>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TICKETING</a:t>
            </a:r>
          </a:p>
        </p:txBody>
      </p:sp>
      <p:sp>
        <p:nvSpPr>
          <p:cNvPr id="6" name="TextBox 5"/>
          <p:cNvSpPr txBox="1"/>
          <p:nvPr/>
        </p:nvSpPr>
        <p:spPr>
          <a:xfrm>
            <a:off x="349621" y="911403"/>
            <a:ext cx="6960817" cy="38472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73.6% of tickets “sold” were used at the event</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26.4% of tickets “sold” were not used at the event</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average number of unused tickets per order was 1.8</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737 (7.2%) of all bookers used every ticket they requested</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1,159 (61.1%) of all bookers did not use any OR every ticket they requested</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305 (16.1%) of all bookers did not use any of the tickets they requested</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6 tickets was the most frequent number requested (the maximum allowed)*</a:t>
            </a:r>
          </a:p>
          <a:p>
            <a:pPr marL="539750" lvl="1" indent="-269875">
              <a:spcAft>
                <a:spcPts val="600"/>
              </a:spcAft>
              <a:buFont typeface="Lucida Grande"/>
              <a:buChar char="-"/>
            </a:pPr>
            <a:r>
              <a:rPr lang="en-GB" sz="1300" dirty="0">
                <a:solidFill>
                  <a:srgbClr val="404040"/>
                </a:solidFill>
                <a:latin typeface="Trebuchet MS" panose="020B0603020202020204" pitchFamily="34" charset="0"/>
              </a:rPr>
              <a:t>1,199 (63.2%) of all bookers requested 6 tickets</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On the night, the average group size, reviewing scanned tickets, was 3.5 people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On the night, the most frequently occurring group size was 6 people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On the night, the next most frequently occurring group size was 4 people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average number of unused tickets per booking was 1.8</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most frequently occurring number of tickets unused was 1.</a:t>
            </a:r>
          </a:p>
          <a:p>
            <a:pPr marL="285750" indent="-285750">
              <a:spcAft>
                <a:spcPts val="600"/>
              </a:spcAft>
            </a:pPr>
            <a:r>
              <a:rPr lang="en-GB" sz="1000" dirty="0">
                <a:solidFill>
                  <a:srgbClr val="404040"/>
                </a:solidFill>
                <a:latin typeface="Trebuchet MS" panose="020B0603020202020204" pitchFamily="34" charset="0"/>
              </a:rPr>
              <a:t>* Due to a technical error a number of bookers were able to order more than 6 tickets</a:t>
            </a:r>
          </a:p>
        </p:txBody>
      </p:sp>
    </p:spTree>
    <p:extLst>
      <p:ext uri="{BB962C8B-B14F-4D97-AF65-F5344CB8AC3E}">
        <p14:creationId xmlns:p14="http://schemas.microsoft.com/office/powerpoint/2010/main" val="171745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371" y="4465438"/>
            <a:ext cx="8646694" cy="532262"/>
          </a:xfrm>
          <a:prstGeom prst="rect">
            <a:avLst/>
          </a:prstGeom>
        </p:spPr>
        <p:txBody>
          <a:bodyPr wrap="square">
            <a:spAutoFit/>
          </a:bodyPr>
          <a:lstStyle/>
          <a:p>
            <a:pPr algn="r">
              <a:lnSpc>
                <a:spcPct val="70000"/>
              </a:lnSpc>
            </a:pPr>
            <a:r>
              <a:rPr lang="en-US" sz="4000" b="1" dirty="0">
                <a:ln w="38100" cmpd="sng">
                  <a:noFill/>
                  <a:prstDash val="solid"/>
                  <a:miter lim="800000"/>
                </a:ln>
                <a:solidFill>
                  <a:srgbClr val="FFFF00"/>
                </a:solidFill>
                <a:latin typeface="Arial" panose="020B0604020202020204" pitchFamily="34" charset="0"/>
                <a:cs typeface="Arial" panose="020B0604020202020204" pitchFamily="34" charset="0"/>
              </a:rPr>
              <a:t>SAMPLE</a:t>
            </a:r>
          </a:p>
        </p:txBody>
      </p:sp>
      <p:pic>
        <p:nvPicPr>
          <p:cNvPr id="8" name="Picture 7"/>
          <p:cNvPicPr>
            <a:picLocks noChangeAspect="1"/>
          </p:cNvPicPr>
          <p:nvPr/>
        </p:nvPicPr>
        <p:blipFill>
          <a:blip r:embed="rId2"/>
          <a:stretch>
            <a:fillRect/>
          </a:stretch>
        </p:blipFill>
        <p:spPr>
          <a:xfrm>
            <a:off x="0" y="1"/>
            <a:ext cx="2667000" cy="4373880"/>
          </a:xfrm>
          <a:prstGeom prst="rect">
            <a:avLst/>
          </a:prstGeom>
        </p:spPr>
      </p:pic>
    </p:spTree>
    <p:extLst>
      <p:ext uri="{BB962C8B-B14F-4D97-AF65-F5344CB8AC3E}">
        <p14:creationId xmlns:p14="http://schemas.microsoft.com/office/powerpoint/2010/main" val="56401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SAMPLING METHODOLOGY</a:t>
            </a:r>
          </a:p>
        </p:txBody>
      </p:sp>
      <p:sp>
        <p:nvSpPr>
          <p:cNvPr id="6" name="TextBox 5"/>
          <p:cNvSpPr txBox="1"/>
          <p:nvPr/>
        </p:nvSpPr>
        <p:spPr>
          <a:xfrm>
            <a:off x="349624" y="1048871"/>
            <a:ext cx="6230564" cy="2954655"/>
          </a:xfrm>
          <a:prstGeom prst="rect">
            <a:avLst/>
          </a:prstGeom>
          <a:noFill/>
        </p:spPr>
        <p:txBody>
          <a:bodyPr wrap="square" rtlCol="0">
            <a:spAutoFit/>
          </a:bodyPr>
          <a:lstStyle/>
          <a:p>
            <a:pPr marL="285750" indent="-285750">
              <a:spcAft>
                <a:spcPts val="1200"/>
              </a:spcAft>
            </a:pPr>
            <a:r>
              <a:rPr lang="en-GB" sz="1300" b="1" dirty="0">
                <a:solidFill>
                  <a:srgbClr val="404040"/>
                </a:solidFill>
                <a:latin typeface="Trebuchet MS" panose="020B0603020202020204" pitchFamily="34" charset="0"/>
              </a:rPr>
              <a:t>PRE-EVENT</a:t>
            </a:r>
          </a:p>
          <a:p>
            <a:pPr marL="285750" indent="-285750">
              <a:spcAft>
                <a:spcPts val="600"/>
              </a:spcAft>
              <a:buFont typeface="Arial"/>
              <a:buChar char="•"/>
            </a:pPr>
            <a:r>
              <a:rPr lang="en-GB" sz="1300" dirty="0">
                <a:solidFill>
                  <a:srgbClr val="404040"/>
                </a:solidFill>
                <a:latin typeface="Trebuchet MS" panose="020B0603020202020204" pitchFamily="34" charset="0"/>
              </a:rPr>
              <a:t>A target of 371 surveys was set, to ensure a 95% confidence level for a 10,000 strong audience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This would result in a confidence interval of +/- 5, i.e. should 55% of people strongly agree with a statement we could be 95% sure that 50-60% of respondents would give the same answer</a:t>
            </a:r>
          </a:p>
          <a:p>
            <a:pPr marL="285750" indent="-285750">
              <a:spcAft>
                <a:spcPts val="1200"/>
              </a:spcAft>
              <a:buFont typeface="Arial" panose="020B0604020202020204" pitchFamily="34" charset="0"/>
              <a:buChar char="•"/>
            </a:pPr>
            <a:r>
              <a:rPr lang="en-GB" sz="1300" dirty="0">
                <a:solidFill>
                  <a:srgbClr val="404040"/>
                </a:solidFill>
                <a:latin typeface="Trebuchet MS" panose="020B0603020202020204" pitchFamily="34" charset="0"/>
              </a:rPr>
              <a:t>Originally, questionnaires were planned to be undertaken onsite, face-to-face following the show. During the dress rehearsal, this methodology was tested and it was determined there would not be sufficient time to undertake the necessary number of interviews. As such, an alternative approach was designed.</a:t>
            </a:r>
          </a:p>
          <a:p>
            <a:pPr marL="285750" indent="-285750">
              <a:spcAft>
                <a:spcPts val="600"/>
              </a:spcAft>
            </a:pPr>
            <a:endParaRPr lang="en-GB" sz="1300" dirty="0">
              <a:solidFill>
                <a:srgbClr val="404040"/>
              </a:solidFill>
              <a:latin typeface="Trebuchet MS" panose="020B0603020202020204" pitchFamily="34" charset="0"/>
            </a:endParaRPr>
          </a:p>
        </p:txBody>
      </p:sp>
      <p:pic>
        <p:nvPicPr>
          <p:cNvPr id="7" name="Picture 6"/>
          <p:cNvPicPr>
            <a:picLocks noChangeAspect="1"/>
          </p:cNvPicPr>
          <p:nvPr/>
        </p:nvPicPr>
        <p:blipFill>
          <a:blip r:embed="rId2"/>
          <a:stretch>
            <a:fillRect/>
          </a:stretch>
        </p:blipFill>
        <p:spPr>
          <a:xfrm>
            <a:off x="4679260" y="0"/>
            <a:ext cx="4464742" cy="5164038"/>
          </a:xfrm>
          <a:prstGeom prst="rect">
            <a:avLst/>
          </a:prstGeom>
        </p:spPr>
      </p:pic>
    </p:spTree>
    <p:extLst>
      <p:ext uri="{BB962C8B-B14F-4D97-AF65-F5344CB8AC3E}">
        <p14:creationId xmlns:p14="http://schemas.microsoft.com/office/powerpoint/2010/main" val="171745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SAMPLING METHODOLOGY</a:t>
            </a:r>
          </a:p>
        </p:txBody>
      </p:sp>
      <p:sp>
        <p:nvSpPr>
          <p:cNvPr id="6" name="TextBox 5"/>
          <p:cNvSpPr txBox="1"/>
          <p:nvPr/>
        </p:nvSpPr>
        <p:spPr>
          <a:xfrm>
            <a:off x="349624" y="1048871"/>
            <a:ext cx="6252882" cy="2954655"/>
          </a:xfrm>
          <a:prstGeom prst="rect">
            <a:avLst/>
          </a:prstGeom>
          <a:noFill/>
        </p:spPr>
        <p:txBody>
          <a:bodyPr wrap="square" rtlCol="0">
            <a:spAutoFit/>
          </a:bodyPr>
          <a:lstStyle/>
          <a:p>
            <a:pPr marL="285750" indent="-285750">
              <a:spcAft>
                <a:spcPts val="1200"/>
              </a:spcAft>
            </a:pPr>
            <a:r>
              <a:rPr lang="en-GB" sz="1300" b="1" dirty="0">
                <a:solidFill>
                  <a:srgbClr val="404040"/>
                </a:solidFill>
                <a:latin typeface="Trebuchet MS" panose="020B0603020202020204" pitchFamily="34" charset="0"/>
              </a:rPr>
              <a:t>ON THE NIGHT</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Audiences contact details were collected onsite at the event:</a:t>
            </a:r>
          </a:p>
          <a:p>
            <a:pPr marL="538163" lvl="1" indent="-269875">
              <a:spcAft>
                <a:spcPts val="600"/>
              </a:spcAft>
              <a:buFont typeface="Trebuchet MS" panose="020B0603020202020204" pitchFamily="34" charset="0"/>
              <a:buChar char="–"/>
            </a:pPr>
            <a:r>
              <a:rPr lang="en-GB" sz="1300" dirty="0">
                <a:solidFill>
                  <a:srgbClr val="404040"/>
                </a:solidFill>
                <a:latin typeface="Trebuchet MS" panose="020B0603020202020204" pitchFamily="34" charset="0"/>
              </a:rPr>
              <a:t>Teams of locally-based fieldwork staff were deployed onsite on the night of the event to engage audiences and gather basic information from potential respondents</a:t>
            </a:r>
          </a:p>
          <a:p>
            <a:pPr marL="538163" lvl="1" indent="-269875">
              <a:spcAft>
                <a:spcPts val="600"/>
              </a:spcAft>
              <a:buFont typeface="Trebuchet MS" panose="020B0603020202020204" pitchFamily="34" charset="0"/>
              <a:buChar char="–"/>
            </a:pPr>
            <a:r>
              <a:rPr lang="en-GB" sz="1300" dirty="0">
                <a:solidFill>
                  <a:srgbClr val="404040"/>
                </a:solidFill>
                <a:latin typeface="Trebuchet MS" panose="020B0603020202020204" pitchFamily="34" charset="0"/>
              </a:rPr>
              <a:t>Team members introduced themselves, described the purpose of the research and sought audiences’ agreement to be contacted via telephone to complete the questionnaire in the weeks following the event</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basic information collected from audiences, in order to ensure a representative sample, was Name; Telephone Number; Gender; Age; Post code; and Number of people in group</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Contact details were collected from 1,003 audience members.</a:t>
            </a:r>
          </a:p>
        </p:txBody>
      </p:sp>
      <p:pic>
        <p:nvPicPr>
          <p:cNvPr id="7" name="Picture 6"/>
          <p:cNvPicPr>
            <a:picLocks noChangeAspect="1"/>
          </p:cNvPicPr>
          <p:nvPr/>
        </p:nvPicPr>
        <p:blipFill>
          <a:blip r:embed="rId2"/>
          <a:stretch>
            <a:fillRect/>
          </a:stretch>
        </p:blipFill>
        <p:spPr>
          <a:xfrm>
            <a:off x="4679260" y="0"/>
            <a:ext cx="4464742" cy="5164038"/>
          </a:xfrm>
          <a:prstGeom prst="rect">
            <a:avLst/>
          </a:prstGeom>
        </p:spPr>
      </p:pic>
    </p:spTree>
    <p:extLst>
      <p:ext uri="{BB962C8B-B14F-4D97-AF65-F5344CB8AC3E}">
        <p14:creationId xmlns:p14="http://schemas.microsoft.com/office/powerpoint/2010/main" val="171745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SAMPLING METHODOLOGY</a:t>
            </a:r>
          </a:p>
        </p:txBody>
      </p:sp>
      <p:sp>
        <p:nvSpPr>
          <p:cNvPr id="6" name="TextBox 5"/>
          <p:cNvSpPr txBox="1"/>
          <p:nvPr/>
        </p:nvSpPr>
        <p:spPr>
          <a:xfrm>
            <a:off x="349623" y="1048871"/>
            <a:ext cx="6309939" cy="2000548"/>
          </a:xfrm>
          <a:prstGeom prst="rect">
            <a:avLst/>
          </a:prstGeom>
          <a:noFill/>
        </p:spPr>
        <p:txBody>
          <a:bodyPr wrap="square" rtlCol="0">
            <a:spAutoFit/>
          </a:bodyPr>
          <a:lstStyle/>
          <a:p>
            <a:pPr marL="285750" indent="-285750">
              <a:spcAft>
                <a:spcPts val="1200"/>
              </a:spcAft>
            </a:pPr>
            <a:r>
              <a:rPr lang="en-GB" sz="1300" b="1" dirty="0">
                <a:solidFill>
                  <a:srgbClr val="404040"/>
                </a:solidFill>
                <a:latin typeface="Trebuchet MS" panose="020B0603020202020204" pitchFamily="34" charset="0"/>
              </a:rPr>
              <a:t>CATI SUREVYS</a:t>
            </a:r>
          </a:p>
          <a:p>
            <a:pPr marL="285750" indent="-285750">
              <a:spcAft>
                <a:spcPts val="600"/>
              </a:spcAft>
              <a:buFont typeface="Arial" panose="020B0604020202020204" pitchFamily="34" charset="0"/>
              <a:buChar char="•"/>
            </a:pPr>
            <a:r>
              <a:rPr lang="en-GB" sz="1300" dirty="0" err="1">
                <a:solidFill>
                  <a:srgbClr val="404040"/>
                </a:solidFill>
                <a:latin typeface="Trebuchet MS" panose="020B0603020202020204" pitchFamily="34" charset="0"/>
              </a:rPr>
              <a:t>CATIs</a:t>
            </a:r>
            <a:r>
              <a:rPr lang="en-GB" sz="1300" dirty="0">
                <a:solidFill>
                  <a:srgbClr val="404040"/>
                </a:solidFill>
                <a:latin typeface="Trebuchet MS" panose="020B0603020202020204" pitchFamily="34" charset="0"/>
              </a:rPr>
              <a:t> (Computer Aided Telephone Interviews) were undertaken with a sample of 357 attendees between 3 and 15 July 2016 (i.e. fieldwork therefore being completed within 2 weeks of the event)</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sample of 357 gives a confidence level of 95%, with a confidence interval of +/- 5 (as required by the contract)</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It should be noted that there was routing on the questionnaire, and so the base size in some of the questions is less than 357.</a:t>
            </a:r>
          </a:p>
        </p:txBody>
      </p:sp>
      <p:pic>
        <p:nvPicPr>
          <p:cNvPr id="7" name="Picture 6"/>
          <p:cNvPicPr>
            <a:picLocks noChangeAspect="1"/>
          </p:cNvPicPr>
          <p:nvPr/>
        </p:nvPicPr>
        <p:blipFill>
          <a:blip r:embed="rId2"/>
          <a:stretch>
            <a:fillRect/>
          </a:stretch>
        </p:blipFill>
        <p:spPr>
          <a:xfrm>
            <a:off x="4679260" y="0"/>
            <a:ext cx="4464742" cy="5164038"/>
          </a:xfrm>
          <a:prstGeom prst="rect">
            <a:avLst/>
          </a:prstGeom>
        </p:spPr>
      </p:pic>
    </p:spTree>
    <p:extLst>
      <p:ext uri="{BB962C8B-B14F-4D97-AF65-F5344CB8AC3E}">
        <p14:creationId xmlns:p14="http://schemas.microsoft.com/office/powerpoint/2010/main" val="171745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193171" y="4440535"/>
            <a:ext cx="8646694" cy="532262"/>
          </a:xfrm>
          <a:prstGeom prst="rect">
            <a:avLst/>
          </a:prstGeom>
        </p:spPr>
        <p:txBody>
          <a:bodyPr wrap="square">
            <a:spAutoFit/>
          </a:bodyPr>
          <a:lstStyle/>
          <a:p>
            <a:pPr algn="r">
              <a:lnSpc>
                <a:spcPct val="70000"/>
              </a:lnSpc>
            </a:pPr>
            <a:r>
              <a:rPr lang="en-US" sz="4000" b="1" dirty="0">
                <a:ln w="38100" cmpd="sng">
                  <a:noFill/>
                  <a:prstDash val="solid"/>
                  <a:miter lim="800000"/>
                </a:ln>
                <a:solidFill>
                  <a:schemeClr val="accent6"/>
                </a:solidFill>
                <a:latin typeface="Arial" panose="020B0604020202020204" pitchFamily="34" charset="0"/>
                <a:cs typeface="Arial" panose="020B0604020202020204" pitchFamily="34" charset="0"/>
              </a:rPr>
              <a:t>AUDIENCE PROFILE</a:t>
            </a:r>
          </a:p>
        </p:txBody>
      </p:sp>
    </p:spTree>
    <p:extLst>
      <p:ext uri="{BB962C8B-B14F-4D97-AF65-F5344CB8AC3E}">
        <p14:creationId xmlns:p14="http://schemas.microsoft.com/office/powerpoint/2010/main" val="298314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AGE OF RESPONDENT</a:t>
            </a:r>
          </a:p>
        </p:txBody>
      </p:sp>
      <p:graphicFrame>
        <p:nvGraphicFramePr>
          <p:cNvPr id="6" name="Chart 5"/>
          <p:cNvGraphicFramePr/>
          <p:nvPr/>
        </p:nvGraphicFramePr>
        <p:xfrm>
          <a:off x="2453642" y="820713"/>
          <a:ext cx="5475667" cy="31705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73063" y="2825751"/>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406905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0"/>
            <a:ext cx="91678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107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GROUP PROFILE</a:t>
            </a:r>
          </a:p>
        </p:txBody>
      </p:sp>
      <p:graphicFrame>
        <p:nvGraphicFramePr>
          <p:cNvPr id="9" name="Chart 8"/>
          <p:cNvGraphicFramePr/>
          <p:nvPr/>
        </p:nvGraphicFramePr>
        <p:xfrm>
          <a:off x="1984834" y="699767"/>
          <a:ext cx="4382595" cy="3300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12897646"/>
              </p:ext>
            </p:extLst>
          </p:nvPr>
        </p:nvGraphicFramePr>
        <p:xfrm>
          <a:off x="6483311" y="1183782"/>
          <a:ext cx="2364854" cy="1346400"/>
        </p:xfrm>
        <a:graphic>
          <a:graphicData uri="http://schemas.openxmlformats.org/drawingml/2006/table">
            <a:tbl>
              <a:tblPr/>
              <a:tblGrid>
                <a:gridCol w="1564680">
                  <a:extLst>
                    <a:ext uri="{9D8B030D-6E8A-4147-A177-3AD203B41FA5}">
                      <a16:colId xmlns:a16="http://schemas.microsoft.com/office/drawing/2014/main" val="20000"/>
                    </a:ext>
                  </a:extLst>
                </a:gridCol>
                <a:gridCol w="800174">
                  <a:extLst>
                    <a:ext uri="{9D8B030D-6E8A-4147-A177-3AD203B41FA5}">
                      <a16:colId xmlns:a16="http://schemas.microsoft.com/office/drawing/2014/main" val="20001"/>
                    </a:ext>
                  </a:extLst>
                </a:gridCol>
              </a:tblGrid>
              <a:tr h="152400">
                <a:tc gridSpan="2">
                  <a:txBody>
                    <a:bodyPr/>
                    <a:lstStyle/>
                    <a:p>
                      <a:pPr algn="l" fontAlgn="b"/>
                      <a:r>
                        <a:rPr lang="en-US" sz="1000" b="1" i="0" u="none" strike="noStrike" dirty="0">
                          <a:solidFill>
                            <a:schemeClr val="accent4"/>
                          </a:solidFill>
                          <a:latin typeface="Arial"/>
                          <a:cs typeface="Arial"/>
                        </a:rPr>
                        <a:t>GROUP</a:t>
                      </a:r>
                      <a:r>
                        <a:rPr lang="en-US" sz="1000" b="1" i="0" u="none" strike="noStrike" baseline="0" dirty="0">
                          <a:solidFill>
                            <a:schemeClr val="accent4"/>
                          </a:solidFill>
                          <a:latin typeface="Arial"/>
                          <a:cs typeface="Arial"/>
                        </a:rPr>
                        <a:t> KEY STATS</a:t>
                      </a:r>
                      <a:endParaRPr lang="en-US" sz="1000" b="1" i="0" u="none" strike="noStrike" dirty="0">
                        <a:solidFill>
                          <a:schemeClr val="accent4"/>
                        </a:solidFill>
                        <a:latin typeface="Arial"/>
                        <a:cs typeface="Arial"/>
                      </a:endParaRPr>
                    </a:p>
                  </a:txBody>
                  <a:tcPr marL="36000" marR="12700" marT="36000" marB="36000" anchor="ctr">
                    <a:lnL>
                      <a:noFill/>
                    </a:lnL>
                    <a:lnR>
                      <a:noFill/>
                    </a:lnR>
                    <a:lnT>
                      <a:noFill/>
                    </a:lnT>
                    <a:lnB>
                      <a:noFill/>
                    </a:lnB>
                    <a:solidFill>
                      <a:schemeClr val="accent6"/>
                    </a:solidFill>
                  </a:tcPr>
                </a:tc>
                <a:tc hMerge="1">
                  <a:txBody>
                    <a:bodyPr/>
                    <a:lstStyle/>
                    <a:p>
                      <a:pPr algn="r" fontAlgn="b"/>
                      <a:endParaRPr lang="en-US" sz="1000" b="1" i="0" u="none" strike="noStrike" dirty="0">
                        <a:solidFill>
                          <a:srgbClr val="FFFFFF"/>
                        </a:solidFill>
                        <a:latin typeface="Microsoft Sans Serif"/>
                      </a:endParaRPr>
                    </a:p>
                  </a:txBody>
                  <a:tcPr marL="36000" marR="12700" marT="12700" marB="36000" anchor="b">
                    <a:lnL>
                      <a:noFill/>
                    </a:lnL>
                    <a:lnR>
                      <a:noFill/>
                    </a:lnR>
                    <a:lnT>
                      <a:noFill/>
                    </a:lnT>
                    <a:lnB>
                      <a:noFill/>
                    </a:lnB>
                    <a:solidFill>
                      <a:schemeClr val="accent6"/>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chemeClr val="accent4"/>
                          </a:solidFill>
                          <a:latin typeface="Arial"/>
                          <a:cs typeface="Arial"/>
                        </a:rPr>
                        <a:t>Average group size</a:t>
                      </a:r>
                    </a:p>
                  </a:txBody>
                  <a:tcPr marL="36000" marR="12700" marT="36000" marB="36000" anchor="ctr">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Arial"/>
                          <a:cs typeface="Arial"/>
                        </a:rPr>
                        <a:t>4.2 people</a:t>
                      </a:r>
                    </a:p>
                  </a:txBody>
                  <a:tcPr marL="36000" marR="12700" marT="36000" marB="36000" anchor="ctr">
                    <a:lnL>
                      <a:noFill/>
                    </a:lnL>
                    <a:lnR>
                      <a:noFill/>
                    </a:lnR>
                    <a:lnT>
                      <a:noFill/>
                    </a:lnT>
                    <a:lnB>
                      <a:noFill/>
                    </a:lnB>
                    <a:solidFill>
                      <a:schemeClr val="accent6"/>
                    </a:solidFill>
                  </a:tcPr>
                </a:tc>
                <a:extLst>
                  <a:ext uri="{0D108BD9-81ED-4DB2-BD59-A6C34878D82A}">
                    <a16:rowId xmlns:a16="http://schemas.microsoft.com/office/drawing/2014/main" val="10001"/>
                  </a:ext>
                </a:extLst>
              </a:tr>
              <a:tr h="152400">
                <a:tc>
                  <a:txBody>
                    <a:bodyPr/>
                    <a:lstStyle/>
                    <a:p>
                      <a:pPr algn="l" fontAlgn="b"/>
                      <a:r>
                        <a:rPr lang="en-US" sz="1000" b="0" i="0" u="none" strike="noStrike" dirty="0">
                          <a:solidFill>
                            <a:schemeClr val="accent4"/>
                          </a:solidFill>
                          <a:latin typeface="Arial"/>
                          <a:cs typeface="Arial"/>
                        </a:rPr>
                        <a:t>Most frequent group size</a:t>
                      </a:r>
                    </a:p>
                  </a:txBody>
                  <a:tcPr marL="36000" marR="12700" marT="36000" marB="36000" anchor="ctr">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Arial"/>
                          <a:cs typeface="Arial"/>
                        </a:rPr>
                        <a:t>2 people</a:t>
                      </a:r>
                    </a:p>
                  </a:txBody>
                  <a:tcPr marL="36000" marR="12700" marT="36000" marB="36000" anchor="ctr">
                    <a:lnL>
                      <a:noFill/>
                    </a:lnL>
                    <a:lnR>
                      <a:noFill/>
                    </a:lnR>
                    <a:lnT>
                      <a:noFill/>
                    </a:lnT>
                    <a:lnB>
                      <a:noFill/>
                    </a:lnB>
                    <a:solidFill>
                      <a:schemeClr val="accent6"/>
                    </a:solidFill>
                  </a:tcPr>
                </a:tc>
                <a:extLst>
                  <a:ext uri="{0D108BD9-81ED-4DB2-BD59-A6C34878D82A}">
                    <a16:rowId xmlns:a16="http://schemas.microsoft.com/office/drawing/2014/main" val="10002"/>
                  </a:ext>
                </a:extLst>
              </a:tr>
              <a:tr h="152400">
                <a:tc>
                  <a:txBody>
                    <a:bodyPr/>
                    <a:lstStyle/>
                    <a:p>
                      <a:pPr algn="l" fontAlgn="b"/>
                      <a:r>
                        <a:rPr lang="en-US" sz="1000" b="0" i="0" u="none" strike="noStrike" dirty="0">
                          <a:solidFill>
                            <a:schemeClr val="accent4"/>
                          </a:solidFill>
                          <a:latin typeface="Arial"/>
                          <a:cs typeface="Arial"/>
                        </a:rPr>
                        <a:t>Median</a:t>
                      </a:r>
                      <a:r>
                        <a:rPr lang="en-US" sz="1000" b="0" i="0" u="none" strike="noStrike" baseline="0" dirty="0">
                          <a:solidFill>
                            <a:schemeClr val="accent4"/>
                          </a:solidFill>
                          <a:latin typeface="Arial"/>
                          <a:cs typeface="Arial"/>
                        </a:rPr>
                        <a:t> group size</a:t>
                      </a:r>
                      <a:endParaRPr lang="en-US" sz="1000" b="0" i="0" u="none" strike="noStrike" dirty="0">
                        <a:solidFill>
                          <a:schemeClr val="accent4"/>
                        </a:solidFill>
                        <a:latin typeface="Arial"/>
                        <a:cs typeface="Arial"/>
                      </a:endParaRPr>
                    </a:p>
                  </a:txBody>
                  <a:tcPr marL="36000" marR="12700" marT="36000" marB="36000" anchor="ctr">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Arial"/>
                          <a:cs typeface="Arial"/>
                        </a:rPr>
                        <a:t>4 people </a:t>
                      </a:r>
                    </a:p>
                  </a:txBody>
                  <a:tcPr marL="36000" marR="12700" marT="36000" marB="36000" anchor="ctr">
                    <a:lnL>
                      <a:noFill/>
                    </a:lnL>
                    <a:lnR>
                      <a:noFill/>
                    </a:lnR>
                    <a:lnT>
                      <a:noFill/>
                    </a:lnT>
                    <a:lnB>
                      <a:noFill/>
                    </a:lnB>
                    <a:solidFill>
                      <a:schemeClr val="accent6"/>
                    </a:solidFill>
                  </a:tcPr>
                </a:tc>
                <a:extLst>
                  <a:ext uri="{0D108BD9-81ED-4DB2-BD59-A6C34878D82A}">
                    <a16:rowId xmlns:a16="http://schemas.microsoft.com/office/drawing/2014/main" val="10003"/>
                  </a:ext>
                </a:extLst>
              </a:tr>
              <a:tr h="152400">
                <a:tc>
                  <a:txBody>
                    <a:bodyPr/>
                    <a:lstStyle/>
                    <a:p>
                      <a:pPr algn="l" fontAlgn="b"/>
                      <a:r>
                        <a:rPr lang="en-US" sz="1000" b="0" i="0" u="none" strike="noStrike" dirty="0">
                          <a:solidFill>
                            <a:schemeClr val="accent4"/>
                          </a:solidFill>
                          <a:latin typeface="Arial"/>
                          <a:cs typeface="Arial"/>
                        </a:rPr>
                        <a:t>Biggest group size</a:t>
                      </a:r>
                    </a:p>
                  </a:txBody>
                  <a:tcPr marL="36000" marR="12700" marT="36000" marB="36000" anchor="ctr">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Arial"/>
                          <a:cs typeface="Arial"/>
                        </a:rPr>
                        <a:t>16 people</a:t>
                      </a:r>
                    </a:p>
                  </a:txBody>
                  <a:tcPr marL="36000" marR="12700" marT="36000" marB="36000" anchor="ctr">
                    <a:lnL>
                      <a:noFill/>
                    </a:lnL>
                    <a:lnR>
                      <a:noFill/>
                    </a:lnR>
                    <a:lnT>
                      <a:noFill/>
                    </a:lnT>
                    <a:lnB>
                      <a:noFill/>
                    </a:lnB>
                    <a:solidFill>
                      <a:schemeClr val="accent6"/>
                    </a:solidFill>
                  </a:tcPr>
                </a:tc>
                <a:extLst>
                  <a:ext uri="{0D108BD9-81ED-4DB2-BD59-A6C34878D82A}">
                    <a16:rowId xmlns:a16="http://schemas.microsoft.com/office/drawing/2014/main" val="10004"/>
                  </a:ext>
                </a:extLst>
              </a:tr>
              <a:tr h="152400">
                <a:tc>
                  <a:txBody>
                    <a:bodyPr/>
                    <a:lstStyle/>
                    <a:p>
                      <a:pPr algn="l" fontAlgn="b"/>
                      <a:r>
                        <a:rPr lang="en-US" sz="1000" b="0" i="0" u="none" strike="noStrike" dirty="0">
                          <a:solidFill>
                            <a:schemeClr val="accent4"/>
                          </a:solidFill>
                          <a:latin typeface="Arial"/>
                          <a:cs typeface="Arial"/>
                        </a:rPr>
                        <a:t>Smallest group size</a:t>
                      </a:r>
                    </a:p>
                  </a:txBody>
                  <a:tcPr marL="36000" marR="12700" marT="36000" marB="36000" anchor="ctr">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Arial"/>
                          <a:cs typeface="Arial"/>
                        </a:rPr>
                        <a:t>1 person</a:t>
                      </a:r>
                    </a:p>
                  </a:txBody>
                  <a:tcPr marL="36000" marR="12700" marT="36000" marB="36000" anchor="ctr">
                    <a:lnL>
                      <a:noFill/>
                    </a:lnL>
                    <a:lnR>
                      <a:noFill/>
                    </a:lnR>
                    <a:lnT>
                      <a:noFill/>
                    </a:lnT>
                    <a:lnB>
                      <a:noFill/>
                    </a:lnB>
                    <a:solidFill>
                      <a:schemeClr val="accent6"/>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6375236" y="2788956"/>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4069056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GENDER &amp; ETHNICITY</a:t>
            </a:r>
          </a:p>
        </p:txBody>
      </p:sp>
      <p:graphicFrame>
        <p:nvGraphicFramePr>
          <p:cNvPr id="8" name="Chart 7"/>
          <p:cNvGraphicFramePr/>
          <p:nvPr/>
        </p:nvGraphicFramePr>
        <p:xfrm>
          <a:off x="2159915" y="250534"/>
          <a:ext cx="4069280" cy="2470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163371" y="2418946"/>
          <a:ext cx="4684793" cy="23152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058551" y="1991672"/>
            <a:ext cx="725487" cy="230832"/>
          </a:xfrm>
          <a:prstGeom prst="rect">
            <a:avLst/>
          </a:prstGeom>
          <a:noFill/>
        </p:spPr>
        <p:txBody>
          <a:bodyPr wrap="square" rtlCol="0">
            <a:spAutoFit/>
          </a:bodyPr>
          <a:lstStyle/>
          <a:p>
            <a:pPr algn="ctr"/>
            <a:r>
              <a:rPr lang="en-US" sz="900" dirty="0">
                <a:latin typeface="Arial"/>
                <a:cs typeface="Arial"/>
              </a:rPr>
              <a:t>Base: 357</a:t>
            </a:r>
          </a:p>
        </p:txBody>
      </p:sp>
      <p:sp>
        <p:nvSpPr>
          <p:cNvPr id="10" name="TextBox 9"/>
          <p:cNvSpPr txBox="1"/>
          <p:nvPr/>
        </p:nvSpPr>
        <p:spPr>
          <a:xfrm>
            <a:off x="6957215" y="4105267"/>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406905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DISABILITY</a:t>
            </a:r>
          </a:p>
        </p:txBody>
      </p:sp>
      <p:graphicFrame>
        <p:nvGraphicFramePr>
          <p:cNvPr id="6" name="Chart 5"/>
          <p:cNvGraphicFramePr/>
          <p:nvPr/>
        </p:nvGraphicFramePr>
        <p:xfrm>
          <a:off x="2453642" y="0"/>
          <a:ext cx="4121118" cy="2496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1E00-000003000000}"/>
              </a:ext>
            </a:extLst>
          </p:cNvPr>
          <p:cNvGraphicFramePr/>
          <p:nvPr/>
        </p:nvGraphicFramePr>
        <p:xfrm>
          <a:off x="2794000" y="2595563"/>
          <a:ext cx="5810250" cy="217550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759700" y="4073515"/>
            <a:ext cx="725487" cy="230832"/>
          </a:xfrm>
          <a:prstGeom prst="rect">
            <a:avLst/>
          </a:prstGeom>
          <a:noFill/>
        </p:spPr>
        <p:txBody>
          <a:bodyPr wrap="square" rtlCol="0">
            <a:spAutoFit/>
          </a:bodyPr>
          <a:lstStyle/>
          <a:p>
            <a:pPr algn="ctr"/>
            <a:r>
              <a:rPr lang="en-US" sz="900" dirty="0">
                <a:latin typeface="Arial"/>
                <a:cs typeface="Arial"/>
              </a:rPr>
              <a:t>Base: 25</a:t>
            </a:r>
          </a:p>
        </p:txBody>
      </p:sp>
      <p:sp>
        <p:nvSpPr>
          <p:cNvPr id="10" name="TextBox 9"/>
          <p:cNvSpPr txBox="1"/>
          <p:nvPr/>
        </p:nvSpPr>
        <p:spPr>
          <a:xfrm>
            <a:off x="4862512" y="1928168"/>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4069056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EMPLOYMENT STATUS</a:t>
            </a:r>
          </a:p>
        </p:txBody>
      </p:sp>
      <p:graphicFrame>
        <p:nvGraphicFramePr>
          <p:cNvPr id="10" name="Chart 9"/>
          <p:cNvGraphicFramePr/>
          <p:nvPr/>
        </p:nvGraphicFramePr>
        <p:xfrm>
          <a:off x="1760476" y="509705"/>
          <a:ext cx="7017419" cy="34248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99994" y="2341563"/>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406905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rgbClr val="85D200"/>
                </a:solidFill>
                <a:latin typeface="Arial" panose="020B0604020202020204" pitchFamily="34" charset="0"/>
                <a:cs typeface="Arial" panose="020B0604020202020204" pitchFamily="34" charset="0"/>
              </a:rPr>
              <a:t>DEMOGRAPHICS</a:t>
            </a:r>
          </a:p>
        </p:txBody>
      </p:sp>
      <p:pic>
        <p:nvPicPr>
          <p:cNvPr id="6" name="Picture 5"/>
          <p:cNvPicPr>
            <a:picLocks noChangeAspect="1"/>
          </p:cNvPicPr>
          <p:nvPr/>
        </p:nvPicPr>
        <p:blipFill>
          <a:blip r:embed="rId2"/>
          <a:stretch>
            <a:fillRect/>
          </a:stretch>
        </p:blipFill>
        <p:spPr>
          <a:xfrm>
            <a:off x="5004048" y="0"/>
            <a:ext cx="4139952" cy="5178311"/>
          </a:xfrm>
          <a:prstGeom prst="rect">
            <a:avLst/>
          </a:prstGeom>
        </p:spPr>
      </p:pic>
      <p:sp>
        <p:nvSpPr>
          <p:cNvPr id="7" name="TextBox 6"/>
          <p:cNvSpPr txBox="1"/>
          <p:nvPr/>
        </p:nvSpPr>
        <p:spPr>
          <a:xfrm>
            <a:off x="349621" y="985367"/>
            <a:ext cx="6960817" cy="47705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majority of respondents were aged over 35, but below 75 years</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Almost half of attendees (48.4%) were aged between 45 and 64 years</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Respondents provided details of the number of people in their group by age:</a:t>
            </a:r>
          </a:p>
          <a:p>
            <a:pPr marL="627063" lvl="1" indent="-357188">
              <a:spcAft>
                <a:spcPts val="600"/>
              </a:spcAft>
              <a:buFont typeface="Lucida Grande"/>
              <a:buChar char="-"/>
            </a:pPr>
            <a:r>
              <a:rPr lang="en-GB" sz="1300" dirty="0">
                <a:solidFill>
                  <a:srgbClr val="404040"/>
                </a:solidFill>
                <a:latin typeface="Trebuchet MS" panose="020B0603020202020204" pitchFamily="34" charset="0"/>
              </a:rPr>
              <a:t>Average group size was 4.2 people</a:t>
            </a:r>
          </a:p>
          <a:p>
            <a:pPr marL="627063" lvl="1" indent="-357188">
              <a:spcAft>
                <a:spcPts val="600"/>
              </a:spcAft>
              <a:buFont typeface="Lucida Grande"/>
              <a:buChar char="-"/>
            </a:pPr>
            <a:r>
              <a:rPr lang="en-GB" sz="1300" dirty="0">
                <a:solidFill>
                  <a:srgbClr val="404040"/>
                </a:solidFill>
                <a:latin typeface="Trebuchet MS" panose="020B0603020202020204" pitchFamily="34" charset="0"/>
              </a:rPr>
              <a:t>The most frequent group size was 2 people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2 in 3 respondents were female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Almost all respondents were White/White British</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Around 1 in 10 respondents’ day-to-day activities were limited by health problems and/or a disability</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The most frequently sited health problems or disabilities were a physical impairment and/or long term illness or condition</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More than half of respondents were employed full-time/part-time and a quarter were retired.   </a:t>
            </a:r>
          </a:p>
          <a:p>
            <a:pPr marL="285750" indent="-285750">
              <a:spcAft>
                <a:spcPts val="600"/>
              </a:spcAft>
              <a:buFont typeface="Arial" panose="020B0604020202020204" pitchFamily="34" charset="0"/>
              <a:buChar char="•"/>
            </a:pPr>
            <a:endParaRPr lang="en-GB" sz="1300" dirty="0">
              <a:solidFill>
                <a:srgbClr val="404040"/>
              </a:solidFill>
              <a:latin typeface="Trebuchet MS" panose="020B0603020202020204" pitchFamily="34" charset="0"/>
            </a:endParaRPr>
          </a:p>
          <a:p>
            <a:pPr marL="285750" indent="-285750">
              <a:spcAft>
                <a:spcPts val="600"/>
              </a:spcAft>
              <a:buFont typeface="Arial" panose="020B0604020202020204" pitchFamily="34" charset="0"/>
              <a:buChar char="•"/>
            </a:pPr>
            <a:endParaRPr lang="en-GB" sz="1300" dirty="0">
              <a:solidFill>
                <a:srgbClr val="404040"/>
              </a:solidFill>
              <a:latin typeface="Trebuchet MS" panose="020B0603020202020204" pitchFamily="34" charset="0"/>
            </a:endParaRPr>
          </a:p>
          <a:p>
            <a:pPr marL="285750" indent="-285750">
              <a:spcAft>
                <a:spcPts val="600"/>
              </a:spcAft>
              <a:buFont typeface="Arial" panose="020B0604020202020204" pitchFamily="34" charset="0"/>
              <a:buChar char="•"/>
            </a:pPr>
            <a:endParaRPr lang="en-GB" sz="1300" dirty="0">
              <a:solidFill>
                <a:srgbClr val="404040"/>
              </a:solidFill>
              <a:latin typeface="Trebuchet MS" panose="020B0603020202020204" pitchFamily="34" charset="0"/>
            </a:endParaRPr>
          </a:p>
          <a:p>
            <a:pPr marL="285750" indent="-285750">
              <a:spcAft>
                <a:spcPts val="600"/>
              </a:spcAft>
              <a:buFont typeface="Arial" panose="020B0604020202020204" pitchFamily="34" charset="0"/>
              <a:buChar char="•"/>
            </a:pPr>
            <a:endParaRPr lang="en-GB" sz="1300" dirty="0">
              <a:solidFill>
                <a:srgbClr val="404040"/>
              </a:solidFill>
              <a:latin typeface="Trebuchet MS" panose="020B0603020202020204" pitchFamily="34" charset="0"/>
            </a:endParaRPr>
          </a:p>
          <a:p>
            <a:pPr marL="285750" indent="-285750">
              <a:spcAft>
                <a:spcPts val="600"/>
              </a:spcAft>
              <a:buFont typeface="Arial" panose="020B0604020202020204" pitchFamily="34" charset="0"/>
              <a:buChar char="•"/>
            </a:pPr>
            <a:endParaRPr lang="en-GB" sz="1300" dirty="0">
              <a:solidFill>
                <a:srgbClr val="404040"/>
              </a:solidFill>
              <a:latin typeface="Trebuchet MS" panose="020B0603020202020204" pitchFamily="34" charset="0"/>
            </a:endParaRPr>
          </a:p>
        </p:txBody>
      </p:sp>
    </p:spTree>
    <p:extLst>
      <p:ext uri="{BB962C8B-B14F-4D97-AF65-F5344CB8AC3E}">
        <p14:creationId xmlns:p14="http://schemas.microsoft.com/office/powerpoint/2010/main" val="261907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PLACE OF RESIDENCE</a:t>
            </a:r>
          </a:p>
        </p:txBody>
      </p:sp>
      <p:graphicFrame>
        <p:nvGraphicFramePr>
          <p:cNvPr id="6" name="Chart 5"/>
          <p:cNvGraphicFramePr/>
          <p:nvPr/>
        </p:nvGraphicFramePr>
        <p:xfrm>
          <a:off x="2286000" y="371481"/>
          <a:ext cx="4193745" cy="2444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181595" y="2505338"/>
          <a:ext cx="4611689" cy="257837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71301" y="2039940"/>
            <a:ext cx="725487" cy="230832"/>
          </a:xfrm>
          <a:prstGeom prst="rect">
            <a:avLst/>
          </a:prstGeom>
          <a:noFill/>
        </p:spPr>
        <p:txBody>
          <a:bodyPr wrap="square" rtlCol="0">
            <a:spAutoFit/>
          </a:bodyPr>
          <a:lstStyle/>
          <a:p>
            <a:pPr algn="ctr"/>
            <a:r>
              <a:rPr lang="en-US" sz="900" dirty="0">
                <a:latin typeface="Arial"/>
                <a:cs typeface="Arial"/>
              </a:rPr>
              <a:t>Base: 357</a:t>
            </a:r>
          </a:p>
        </p:txBody>
      </p:sp>
      <p:sp>
        <p:nvSpPr>
          <p:cNvPr id="10" name="TextBox 9"/>
          <p:cNvSpPr txBox="1"/>
          <p:nvPr/>
        </p:nvSpPr>
        <p:spPr>
          <a:xfrm>
            <a:off x="7262005" y="4272595"/>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4069056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PLACE OF RESIDENCE</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119" y="233256"/>
            <a:ext cx="6563046" cy="434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05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DEPRIVATION DECILE</a:t>
            </a:r>
          </a:p>
        </p:txBody>
      </p:sp>
      <p:graphicFrame>
        <p:nvGraphicFramePr>
          <p:cNvPr id="8" name="Table 7"/>
          <p:cNvGraphicFramePr>
            <a:graphicFrameLocks noGrp="1"/>
          </p:cNvGraphicFramePr>
          <p:nvPr>
            <p:extLst>
              <p:ext uri="{D42A27DB-BD31-4B8C-83A1-F6EECF244321}">
                <p14:modId xmlns:p14="http://schemas.microsoft.com/office/powerpoint/2010/main" val="4189254878"/>
              </p:ext>
            </p:extLst>
          </p:nvPr>
        </p:nvGraphicFramePr>
        <p:xfrm>
          <a:off x="2453642" y="837992"/>
          <a:ext cx="5994399" cy="2581275"/>
        </p:xfrm>
        <a:graphic>
          <a:graphicData uri="http://schemas.openxmlformats.org/drawingml/2006/table">
            <a:tbl>
              <a:tblPr>
                <a:tableStyleId>{5C22544A-7EE6-4342-B048-85BDC9FD1C3A}</a:tableStyleId>
              </a:tblPr>
              <a:tblGrid>
                <a:gridCol w="1436753">
                  <a:extLst>
                    <a:ext uri="{9D8B030D-6E8A-4147-A177-3AD203B41FA5}">
                      <a16:colId xmlns:a16="http://schemas.microsoft.com/office/drawing/2014/main" val="20000"/>
                    </a:ext>
                  </a:extLst>
                </a:gridCol>
                <a:gridCol w="1116417">
                  <a:extLst>
                    <a:ext uri="{9D8B030D-6E8A-4147-A177-3AD203B41FA5}">
                      <a16:colId xmlns:a16="http://schemas.microsoft.com/office/drawing/2014/main" val="20001"/>
                    </a:ext>
                  </a:extLst>
                </a:gridCol>
                <a:gridCol w="1116417">
                  <a:extLst>
                    <a:ext uri="{9D8B030D-6E8A-4147-A177-3AD203B41FA5}">
                      <a16:colId xmlns:a16="http://schemas.microsoft.com/office/drawing/2014/main" val="20002"/>
                    </a:ext>
                  </a:extLst>
                </a:gridCol>
                <a:gridCol w="1116417">
                  <a:extLst>
                    <a:ext uri="{9D8B030D-6E8A-4147-A177-3AD203B41FA5}">
                      <a16:colId xmlns:a16="http://schemas.microsoft.com/office/drawing/2014/main" val="20003"/>
                    </a:ext>
                  </a:extLst>
                </a:gridCol>
                <a:gridCol w="1208395">
                  <a:extLst>
                    <a:ext uri="{9D8B030D-6E8A-4147-A177-3AD203B41FA5}">
                      <a16:colId xmlns:a16="http://schemas.microsoft.com/office/drawing/2014/main" val="20004"/>
                    </a:ext>
                  </a:extLst>
                </a:gridCol>
              </a:tblGrid>
              <a:tr h="581025">
                <a:tc>
                  <a:txBody>
                    <a:bodyPr/>
                    <a:lstStyle/>
                    <a:p>
                      <a:pPr algn="l" fontAlgn="b"/>
                      <a:r>
                        <a:rPr lang="en-GB" sz="1000" b="1" u="none" strike="noStrike" dirty="0">
                          <a:solidFill>
                            <a:schemeClr val="accent4"/>
                          </a:solidFill>
                          <a:effectLst/>
                          <a:latin typeface="Arial" panose="020B0604020202020204" pitchFamily="34" charset="0"/>
                          <a:cs typeface="Arial" panose="020B0604020202020204" pitchFamily="34" charset="0"/>
                        </a:rPr>
                        <a:t> </a:t>
                      </a:r>
                      <a:endParaRPr lang="en-GB" sz="10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ctr"/>
                      <a:r>
                        <a:rPr lang="en-GB" sz="1000" b="1" u="none" strike="noStrike" dirty="0">
                          <a:solidFill>
                            <a:schemeClr val="accent4"/>
                          </a:solidFill>
                          <a:effectLst/>
                          <a:latin typeface="Arial" panose="020B0604020202020204" pitchFamily="34" charset="0"/>
                          <a:cs typeface="Arial" panose="020B0604020202020204" pitchFamily="34" charset="0"/>
                        </a:rPr>
                        <a:t>All Attendees</a:t>
                      </a:r>
                      <a:endParaRPr lang="en-GB" sz="10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ctr"/>
                      <a:r>
                        <a:rPr lang="en-GB" sz="1000" b="1" u="none" strike="noStrike" dirty="0">
                          <a:solidFill>
                            <a:schemeClr val="accent4"/>
                          </a:solidFill>
                          <a:effectLst/>
                          <a:latin typeface="Arial" panose="020B0604020202020204" pitchFamily="34" charset="0"/>
                          <a:cs typeface="Arial" panose="020B0604020202020204" pitchFamily="34" charset="0"/>
                        </a:rPr>
                        <a:t>Hull Attendees</a:t>
                      </a:r>
                      <a:endParaRPr lang="en-GB" sz="10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ctr"/>
                      <a:r>
                        <a:rPr lang="en-GB" sz="1000" b="1" u="none" strike="noStrike" dirty="0">
                          <a:solidFill>
                            <a:schemeClr val="accent4"/>
                          </a:solidFill>
                          <a:effectLst/>
                          <a:latin typeface="Arial" panose="020B0604020202020204" pitchFamily="34" charset="0"/>
                          <a:cs typeface="Arial" panose="020B0604020202020204" pitchFamily="34" charset="0"/>
                        </a:rPr>
                        <a:t>All Hull Residents</a:t>
                      </a:r>
                      <a:endParaRPr lang="en-GB" sz="10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ctr"/>
                      <a:r>
                        <a:rPr lang="en-GB" sz="1000" b="1" u="none" strike="noStrike" dirty="0">
                          <a:solidFill>
                            <a:schemeClr val="accent4"/>
                          </a:solidFill>
                          <a:effectLst/>
                          <a:latin typeface="Arial" panose="020B0604020202020204" pitchFamily="34" charset="0"/>
                          <a:cs typeface="Arial" panose="020B0604020202020204" pitchFamily="34" charset="0"/>
                        </a:rPr>
                        <a:t>Difference: </a:t>
                      </a:r>
                    </a:p>
                    <a:p>
                      <a:pPr algn="ctr" fontAlgn="ctr"/>
                      <a:r>
                        <a:rPr lang="en-GB" sz="1000" b="1" u="none" strike="noStrike" dirty="0">
                          <a:solidFill>
                            <a:schemeClr val="accent4"/>
                          </a:solidFill>
                          <a:effectLst/>
                          <a:latin typeface="Arial" panose="020B0604020202020204" pitchFamily="34" charset="0"/>
                          <a:cs typeface="Arial" panose="020B0604020202020204" pitchFamily="34" charset="0"/>
                        </a:rPr>
                        <a:t>Hull Attendees vs. </a:t>
                      </a:r>
                    </a:p>
                    <a:p>
                      <a:pPr algn="ctr" fontAlgn="ctr"/>
                      <a:r>
                        <a:rPr lang="en-GB" sz="1000" b="1" u="none" strike="noStrike" dirty="0">
                          <a:solidFill>
                            <a:schemeClr val="accent4"/>
                          </a:solidFill>
                          <a:effectLst/>
                          <a:latin typeface="Arial" panose="020B0604020202020204" pitchFamily="34" charset="0"/>
                          <a:cs typeface="Arial" panose="020B0604020202020204" pitchFamily="34" charset="0"/>
                        </a:rPr>
                        <a:t>All Hull Residents</a:t>
                      </a:r>
                      <a:endParaRPr lang="en-GB" sz="10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10% Most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13.7%</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23.6%</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45.1%</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-21.5%</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1"/>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10% - 20%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5.7%</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8.2%</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7.7%</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0.6%</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20% - 30%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9.1%</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14.3%</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11.8%</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2.4%</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30% - 40%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8.3%</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12.6%</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10.8%</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1.8%</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4"/>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40% - 50%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12.0%</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15.4%</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9.7%</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5.7%</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5"/>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50% - 60%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10.3%</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dirty="0">
                          <a:solidFill>
                            <a:schemeClr val="accent4"/>
                          </a:solidFill>
                          <a:effectLst/>
                          <a:latin typeface="Arial" panose="020B0604020202020204" pitchFamily="34" charset="0"/>
                          <a:cs typeface="Arial" panose="020B0604020202020204" pitchFamily="34" charset="0"/>
                        </a:rPr>
                        <a:t>9.3%</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6.3%</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3.1%</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6"/>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60% - 70%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11.4%</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7.7%</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4.6%</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3.1%</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7"/>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70% - 80%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10.5%</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8.2%</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3.4%</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4.8%</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8"/>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80% - 90%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5.4%</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0.5%</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0.6%</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0.0%</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9"/>
                  </a:ext>
                </a:extLst>
              </a:tr>
              <a:tr h="200025">
                <a:tc>
                  <a:txBody>
                    <a:bodyPr/>
                    <a:lstStyle/>
                    <a:p>
                      <a:pPr algn="l" fontAlgn="b"/>
                      <a:r>
                        <a:rPr lang="en-GB" sz="1000" u="none" strike="noStrike">
                          <a:solidFill>
                            <a:schemeClr val="accent4"/>
                          </a:solidFill>
                          <a:effectLst/>
                          <a:latin typeface="Arial" panose="020B0604020202020204" pitchFamily="34" charset="0"/>
                          <a:cs typeface="Arial" panose="020B0604020202020204" pitchFamily="34" charset="0"/>
                        </a:rPr>
                        <a:t>90% - 100% Deprived</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13.7%</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GB" sz="1000" u="none" strike="noStrike">
                          <a:solidFill>
                            <a:schemeClr val="accent4"/>
                          </a:solidFill>
                          <a:effectLst/>
                          <a:latin typeface="Arial" panose="020B0604020202020204" pitchFamily="34" charset="0"/>
                          <a:cs typeface="Arial" panose="020B0604020202020204" pitchFamily="34" charset="0"/>
                        </a:rPr>
                        <a:t>0.0%</a:t>
                      </a:r>
                      <a:endParaRPr lang="en-GB" sz="1000" b="0" i="0" u="none" strike="noStrike">
                        <a:solidFill>
                          <a:schemeClr val="accent4"/>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0.0%</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ctr"/>
                      <a:r>
                        <a:rPr lang="en-GB" sz="1000" u="none" strike="noStrike" dirty="0">
                          <a:solidFill>
                            <a:schemeClr val="accent4"/>
                          </a:solidFill>
                          <a:effectLst/>
                          <a:latin typeface="Arial" panose="020B0604020202020204" pitchFamily="34" charset="0"/>
                          <a:cs typeface="Arial" panose="020B0604020202020204" pitchFamily="34" charset="0"/>
                        </a:rPr>
                        <a:t>0.0%</a:t>
                      </a:r>
                      <a:endParaRPr lang="en-GB" sz="10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6905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DEPRIVATION DECILE</a:t>
            </a:r>
          </a:p>
        </p:txBody>
      </p:sp>
      <p:graphicFrame>
        <p:nvGraphicFramePr>
          <p:cNvPr id="6" name="Chart 5"/>
          <p:cNvGraphicFramePr>
            <a:graphicFrameLocks/>
          </p:cNvGraphicFramePr>
          <p:nvPr>
            <p:extLst>
              <p:ext uri="{D42A27DB-BD31-4B8C-83A1-F6EECF244321}">
                <p14:modId xmlns:p14="http://schemas.microsoft.com/office/powerpoint/2010/main" val="2378933402"/>
              </p:ext>
            </p:extLst>
          </p:nvPr>
        </p:nvGraphicFramePr>
        <p:xfrm>
          <a:off x="2290591" y="492428"/>
          <a:ext cx="5082112" cy="36441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95244" y="3858122"/>
            <a:ext cx="725487" cy="230832"/>
          </a:xfrm>
          <a:prstGeom prst="rect">
            <a:avLst/>
          </a:prstGeom>
          <a:noFill/>
        </p:spPr>
        <p:txBody>
          <a:bodyPr wrap="square" rtlCol="0">
            <a:spAutoFit/>
          </a:bodyPr>
          <a:lstStyle/>
          <a:p>
            <a:pPr algn="ctr"/>
            <a:r>
              <a:rPr lang="en-US" sz="900" dirty="0">
                <a:latin typeface="Arial"/>
                <a:cs typeface="Arial"/>
              </a:rPr>
              <a:t>Base: 182</a:t>
            </a:r>
          </a:p>
        </p:txBody>
      </p:sp>
    </p:spTree>
    <p:extLst>
      <p:ext uri="{BB962C8B-B14F-4D97-AF65-F5344CB8AC3E}">
        <p14:creationId xmlns:p14="http://schemas.microsoft.com/office/powerpoint/2010/main" val="406905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LSOA: HEAT MAP REGION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42" y="345285"/>
            <a:ext cx="5765953" cy="405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05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75114" y="0"/>
            <a:ext cx="4168885" cy="5164038"/>
          </a:xfrm>
          <a:prstGeom prst="rect">
            <a:avLst/>
          </a:prstGeom>
        </p:spPr>
      </p:pic>
      <p:sp>
        <p:nvSpPr>
          <p:cNvPr id="4" name="Rectangle 3"/>
          <p:cNvSpPr/>
          <p:nvPr/>
        </p:nvSpPr>
        <p:spPr>
          <a:xfrm>
            <a:off x="239934" y="392893"/>
            <a:ext cx="5607893"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2"/>
                </a:solidFill>
                <a:latin typeface="Arial" panose="020B0604020202020204" pitchFamily="34" charset="0"/>
                <a:cs typeface="Arial" panose="020B0604020202020204" pitchFamily="34" charset="0"/>
              </a:rPr>
              <a:t>EVENT DETAILS</a:t>
            </a:r>
          </a:p>
        </p:txBody>
      </p:sp>
      <p:sp>
        <p:nvSpPr>
          <p:cNvPr id="2" name="Rectangle 1"/>
          <p:cNvSpPr/>
          <p:nvPr/>
        </p:nvSpPr>
        <p:spPr>
          <a:xfrm>
            <a:off x="2353228" y="3506940"/>
            <a:ext cx="2158253" cy="3672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OUTDOOR</a:t>
            </a:r>
          </a:p>
        </p:txBody>
      </p:sp>
      <p:sp>
        <p:nvSpPr>
          <p:cNvPr id="6" name="Rectangle 5"/>
          <p:cNvSpPr/>
          <p:nvPr/>
        </p:nvSpPr>
        <p:spPr>
          <a:xfrm>
            <a:off x="2353229" y="3005209"/>
            <a:ext cx="2158253" cy="3672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CIRCUS</a:t>
            </a:r>
          </a:p>
        </p:txBody>
      </p:sp>
      <p:sp>
        <p:nvSpPr>
          <p:cNvPr id="7" name="Rectangle 6"/>
          <p:cNvSpPr/>
          <p:nvPr/>
        </p:nvSpPr>
        <p:spPr>
          <a:xfrm>
            <a:off x="2353231" y="2013711"/>
            <a:ext cx="2158253" cy="365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2 JULY 2016, 20:00</a:t>
            </a:r>
          </a:p>
        </p:txBody>
      </p:sp>
      <p:sp>
        <p:nvSpPr>
          <p:cNvPr id="9" name="Rectangle 8"/>
          <p:cNvSpPr/>
          <p:nvPr/>
        </p:nvSpPr>
        <p:spPr>
          <a:xfrm>
            <a:off x="2353230" y="2505654"/>
            <a:ext cx="2158253" cy="365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FREE - TICKETED</a:t>
            </a:r>
          </a:p>
        </p:txBody>
      </p:sp>
      <p:sp>
        <p:nvSpPr>
          <p:cNvPr id="10" name="Rectangle 9"/>
          <p:cNvSpPr/>
          <p:nvPr/>
        </p:nvSpPr>
        <p:spPr>
          <a:xfrm>
            <a:off x="354094" y="1959919"/>
            <a:ext cx="1891550"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DATE &amp; TIME:</a:t>
            </a:r>
          </a:p>
        </p:txBody>
      </p:sp>
      <p:sp>
        <p:nvSpPr>
          <p:cNvPr id="11" name="Rectangle 10"/>
          <p:cNvSpPr/>
          <p:nvPr/>
        </p:nvSpPr>
        <p:spPr>
          <a:xfrm>
            <a:off x="354094" y="2455227"/>
            <a:ext cx="1246098"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PRICE:</a:t>
            </a:r>
          </a:p>
        </p:txBody>
      </p:sp>
      <p:sp>
        <p:nvSpPr>
          <p:cNvPr id="13" name="Rectangle 12"/>
          <p:cNvSpPr/>
          <p:nvPr/>
        </p:nvSpPr>
        <p:spPr>
          <a:xfrm>
            <a:off x="354095" y="3474901"/>
            <a:ext cx="1891557"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EVENT TYPE:</a:t>
            </a:r>
          </a:p>
        </p:txBody>
      </p:sp>
      <p:sp>
        <p:nvSpPr>
          <p:cNvPr id="14" name="Rectangle 13"/>
          <p:cNvSpPr/>
          <p:nvPr/>
        </p:nvSpPr>
        <p:spPr>
          <a:xfrm>
            <a:off x="354093" y="2955870"/>
            <a:ext cx="1757087"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ART FORM:</a:t>
            </a:r>
          </a:p>
        </p:txBody>
      </p:sp>
      <p:sp>
        <p:nvSpPr>
          <p:cNvPr id="15" name="Rectangle 14"/>
          <p:cNvSpPr/>
          <p:nvPr/>
        </p:nvSpPr>
        <p:spPr>
          <a:xfrm>
            <a:off x="2353236" y="4008671"/>
            <a:ext cx="2158253" cy="3672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QUEENS GARDENS</a:t>
            </a:r>
          </a:p>
        </p:txBody>
      </p:sp>
      <p:sp>
        <p:nvSpPr>
          <p:cNvPr id="16" name="Rectangle 15"/>
          <p:cNvSpPr/>
          <p:nvPr/>
        </p:nvSpPr>
        <p:spPr>
          <a:xfrm>
            <a:off x="354103" y="3976632"/>
            <a:ext cx="1891557"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VENUE:</a:t>
            </a:r>
          </a:p>
        </p:txBody>
      </p:sp>
      <p:sp>
        <p:nvSpPr>
          <p:cNvPr id="17" name="Rectangle 16"/>
          <p:cNvSpPr/>
          <p:nvPr/>
        </p:nvSpPr>
        <p:spPr>
          <a:xfrm>
            <a:off x="2353236" y="1017000"/>
            <a:ext cx="2158253" cy="365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PLACE DES ANGES</a:t>
            </a:r>
          </a:p>
        </p:txBody>
      </p:sp>
      <p:sp>
        <p:nvSpPr>
          <p:cNvPr id="18" name="Rectangle 17"/>
          <p:cNvSpPr/>
          <p:nvPr/>
        </p:nvSpPr>
        <p:spPr>
          <a:xfrm>
            <a:off x="2353236" y="1514156"/>
            <a:ext cx="2158253" cy="365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GRATTE CIEL</a:t>
            </a:r>
          </a:p>
        </p:txBody>
      </p:sp>
      <p:sp>
        <p:nvSpPr>
          <p:cNvPr id="19" name="Rectangle 18"/>
          <p:cNvSpPr/>
          <p:nvPr/>
        </p:nvSpPr>
        <p:spPr>
          <a:xfrm>
            <a:off x="354110" y="1463729"/>
            <a:ext cx="1891550"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COMPANY:</a:t>
            </a:r>
          </a:p>
        </p:txBody>
      </p:sp>
      <p:sp>
        <p:nvSpPr>
          <p:cNvPr id="20" name="Rectangle 19"/>
          <p:cNvSpPr/>
          <p:nvPr/>
        </p:nvSpPr>
        <p:spPr>
          <a:xfrm>
            <a:off x="354093" y="966573"/>
            <a:ext cx="1891550" cy="465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TITLE:</a:t>
            </a:r>
          </a:p>
        </p:txBody>
      </p:sp>
    </p:spTree>
    <p:extLst>
      <p:ext uri="{BB962C8B-B14F-4D97-AF65-F5344CB8AC3E}">
        <p14:creationId xmlns:p14="http://schemas.microsoft.com/office/powerpoint/2010/main" val="704042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LSOA: HEAT MAP HULL</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42" y="288518"/>
            <a:ext cx="5757149" cy="40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05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chemeClr val="accent6"/>
                </a:solidFill>
                <a:latin typeface="Arial" panose="020B0604020202020204" pitchFamily="34" charset="0"/>
                <a:cs typeface="Arial" panose="020B0604020202020204" pitchFamily="34" charset="0"/>
              </a:rPr>
              <a:t>DEMOGRAPHICS</a:t>
            </a:r>
          </a:p>
        </p:txBody>
      </p:sp>
      <p:sp>
        <p:nvSpPr>
          <p:cNvPr id="3" name="TextBox 2"/>
          <p:cNvSpPr txBox="1"/>
          <p:nvPr/>
        </p:nvSpPr>
        <p:spPr>
          <a:xfrm>
            <a:off x="239935" y="921273"/>
            <a:ext cx="7007004" cy="2277547"/>
          </a:xfrm>
          <a:prstGeom prst="rect">
            <a:avLst/>
          </a:prstGeom>
          <a:noFill/>
        </p:spPr>
        <p:txBody>
          <a:bodyPr wrap="square" rtlCol="0">
            <a:spAutoFit/>
          </a:bodyPr>
          <a:lstStyle/>
          <a:p>
            <a:pPr>
              <a:spcAft>
                <a:spcPts val="600"/>
              </a:spcAft>
            </a:pPr>
            <a:r>
              <a:rPr lang="en-GB" sz="1300" b="1" dirty="0">
                <a:solidFill>
                  <a:srgbClr val="404040"/>
                </a:solidFill>
                <a:latin typeface="Arial" panose="020B0604020202020204" pitchFamily="34" charset="0"/>
                <a:cs typeface="Arial" panose="020B0604020202020204" pitchFamily="34" charset="0"/>
              </a:rPr>
              <a:t>POST CODE - ALL</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9 in 10 respondents were from a HU post code area</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1 in respondents were form a HU1 – HU9 post code area (Kingston upon Hull)</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Mapping of post codes from Hull and surrounding areas shows clusters of respondents from the following areas:</a:t>
            </a:r>
          </a:p>
          <a:p>
            <a:pPr marL="539750" indent="-269875">
              <a:spcAft>
                <a:spcPts val="600"/>
              </a:spcAft>
              <a:buFont typeface="Lucida Grande"/>
              <a:buChar char="-"/>
            </a:pPr>
            <a:r>
              <a:rPr lang="en-GB" sz="1300" b="1" dirty="0">
                <a:solidFill>
                  <a:srgbClr val="404040"/>
                </a:solidFill>
                <a:latin typeface="Trebuchet MS" panose="020B0603020202020204" pitchFamily="34" charset="0"/>
              </a:rPr>
              <a:t>Kingston upon Hull: </a:t>
            </a:r>
            <a:r>
              <a:rPr lang="en-GB" sz="1300" dirty="0">
                <a:solidFill>
                  <a:srgbClr val="404040"/>
                </a:solidFill>
                <a:latin typeface="Trebuchet MS" panose="020B0603020202020204" pitchFamily="34" charset="0"/>
              </a:rPr>
              <a:t>The Avenues; Sutton; Orchard Park &amp; Greenwood; and </a:t>
            </a:r>
            <a:r>
              <a:rPr lang="en-GB" sz="1300" dirty="0" err="1">
                <a:solidFill>
                  <a:srgbClr val="404040"/>
                </a:solidFill>
                <a:latin typeface="Trebuchet MS" panose="020B0603020202020204" pitchFamily="34" charset="0"/>
              </a:rPr>
              <a:t>Derringham</a:t>
            </a:r>
            <a:r>
              <a:rPr lang="en-GB" sz="1300" dirty="0">
                <a:solidFill>
                  <a:srgbClr val="404040"/>
                </a:solidFill>
                <a:latin typeface="Trebuchet MS" panose="020B0603020202020204" pitchFamily="34" charset="0"/>
              </a:rPr>
              <a:t> </a:t>
            </a:r>
          </a:p>
          <a:p>
            <a:pPr marL="539750" indent="-269875">
              <a:spcAft>
                <a:spcPts val="1200"/>
              </a:spcAft>
              <a:buFont typeface="Lucida Grande"/>
              <a:buChar char="-"/>
            </a:pPr>
            <a:r>
              <a:rPr lang="en-GB" sz="1300" b="1" dirty="0">
                <a:solidFill>
                  <a:srgbClr val="404040"/>
                </a:solidFill>
                <a:latin typeface="Trebuchet MS" panose="020B0603020202020204" pitchFamily="34" charset="0"/>
              </a:rPr>
              <a:t>East Riding of Yorkshire</a:t>
            </a:r>
            <a:r>
              <a:rPr lang="en-GB" sz="1300" dirty="0">
                <a:solidFill>
                  <a:srgbClr val="404040"/>
                </a:solidFill>
                <a:latin typeface="Trebuchet MS" panose="020B0603020202020204" pitchFamily="34" charset="0"/>
              </a:rPr>
              <a:t>: Kirk Ella &amp; </a:t>
            </a:r>
            <a:r>
              <a:rPr lang="en-GB" sz="1300" dirty="0" err="1">
                <a:solidFill>
                  <a:srgbClr val="404040"/>
                </a:solidFill>
                <a:latin typeface="Trebuchet MS" panose="020B0603020202020204" pitchFamily="34" charset="0"/>
              </a:rPr>
              <a:t>Willerby</a:t>
            </a:r>
            <a:r>
              <a:rPr lang="en-GB" sz="1300" dirty="0">
                <a:solidFill>
                  <a:srgbClr val="404040"/>
                </a:solidFill>
                <a:latin typeface="Trebuchet MS" panose="020B0603020202020204" pitchFamily="34" charset="0"/>
              </a:rPr>
              <a:t>; Beverley; Hessle; Holderness; and </a:t>
            </a:r>
            <a:r>
              <a:rPr lang="en-GB" sz="1300" dirty="0" err="1">
                <a:solidFill>
                  <a:srgbClr val="404040"/>
                </a:solidFill>
                <a:latin typeface="Trebuchet MS" panose="020B0603020202020204" pitchFamily="34" charset="0"/>
              </a:rPr>
              <a:t>Cottingham</a:t>
            </a:r>
            <a:r>
              <a:rPr lang="en-GB" sz="1300" dirty="0">
                <a:solidFill>
                  <a:srgbClr val="404040"/>
                </a:solidFill>
                <a:latin typeface="Trebuchet MS" panose="020B0603020202020204" pitchFamily="34" charset="0"/>
              </a:rPr>
              <a:t>.</a:t>
            </a:r>
          </a:p>
        </p:txBody>
      </p:sp>
      <p:pic>
        <p:nvPicPr>
          <p:cNvPr id="6" name="Picture 5"/>
          <p:cNvPicPr>
            <a:picLocks noChangeAspect="1"/>
          </p:cNvPicPr>
          <p:nvPr/>
        </p:nvPicPr>
        <p:blipFill>
          <a:blip r:embed="rId2"/>
          <a:stretch>
            <a:fillRect/>
          </a:stretch>
        </p:blipFill>
        <p:spPr>
          <a:xfrm>
            <a:off x="5004048" y="0"/>
            <a:ext cx="4139952" cy="5178311"/>
          </a:xfrm>
          <a:prstGeom prst="rect">
            <a:avLst/>
          </a:prstGeom>
        </p:spPr>
      </p:pic>
    </p:spTree>
    <p:extLst>
      <p:ext uri="{BB962C8B-B14F-4D97-AF65-F5344CB8AC3E}">
        <p14:creationId xmlns:p14="http://schemas.microsoft.com/office/powerpoint/2010/main" val="1000097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rgbClr val="85D200"/>
                </a:solidFill>
                <a:latin typeface="Arial" panose="020B0604020202020204" pitchFamily="34" charset="0"/>
                <a:cs typeface="Arial" panose="020B0604020202020204" pitchFamily="34" charset="0"/>
              </a:rPr>
              <a:t>DEMOGRAPHICS</a:t>
            </a:r>
          </a:p>
        </p:txBody>
      </p:sp>
      <p:sp>
        <p:nvSpPr>
          <p:cNvPr id="3" name="TextBox 2"/>
          <p:cNvSpPr txBox="1"/>
          <p:nvPr/>
        </p:nvSpPr>
        <p:spPr>
          <a:xfrm>
            <a:off x="239935" y="921273"/>
            <a:ext cx="6762082" cy="2877711"/>
          </a:xfrm>
          <a:prstGeom prst="rect">
            <a:avLst/>
          </a:prstGeom>
          <a:noFill/>
        </p:spPr>
        <p:txBody>
          <a:bodyPr wrap="square" rtlCol="0">
            <a:spAutoFit/>
          </a:bodyPr>
          <a:lstStyle/>
          <a:p>
            <a:pPr>
              <a:spcAft>
                <a:spcPts val="600"/>
              </a:spcAft>
            </a:pPr>
            <a:r>
              <a:rPr lang="en-GB" sz="1300" b="1" dirty="0">
                <a:solidFill>
                  <a:srgbClr val="404040"/>
                </a:solidFill>
                <a:latin typeface="Arial" panose="020B0604020202020204" pitchFamily="34" charset="0"/>
                <a:cs typeface="Arial" panose="020B0604020202020204" pitchFamily="34" charset="0"/>
              </a:rPr>
              <a:t>DEPRIVATION DECILE</a:t>
            </a:r>
          </a:p>
          <a:p>
            <a:pPr>
              <a:spcAft>
                <a:spcPts val="600"/>
              </a:spcAft>
            </a:pPr>
            <a:r>
              <a:rPr lang="en-GB" sz="1300" dirty="0">
                <a:solidFill>
                  <a:srgbClr val="404040"/>
                </a:solidFill>
                <a:latin typeface="Trebuchet MS" panose="020B0603020202020204" pitchFamily="34" charset="0"/>
              </a:rPr>
              <a:t>The Indices of Deprivation are prepared using the Lower Super Output Area (LSOA) geography which has the dual benefits of consistent size throughout England, and being stable over time so that changes in deprivation levels can be measured.</a:t>
            </a:r>
          </a:p>
          <a:p>
            <a:pPr>
              <a:spcAft>
                <a:spcPts val="600"/>
              </a:spcAft>
            </a:pPr>
            <a:r>
              <a:rPr lang="en-GB" sz="1300" dirty="0">
                <a:solidFill>
                  <a:srgbClr val="404040"/>
                </a:solidFill>
                <a:latin typeface="Trebuchet MS" panose="020B0603020202020204" pitchFamily="34" charset="0"/>
              </a:rPr>
              <a:t>There are 32,844 LSOAs in England (166 in Kingston upon Hull). Deprivation scores are calculated for each LSOA and they are then ranked from 1 (most deprived) to 32,844 (least deprived).  The rankings are often reported as deciles of deprivation from 0-10% (most deprived), 10-20%, 20-30%.…..90-100% (least deprived).</a:t>
            </a:r>
          </a:p>
          <a:p>
            <a:pPr>
              <a:spcAft>
                <a:spcPts val="600"/>
              </a:spcAft>
            </a:pPr>
            <a:r>
              <a:rPr lang="en-GB" sz="1300" dirty="0">
                <a:solidFill>
                  <a:srgbClr val="404040"/>
                </a:solidFill>
                <a:latin typeface="Trebuchet MS" panose="020B0603020202020204" pitchFamily="34" charset="0"/>
              </a:rPr>
              <a:t>It should be noted that:</a:t>
            </a:r>
          </a:p>
          <a:p>
            <a:pPr marL="342900" indent="-342900">
              <a:spcAft>
                <a:spcPts val="600"/>
              </a:spcAft>
              <a:buFont typeface="+mj-lt"/>
              <a:buAutoNum type="arabicPeriod"/>
            </a:pPr>
            <a:r>
              <a:rPr lang="en-GB" sz="1300" dirty="0">
                <a:solidFill>
                  <a:srgbClr val="404040"/>
                </a:solidFill>
                <a:latin typeface="Trebuchet MS" panose="020B0603020202020204" pitchFamily="34" charset="0"/>
              </a:rPr>
              <a:t>The Indices of Deprivation measure relative deprivation, not absolute.</a:t>
            </a:r>
          </a:p>
          <a:p>
            <a:pPr marL="342900" indent="-342900">
              <a:spcAft>
                <a:spcPts val="600"/>
              </a:spcAft>
              <a:buFont typeface="+mj-lt"/>
              <a:buAutoNum type="arabicPeriod"/>
            </a:pPr>
            <a:r>
              <a:rPr lang="en-GB" sz="1300" dirty="0">
                <a:solidFill>
                  <a:srgbClr val="404040"/>
                </a:solidFill>
                <a:latin typeface="Trebuchet MS" panose="020B0603020202020204" pitchFamily="34" charset="0"/>
              </a:rPr>
              <a:t>Not all residents of deprived areas are deprived, and not all deprived people live in deprived areas.</a:t>
            </a:r>
          </a:p>
        </p:txBody>
      </p:sp>
      <p:pic>
        <p:nvPicPr>
          <p:cNvPr id="6" name="Picture 5"/>
          <p:cNvPicPr>
            <a:picLocks noChangeAspect="1"/>
          </p:cNvPicPr>
          <p:nvPr/>
        </p:nvPicPr>
        <p:blipFill>
          <a:blip r:embed="rId2"/>
          <a:stretch>
            <a:fillRect/>
          </a:stretch>
        </p:blipFill>
        <p:spPr>
          <a:xfrm>
            <a:off x="5004048" y="0"/>
            <a:ext cx="4139952" cy="5178311"/>
          </a:xfrm>
          <a:prstGeom prst="rect">
            <a:avLst/>
          </a:prstGeom>
        </p:spPr>
      </p:pic>
    </p:spTree>
    <p:extLst>
      <p:ext uri="{BB962C8B-B14F-4D97-AF65-F5344CB8AC3E}">
        <p14:creationId xmlns:p14="http://schemas.microsoft.com/office/powerpoint/2010/main" val="267983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rgbClr val="85D200"/>
                </a:solidFill>
                <a:latin typeface="Arial" panose="020B0604020202020204" pitchFamily="34" charset="0"/>
                <a:cs typeface="Arial" panose="020B0604020202020204" pitchFamily="34" charset="0"/>
              </a:rPr>
              <a:t>DEMOGRAPHICS</a:t>
            </a:r>
          </a:p>
        </p:txBody>
      </p:sp>
      <p:sp>
        <p:nvSpPr>
          <p:cNvPr id="6" name="TextBox 5"/>
          <p:cNvSpPr txBox="1"/>
          <p:nvPr/>
        </p:nvSpPr>
        <p:spPr>
          <a:xfrm>
            <a:off x="239934" y="921273"/>
            <a:ext cx="7512295" cy="3600986"/>
          </a:xfrm>
          <a:prstGeom prst="rect">
            <a:avLst/>
          </a:prstGeom>
          <a:noFill/>
        </p:spPr>
        <p:txBody>
          <a:bodyPr wrap="square" rtlCol="0">
            <a:spAutoFit/>
          </a:bodyPr>
          <a:lstStyle/>
          <a:p>
            <a:pPr>
              <a:spcAft>
                <a:spcPts val="600"/>
              </a:spcAft>
            </a:pPr>
            <a:r>
              <a:rPr lang="en-GB" sz="1300" b="1" dirty="0">
                <a:solidFill>
                  <a:srgbClr val="404040"/>
                </a:solidFill>
                <a:latin typeface="Arial" panose="020B0604020202020204" pitchFamily="34" charset="0"/>
                <a:cs typeface="Arial" panose="020B0604020202020204" pitchFamily="34" charset="0"/>
              </a:rPr>
              <a:t>DEPRIVATION DECILE - ALL</a:t>
            </a:r>
          </a:p>
          <a:p>
            <a:pPr marL="285750" indent="-285750">
              <a:buFont typeface="Arial" panose="020B0604020202020204" pitchFamily="34" charset="0"/>
              <a:buChar char="•"/>
            </a:pPr>
            <a:r>
              <a:rPr lang="en-GB" sz="1300" dirty="0">
                <a:solidFill>
                  <a:srgbClr val="404040"/>
                </a:solidFill>
                <a:latin typeface="Trebuchet MS" panose="020B0603020202020204" pitchFamily="34" charset="0"/>
              </a:rPr>
              <a:t>13.7% are from the 0-10% deprived LSOAs (most deprived) </a:t>
            </a:r>
          </a:p>
          <a:p>
            <a:pPr marL="285750" indent="-285750">
              <a:buFont typeface="Arial" panose="020B0604020202020204" pitchFamily="34" charset="0"/>
              <a:buChar char="•"/>
            </a:pPr>
            <a:r>
              <a:rPr lang="en-GB" sz="1300" dirty="0">
                <a:solidFill>
                  <a:srgbClr val="404040"/>
                </a:solidFill>
                <a:latin typeface="Trebuchet MS" panose="020B0603020202020204" pitchFamily="34" charset="0"/>
              </a:rPr>
              <a:t>13.7% are from the 90-100% deprived LSOAs (least deprived) </a:t>
            </a:r>
          </a:p>
          <a:p>
            <a:pPr marL="285750" indent="-285750">
              <a:buFont typeface="Arial" panose="020B0604020202020204" pitchFamily="34" charset="0"/>
              <a:buChar char="•"/>
            </a:pPr>
            <a:r>
              <a:rPr lang="en-GB" sz="1300" dirty="0">
                <a:solidFill>
                  <a:srgbClr val="404040"/>
                </a:solidFill>
                <a:latin typeface="Trebuchet MS" panose="020B0603020202020204" pitchFamily="34" charset="0"/>
              </a:rPr>
              <a:t>12.0% are from the 45-50% deprived LSOAs</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Almost 1 in 3 (28.5%) are from the 0-30% deprived </a:t>
            </a:r>
            <a:r>
              <a:rPr lang="en-GB" sz="1300" dirty="0" err="1">
                <a:solidFill>
                  <a:srgbClr val="404040"/>
                </a:solidFill>
                <a:latin typeface="Trebuchet MS" panose="020B0603020202020204" pitchFamily="34" charset="0"/>
              </a:rPr>
              <a:t>LSOAs</a:t>
            </a:r>
            <a:r>
              <a:rPr lang="en-GB" sz="1300" dirty="0">
                <a:solidFill>
                  <a:srgbClr val="404040"/>
                </a:solidFill>
                <a:latin typeface="Trebuchet MS" panose="020B0603020202020204" pitchFamily="34" charset="0"/>
              </a:rPr>
              <a:t>.</a:t>
            </a:r>
          </a:p>
          <a:p>
            <a:pPr>
              <a:spcAft>
                <a:spcPts val="600"/>
              </a:spcAft>
            </a:pPr>
            <a:r>
              <a:rPr lang="en-GB" sz="1300" b="1" dirty="0">
                <a:solidFill>
                  <a:srgbClr val="404040"/>
                </a:solidFill>
                <a:latin typeface="Arial" panose="020B0604020202020204" pitchFamily="34" charset="0"/>
                <a:cs typeface="Arial" panose="020B0604020202020204" pitchFamily="34" charset="0"/>
              </a:rPr>
              <a:t>DEPRIVATION DECILE – HULL RESIDENTS ONLY</a:t>
            </a:r>
          </a:p>
          <a:p>
            <a:pPr marL="285750" indent="-285750">
              <a:buFont typeface="Arial" panose="020B0604020202020204" pitchFamily="34" charset="0"/>
              <a:buChar char="•"/>
            </a:pPr>
            <a:r>
              <a:rPr lang="en-GB" sz="1300" dirty="0">
                <a:solidFill>
                  <a:srgbClr val="404040"/>
                </a:solidFill>
                <a:latin typeface="Trebuchet MS" panose="020B0603020202020204" pitchFamily="34" charset="0"/>
              </a:rPr>
              <a:t>23.6% are from the 0-10% deprived LSOAs (most deprived) </a:t>
            </a:r>
          </a:p>
          <a:p>
            <a:pPr marL="285750" indent="-285750">
              <a:buFont typeface="Arial" panose="020B0604020202020204" pitchFamily="34" charset="0"/>
              <a:buChar char="•"/>
            </a:pPr>
            <a:r>
              <a:rPr lang="en-GB" sz="1300" dirty="0">
                <a:solidFill>
                  <a:srgbClr val="404040"/>
                </a:solidFill>
                <a:latin typeface="Trebuchet MS" panose="020B0603020202020204" pitchFamily="34" charset="0"/>
              </a:rPr>
              <a:t>15.4% are from the 45-50% deprived LSOAs</a:t>
            </a:r>
          </a:p>
          <a:p>
            <a:pPr marL="285750" indent="-285750">
              <a:buFont typeface="Arial" panose="020B0604020202020204" pitchFamily="34" charset="0"/>
              <a:buChar char="•"/>
            </a:pPr>
            <a:r>
              <a:rPr lang="en-GB" sz="1300" dirty="0">
                <a:solidFill>
                  <a:srgbClr val="404040"/>
                </a:solidFill>
                <a:latin typeface="Trebuchet MS" panose="020B0603020202020204" pitchFamily="34" charset="0"/>
              </a:rPr>
              <a:t>14.3% are from the 20-30% deprived LSOAs</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Almost 1 in 2 (46%) are from the 0-30% deprived </a:t>
            </a:r>
            <a:r>
              <a:rPr lang="en-GB" sz="1300" dirty="0" err="1">
                <a:solidFill>
                  <a:srgbClr val="404040"/>
                </a:solidFill>
                <a:latin typeface="Trebuchet MS" panose="020B0603020202020204" pitchFamily="34" charset="0"/>
              </a:rPr>
              <a:t>LSOAs</a:t>
            </a:r>
            <a:r>
              <a:rPr lang="en-GB" sz="1300" dirty="0">
                <a:solidFill>
                  <a:srgbClr val="404040"/>
                </a:solidFill>
                <a:latin typeface="Trebuchet MS" panose="020B0603020202020204" pitchFamily="34" charset="0"/>
              </a:rPr>
              <a:t>.</a:t>
            </a:r>
          </a:p>
          <a:p>
            <a:r>
              <a:rPr lang="en-GB" sz="1300" dirty="0">
                <a:solidFill>
                  <a:srgbClr val="404040"/>
                </a:solidFill>
                <a:latin typeface="Trebuchet MS" panose="020B0603020202020204" pitchFamily="34" charset="0"/>
              </a:rPr>
              <a:t>This data suggests </a:t>
            </a:r>
            <a:r>
              <a:rPr lang="en-GB" sz="1300" i="1" dirty="0">
                <a:solidFill>
                  <a:srgbClr val="404040"/>
                </a:solidFill>
                <a:latin typeface="Trebuchet MS" panose="020B0603020202020204" pitchFamily="34" charset="0"/>
              </a:rPr>
              <a:t>Place des </a:t>
            </a:r>
            <a:r>
              <a:rPr lang="en-GB" sz="1300" i="1" dirty="0" err="1">
                <a:solidFill>
                  <a:srgbClr val="404040"/>
                </a:solidFill>
                <a:latin typeface="Trebuchet MS" panose="020B0603020202020204" pitchFamily="34" charset="0"/>
              </a:rPr>
              <a:t>Anges</a:t>
            </a:r>
            <a:r>
              <a:rPr lang="en-GB" sz="1300" i="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over performed in Hull, in terms of attracting people from more deprived areas. However, this is because of the higher than average number of residents living within deprived areas in Kingston upon Hull, compared to the UK average. Relative to the population of Kingston upon Hull, residents from the 10% most deprived deciles were under-represented by 21.5%, with all other deprivation deciles over-represented. The 40-80% deprived deciles were the most significantly over-represented among Hull residents.</a:t>
            </a:r>
          </a:p>
        </p:txBody>
      </p:sp>
      <p:pic>
        <p:nvPicPr>
          <p:cNvPr id="7" name="Picture 6"/>
          <p:cNvPicPr>
            <a:picLocks noChangeAspect="1"/>
          </p:cNvPicPr>
          <p:nvPr/>
        </p:nvPicPr>
        <p:blipFill>
          <a:blip r:embed="rId2"/>
          <a:stretch>
            <a:fillRect/>
          </a:stretch>
        </p:blipFill>
        <p:spPr>
          <a:xfrm>
            <a:off x="5004048" y="0"/>
            <a:ext cx="4139952" cy="5178311"/>
          </a:xfrm>
          <a:prstGeom prst="rect">
            <a:avLst/>
          </a:prstGeom>
        </p:spPr>
      </p:pic>
    </p:spTree>
    <p:extLst>
      <p:ext uri="{BB962C8B-B14F-4D97-AF65-F5344CB8AC3E}">
        <p14:creationId xmlns:p14="http://schemas.microsoft.com/office/powerpoint/2010/main" val="3942539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239934" y="4509607"/>
            <a:ext cx="8615717" cy="532262"/>
          </a:xfrm>
          <a:prstGeom prst="rect">
            <a:avLst/>
          </a:prstGeom>
        </p:spPr>
        <p:txBody>
          <a:bodyPr wrap="square">
            <a:spAutoFit/>
          </a:bodyPr>
          <a:lstStyle/>
          <a:p>
            <a:pPr algn="r">
              <a:lnSpc>
                <a:spcPct val="70000"/>
              </a:lnSpc>
            </a:pPr>
            <a:r>
              <a:rPr lang="en-US" sz="4000" b="1" dirty="0">
                <a:ln w="38100" cmpd="sng">
                  <a:noFill/>
                  <a:prstDash val="solid"/>
                  <a:miter lim="800000"/>
                </a:ln>
                <a:solidFill>
                  <a:schemeClr val="accent4"/>
                </a:solidFill>
                <a:latin typeface="Arial" panose="020B0604020202020204" pitchFamily="34" charset="0"/>
                <a:cs typeface="Arial" panose="020B0604020202020204" pitchFamily="34" charset="0"/>
              </a:rPr>
              <a:t>SEGEMENTATION</a:t>
            </a:r>
          </a:p>
        </p:txBody>
      </p:sp>
      <p:pic>
        <p:nvPicPr>
          <p:cNvPr id="7" name="Picture 6"/>
          <p:cNvPicPr>
            <a:picLocks noChangeAspect="1"/>
          </p:cNvPicPr>
          <p:nvPr/>
        </p:nvPicPr>
        <p:blipFill>
          <a:blip r:embed="rId2"/>
          <a:stretch>
            <a:fillRect/>
          </a:stretch>
        </p:blipFill>
        <p:spPr>
          <a:xfrm>
            <a:off x="2" y="1"/>
            <a:ext cx="3169920" cy="4328160"/>
          </a:xfrm>
          <a:prstGeom prst="rect">
            <a:avLst/>
          </a:prstGeom>
        </p:spPr>
      </p:pic>
    </p:spTree>
    <p:extLst>
      <p:ext uri="{BB962C8B-B14F-4D97-AF65-F5344CB8AC3E}">
        <p14:creationId xmlns:p14="http://schemas.microsoft.com/office/powerpoint/2010/main" val="1179125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239934" y="4509607"/>
            <a:ext cx="8615717" cy="438582"/>
          </a:xfrm>
          <a:prstGeom prst="rect">
            <a:avLst/>
          </a:prstGeom>
        </p:spPr>
        <p:txBody>
          <a:bodyPr wrap="square">
            <a:spAutoFit/>
          </a:bodyPr>
          <a:lstStyle/>
          <a:p>
            <a:pPr>
              <a:lnSpc>
                <a:spcPct val="70000"/>
              </a:lnSpc>
            </a:pPr>
            <a:r>
              <a:rPr lang="en-US" sz="3000" b="1" dirty="0">
                <a:ln w="38100" cmpd="sng">
                  <a:noFill/>
                  <a:prstDash val="solid"/>
                  <a:miter lim="800000"/>
                </a:ln>
                <a:solidFill>
                  <a:schemeClr val="accent4"/>
                </a:solidFill>
                <a:latin typeface="Arial" panose="020B0604020202020204" pitchFamily="34" charset="0"/>
                <a:cs typeface="Arial" panose="020B0604020202020204" pitchFamily="34" charset="0"/>
              </a:rPr>
              <a:t>ARTS &amp; CULTURAL PARTICIPATION</a:t>
            </a:r>
          </a:p>
        </p:txBody>
      </p:sp>
      <p:graphicFrame>
        <p:nvGraphicFramePr>
          <p:cNvPr id="3" name="Chart 2"/>
          <p:cNvGraphicFramePr>
            <a:graphicFrameLocks/>
          </p:cNvGraphicFramePr>
          <p:nvPr>
            <p:extLst>
              <p:ext uri="{D42A27DB-BD31-4B8C-83A1-F6EECF244321}">
                <p14:modId xmlns:p14="http://schemas.microsoft.com/office/powerpoint/2010/main" val="1168060205"/>
              </p:ext>
            </p:extLst>
          </p:nvPr>
        </p:nvGraphicFramePr>
        <p:xfrm>
          <a:off x="2413528" y="440615"/>
          <a:ext cx="5990665" cy="39332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41493" y="3822086"/>
            <a:ext cx="725487" cy="230832"/>
          </a:xfrm>
          <a:prstGeom prst="rect">
            <a:avLst/>
          </a:prstGeom>
          <a:noFill/>
        </p:spPr>
        <p:txBody>
          <a:bodyPr wrap="square" rtlCol="0">
            <a:spAutoFit/>
          </a:bodyPr>
          <a:lstStyle/>
          <a:p>
            <a:pPr algn="ctr"/>
            <a:r>
              <a:rPr lang="en-US" sz="900" dirty="0">
                <a:latin typeface="Arial"/>
                <a:cs typeface="Arial"/>
              </a:rPr>
              <a:t>Base: 357</a:t>
            </a:r>
          </a:p>
        </p:txBody>
      </p:sp>
      <p:pic>
        <p:nvPicPr>
          <p:cNvPr id="7" name="Picture 6"/>
          <p:cNvPicPr>
            <a:picLocks noChangeAspect="1"/>
          </p:cNvPicPr>
          <p:nvPr/>
        </p:nvPicPr>
        <p:blipFill>
          <a:blip r:embed="rId3"/>
          <a:stretch>
            <a:fillRect/>
          </a:stretch>
        </p:blipFill>
        <p:spPr>
          <a:xfrm>
            <a:off x="2" y="1"/>
            <a:ext cx="3169920" cy="4328160"/>
          </a:xfrm>
          <a:prstGeom prst="rect">
            <a:avLst/>
          </a:prstGeom>
        </p:spPr>
      </p:pic>
    </p:spTree>
    <p:extLst>
      <p:ext uri="{BB962C8B-B14F-4D97-AF65-F5344CB8AC3E}">
        <p14:creationId xmlns:p14="http://schemas.microsoft.com/office/powerpoint/2010/main" val="3788077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239934" y="4509607"/>
            <a:ext cx="7673754" cy="438582"/>
          </a:xfrm>
          <a:prstGeom prst="rect">
            <a:avLst/>
          </a:prstGeom>
        </p:spPr>
        <p:txBody>
          <a:bodyPr wrap="square">
            <a:spAutoFit/>
          </a:bodyPr>
          <a:lstStyle/>
          <a:p>
            <a:pPr>
              <a:lnSpc>
                <a:spcPct val="70000"/>
              </a:lnSpc>
            </a:pPr>
            <a:r>
              <a:rPr lang="en-US" sz="30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 ATTENDEES vs. UK</a:t>
            </a:r>
          </a:p>
        </p:txBody>
      </p:sp>
      <p:graphicFrame>
        <p:nvGraphicFramePr>
          <p:cNvPr id="3" name="Table 2"/>
          <p:cNvGraphicFramePr>
            <a:graphicFrameLocks noGrp="1"/>
          </p:cNvGraphicFramePr>
          <p:nvPr>
            <p:extLst>
              <p:ext uri="{D42A27DB-BD31-4B8C-83A1-F6EECF244321}">
                <p14:modId xmlns:p14="http://schemas.microsoft.com/office/powerpoint/2010/main" val="659154575"/>
              </p:ext>
            </p:extLst>
          </p:nvPr>
        </p:nvGraphicFramePr>
        <p:xfrm>
          <a:off x="2573521" y="216961"/>
          <a:ext cx="5937253" cy="4111200"/>
        </p:xfrm>
        <a:graphic>
          <a:graphicData uri="http://schemas.openxmlformats.org/drawingml/2006/table">
            <a:tbl>
              <a:tblPr/>
              <a:tblGrid>
                <a:gridCol w="2024066">
                  <a:extLst>
                    <a:ext uri="{9D8B030D-6E8A-4147-A177-3AD203B41FA5}">
                      <a16:colId xmlns:a16="http://schemas.microsoft.com/office/drawing/2014/main" val="20000"/>
                    </a:ext>
                  </a:extLst>
                </a:gridCol>
                <a:gridCol w="921899">
                  <a:extLst>
                    <a:ext uri="{9D8B030D-6E8A-4147-A177-3AD203B41FA5}">
                      <a16:colId xmlns:a16="http://schemas.microsoft.com/office/drawing/2014/main" val="20001"/>
                    </a:ext>
                  </a:extLst>
                </a:gridCol>
                <a:gridCol w="770483">
                  <a:extLst>
                    <a:ext uri="{9D8B030D-6E8A-4147-A177-3AD203B41FA5}">
                      <a16:colId xmlns:a16="http://schemas.microsoft.com/office/drawing/2014/main" val="20002"/>
                    </a:ext>
                  </a:extLst>
                </a:gridCol>
                <a:gridCol w="929112">
                  <a:extLst>
                    <a:ext uri="{9D8B030D-6E8A-4147-A177-3AD203B41FA5}">
                      <a16:colId xmlns:a16="http://schemas.microsoft.com/office/drawing/2014/main" val="20003"/>
                    </a:ext>
                  </a:extLst>
                </a:gridCol>
                <a:gridCol w="770483">
                  <a:extLst>
                    <a:ext uri="{9D8B030D-6E8A-4147-A177-3AD203B41FA5}">
                      <a16:colId xmlns:a16="http://schemas.microsoft.com/office/drawing/2014/main" val="20004"/>
                    </a:ext>
                  </a:extLst>
                </a:gridCol>
                <a:gridCol w="521210">
                  <a:extLst>
                    <a:ext uri="{9D8B030D-6E8A-4147-A177-3AD203B41FA5}">
                      <a16:colId xmlns:a16="http://schemas.microsoft.com/office/drawing/2014/main" val="20005"/>
                    </a:ext>
                  </a:extLst>
                </a:gridCol>
              </a:tblGrid>
              <a:tr h="129279">
                <a:tc>
                  <a:txBody>
                    <a:bodyPr/>
                    <a:lstStyle/>
                    <a:p>
                      <a:pPr algn="l" fontAlgn="ctr"/>
                      <a:endParaRPr lang="en-US" sz="900" b="1" i="0" u="none" strike="noStrike" dirty="0">
                        <a:solidFill>
                          <a:srgbClr val="C0C0C0"/>
                        </a:solidFill>
                        <a:latin typeface="Arial"/>
                      </a:endParaRP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gridSpan="2">
                  <a:txBody>
                    <a:bodyPr/>
                    <a:lstStyle/>
                    <a:p>
                      <a:pPr algn="ctr" fontAlgn="ctr"/>
                      <a:r>
                        <a:rPr lang="en-US" sz="900" b="1" i="0" u="none" strike="noStrike" dirty="0">
                          <a:latin typeface="Arial"/>
                        </a:rPr>
                        <a:t>Target</a:t>
                      </a:r>
                      <a:br>
                        <a:rPr lang="en-US" sz="900" b="1" i="0" u="none" strike="noStrike" dirty="0">
                          <a:latin typeface="Arial"/>
                        </a:rPr>
                      </a:br>
                      <a:r>
                        <a:rPr lang="en-US" sz="900" b="1" i="0" u="none" strike="noStrike" dirty="0">
                          <a:latin typeface="Arial"/>
                        </a:rPr>
                        <a:t>(Place des </a:t>
                      </a:r>
                      <a:r>
                        <a:rPr lang="en-US" sz="900" b="1" i="0" u="none" strike="noStrike" dirty="0" err="1">
                          <a:latin typeface="Arial"/>
                        </a:rPr>
                        <a:t>Anges</a:t>
                      </a:r>
                      <a:r>
                        <a:rPr lang="en-US" sz="900" b="1" i="0" u="none" strike="noStrike" dirty="0">
                          <a:latin typeface="Arial"/>
                        </a:rPr>
                        <a:t> Attendees)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gridSpan="2">
                  <a:txBody>
                    <a:bodyPr/>
                    <a:lstStyle/>
                    <a:p>
                      <a:pPr algn="ctr" fontAlgn="ctr"/>
                      <a:r>
                        <a:rPr lang="en-US" sz="900" b="1" i="0" u="none" strike="noStrike" dirty="0">
                          <a:latin typeface="Arial"/>
                        </a:rPr>
                        <a:t>Base </a:t>
                      </a:r>
                      <a:br>
                        <a:rPr lang="en-US" sz="900" b="1" i="0" u="none" strike="noStrike" dirty="0">
                          <a:latin typeface="Arial"/>
                        </a:rPr>
                      </a:br>
                      <a:r>
                        <a:rPr lang="en-US" sz="900" b="1" i="0" u="none" strike="noStrike" dirty="0">
                          <a:latin typeface="Arial"/>
                        </a:rPr>
                        <a:t>(UK Population)</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a:txBody>
                    <a:bodyPr/>
                    <a:lstStyle/>
                    <a:p>
                      <a:endParaRPr lang="en-US" b="1" dirty="0"/>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29279">
                <a:tc>
                  <a:txBody>
                    <a:bodyPr/>
                    <a:lstStyle/>
                    <a:p>
                      <a:pPr algn="l" fontAlgn="ctr"/>
                      <a:r>
                        <a:rPr lang="en-US" sz="900" b="1" i="0" u="none" strike="noStrike" dirty="0">
                          <a:latin typeface="Arial"/>
                        </a:rPr>
                        <a:t>Group</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Count</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Count %</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Count</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Count %</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Index</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129279">
                <a:tc>
                  <a:txBody>
                    <a:bodyPr/>
                    <a:lstStyle/>
                    <a:p>
                      <a:pPr algn="l" fontAlgn="ctr"/>
                      <a:r>
                        <a:rPr lang="en-US" sz="900" b="1" i="0" u="none" strike="noStrike">
                          <a:latin typeface="Arial"/>
                        </a:rPr>
                        <a:t>A City Prosperity</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0.00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1,167,516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4.27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29279">
                <a:tc>
                  <a:txBody>
                    <a:bodyPr/>
                    <a:lstStyle/>
                    <a:p>
                      <a:pPr algn="l" fontAlgn="ctr"/>
                      <a:r>
                        <a:rPr lang="en-US" sz="900" b="1" i="0" u="none" strike="noStrike">
                          <a:latin typeface="Arial"/>
                        </a:rPr>
                        <a:t>B Prestige Positions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5.14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1,817,172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6.65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77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29279">
                <a:tc>
                  <a:txBody>
                    <a:bodyPr/>
                    <a:lstStyle/>
                    <a:p>
                      <a:pPr algn="l" fontAlgn="ctr"/>
                      <a:r>
                        <a:rPr lang="en-US" sz="900" b="1" i="0" u="none" strike="noStrike">
                          <a:latin typeface="Arial"/>
                        </a:rPr>
                        <a:t>C Country Living</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1,747,561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6.39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76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129279">
                <a:tc>
                  <a:txBody>
                    <a:bodyPr/>
                    <a:lstStyle/>
                    <a:p>
                      <a:pPr algn="l" fontAlgn="ctr"/>
                      <a:r>
                        <a:rPr lang="en-US" sz="900" b="1" i="0" u="none" strike="noStrike">
                          <a:latin typeface="Arial"/>
                        </a:rPr>
                        <a:t>D Rural Reality</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8.00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1,881,374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6.88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116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r h="129279">
                <a:tc>
                  <a:txBody>
                    <a:bodyPr/>
                    <a:lstStyle/>
                    <a:p>
                      <a:pPr algn="l" fontAlgn="ctr"/>
                      <a:r>
                        <a:rPr lang="en-US" sz="900" b="1" i="0" u="none" strike="noStrike">
                          <a:latin typeface="Arial"/>
                        </a:rPr>
                        <a:t>E Senior Security</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8.86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2,173,848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7.95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111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129279">
                <a:tc>
                  <a:txBody>
                    <a:bodyPr/>
                    <a:lstStyle/>
                    <a:p>
                      <a:pPr algn="l" fontAlgn="ctr"/>
                      <a:r>
                        <a:rPr lang="en-US" sz="900" b="1" i="0" u="none" strike="noStrike">
                          <a:latin typeface="Arial"/>
                        </a:rPr>
                        <a:t>F Suburban Stability</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9.14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1,590,692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5.82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157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r h="129279">
                <a:tc>
                  <a:txBody>
                    <a:bodyPr/>
                    <a:lstStyle/>
                    <a:p>
                      <a:pPr algn="l" fontAlgn="ctr"/>
                      <a:r>
                        <a:rPr lang="en-US" sz="900" b="1" i="0" u="none" strike="noStrike">
                          <a:latin typeface="Arial"/>
                        </a:rPr>
                        <a:t>G Domestic Success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10.86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2,183,748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7.99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136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r h="129279">
                <a:tc>
                  <a:txBody>
                    <a:bodyPr/>
                    <a:lstStyle/>
                    <a:p>
                      <a:pPr algn="l" fontAlgn="ctr"/>
                      <a:r>
                        <a:rPr lang="en-US" sz="900" b="1" i="0" u="none" strike="noStrike">
                          <a:latin typeface="Arial"/>
                        </a:rPr>
                        <a:t>H Aspiring Homemakers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14.57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2,479,450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9.07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161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r h="129279">
                <a:tc>
                  <a:txBody>
                    <a:bodyPr/>
                    <a:lstStyle/>
                    <a:p>
                      <a:pPr algn="l" fontAlgn="ctr"/>
                      <a:r>
                        <a:rPr lang="en-US" sz="900" b="1" i="0" u="none" strike="noStrike">
                          <a:latin typeface="Arial"/>
                        </a:rPr>
                        <a:t>I Family Basics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7.43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2,039,994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7.46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100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0"/>
                  </a:ext>
                </a:extLst>
              </a:tr>
              <a:tr h="129279">
                <a:tc>
                  <a:txBody>
                    <a:bodyPr/>
                    <a:lstStyle/>
                    <a:p>
                      <a:pPr algn="l" fontAlgn="ctr"/>
                      <a:r>
                        <a:rPr lang="en-US" sz="900" b="1" i="0" u="none" strike="noStrike">
                          <a:latin typeface="Arial"/>
                        </a:rPr>
                        <a:t>J Transient Renters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9.71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1,701,688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6.23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156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1"/>
                  </a:ext>
                </a:extLst>
              </a:tr>
              <a:tr h="129279">
                <a:tc>
                  <a:txBody>
                    <a:bodyPr/>
                    <a:lstStyle/>
                    <a:p>
                      <a:pPr algn="l" fontAlgn="ctr"/>
                      <a:r>
                        <a:rPr lang="en-US" sz="900" b="1" i="0" u="none" strike="noStrike">
                          <a:latin typeface="Arial"/>
                        </a:rPr>
                        <a:t>K Municipal Challenge</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1,820,167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6.66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2"/>
                  </a:ext>
                </a:extLst>
              </a:tr>
              <a:tr h="129279">
                <a:tc>
                  <a:txBody>
                    <a:bodyPr/>
                    <a:lstStyle/>
                    <a:p>
                      <a:pPr algn="l" fontAlgn="ctr"/>
                      <a:r>
                        <a:rPr lang="en-US" sz="900" b="1" i="0" u="none" strike="noStrike">
                          <a:latin typeface="Arial"/>
                        </a:rPr>
                        <a:t>L Vintage Value</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1,931,204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7.07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89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3"/>
                  </a:ext>
                </a:extLst>
              </a:tr>
              <a:tr h="129279">
                <a:tc>
                  <a:txBody>
                    <a:bodyPr/>
                    <a:lstStyle/>
                    <a:p>
                      <a:pPr algn="l" fontAlgn="ctr"/>
                      <a:r>
                        <a:rPr lang="en-US" sz="900" b="1" i="0" u="none" strike="noStrike">
                          <a:latin typeface="Arial"/>
                        </a:rPr>
                        <a:t>M Modest Traditions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1,327,772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4.86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88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4"/>
                  </a:ext>
                </a:extLst>
              </a:tr>
              <a:tr h="129279">
                <a:tc>
                  <a:txBody>
                    <a:bodyPr/>
                    <a:lstStyle/>
                    <a:p>
                      <a:pPr algn="l" fontAlgn="ctr"/>
                      <a:r>
                        <a:rPr lang="en-US" sz="900" b="1" i="0" u="none" strike="noStrike">
                          <a:latin typeface="Arial"/>
                        </a:rPr>
                        <a:t>N Urban Cohesion</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1,311,824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4.80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5"/>
                  </a:ext>
                </a:extLst>
              </a:tr>
              <a:tr h="129279">
                <a:tc>
                  <a:txBody>
                    <a:bodyPr/>
                    <a:lstStyle/>
                    <a:p>
                      <a:pPr algn="l" fontAlgn="ctr"/>
                      <a:r>
                        <a:rPr lang="en-US" sz="900" b="1" i="0" u="none" strike="noStrike">
                          <a:latin typeface="Arial"/>
                        </a:rPr>
                        <a:t>O Rental Hubs</a:t>
                      </a:r>
                    </a:p>
                  </a:txBody>
                  <a:tcPr marL="36000" marR="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2,158,311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7.90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6"/>
                  </a:ext>
                </a:extLst>
              </a:tr>
              <a:tr h="129279">
                <a:tc>
                  <a:txBody>
                    <a:bodyPr/>
                    <a:lstStyle/>
                    <a:p>
                      <a:pPr algn="l" fontAlgn="ctr"/>
                      <a:r>
                        <a:rPr lang="en-US" sz="900" b="1" i="0" u="none" strike="noStrike">
                          <a:latin typeface="Arial"/>
                        </a:rPr>
                        <a:t>U Unclassified</a:t>
                      </a:r>
                    </a:p>
                  </a:txBody>
                  <a:tcPr marL="36000" marR="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0.29</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0.00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7"/>
                  </a:ext>
                </a:extLst>
              </a:tr>
              <a:tr h="139223">
                <a:tc>
                  <a:txBody>
                    <a:bodyPr/>
                    <a:lstStyle/>
                    <a:p>
                      <a:pPr algn="l" fontAlgn="ctr"/>
                      <a:r>
                        <a:rPr lang="en-US" sz="900" b="1" i="0" u="none" strike="noStrike">
                          <a:latin typeface="Arial"/>
                        </a:rPr>
                        <a:t>Total</a:t>
                      </a:r>
                    </a:p>
                  </a:txBody>
                  <a:tcPr marL="36000" marR="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350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100.00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27,332,321</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100.00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dirty="0">
                          <a:latin typeface="Arial"/>
                        </a:rPr>
                        <a:t>100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8"/>
                  </a:ext>
                </a:extLst>
              </a:tr>
            </a:tbl>
          </a:graphicData>
        </a:graphic>
      </p:graphicFrame>
      <p:pic>
        <p:nvPicPr>
          <p:cNvPr id="4" name="Picture 3"/>
          <p:cNvPicPr>
            <a:picLocks noChangeAspect="1"/>
          </p:cNvPicPr>
          <p:nvPr/>
        </p:nvPicPr>
        <p:blipFill>
          <a:blip r:embed="rId2"/>
          <a:stretch>
            <a:fillRect/>
          </a:stretch>
        </p:blipFill>
        <p:spPr>
          <a:xfrm>
            <a:off x="2" y="1"/>
            <a:ext cx="3169920" cy="4328160"/>
          </a:xfrm>
          <a:prstGeom prst="rect">
            <a:avLst/>
          </a:prstGeom>
        </p:spPr>
      </p:pic>
    </p:spTree>
    <p:extLst>
      <p:ext uri="{BB962C8B-B14F-4D97-AF65-F5344CB8AC3E}">
        <p14:creationId xmlns:p14="http://schemas.microsoft.com/office/powerpoint/2010/main" val="3788077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239934" y="4509607"/>
            <a:ext cx="7880129" cy="438582"/>
          </a:xfrm>
          <a:prstGeom prst="rect">
            <a:avLst/>
          </a:prstGeom>
        </p:spPr>
        <p:txBody>
          <a:bodyPr wrap="square">
            <a:spAutoFit/>
          </a:bodyPr>
          <a:lstStyle/>
          <a:p>
            <a:pPr>
              <a:lnSpc>
                <a:spcPct val="70000"/>
              </a:lnSpc>
            </a:pPr>
            <a:r>
              <a:rPr lang="en-US" sz="3000" b="1" dirty="0">
                <a:ln w="38100" cmpd="sng">
                  <a:noFill/>
                  <a:prstDash val="solid"/>
                  <a:miter lim="800000"/>
                </a:ln>
                <a:solidFill>
                  <a:srgbClr val="EB3EA8"/>
                </a:solidFill>
                <a:latin typeface="Arial" panose="020B0604020202020204" pitchFamily="34" charset="0"/>
                <a:cs typeface="Arial" panose="020B0604020202020204" pitchFamily="34" charset="0"/>
              </a:rPr>
              <a:t>MOSAIC TYPES: ATTENDEES VS. UK</a:t>
            </a:r>
          </a:p>
        </p:txBody>
      </p:sp>
      <p:graphicFrame>
        <p:nvGraphicFramePr>
          <p:cNvPr id="4" name="Table 3"/>
          <p:cNvGraphicFramePr>
            <a:graphicFrameLocks noGrp="1"/>
          </p:cNvGraphicFramePr>
          <p:nvPr>
            <p:extLst>
              <p:ext uri="{D42A27DB-BD31-4B8C-83A1-F6EECF244321}">
                <p14:modId xmlns:p14="http://schemas.microsoft.com/office/powerpoint/2010/main" val="4218992823"/>
              </p:ext>
            </p:extLst>
          </p:nvPr>
        </p:nvGraphicFramePr>
        <p:xfrm>
          <a:off x="2674940" y="1185733"/>
          <a:ext cx="6080123" cy="2019600"/>
        </p:xfrm>
        <a:graphic>
          <a:graphicData uri="http://schemas.openxmlformats.org/drawingml/2006/table">
            <a:tbl>
              <a:tblPr/>
              <a:tblGrid>
                <a:gridCol w="2241174">
                  <a:extLst>
                    <a:ext uri="{9D8B030D-6E8A-4147-A177-3AD203B41FA5}">
                      <a16:colId xmlns:a16="http://schemas.microsoft.com/office/drawing/2014/main" val="20000"/>
                    </a:ext>
                  </a:extLst>
                </a:gridCol>
                <a:gridCol w="846511">
                  <a:extLst>
                    <a:ext uri="{9D8B030D-6E8A-4147-A177-3AD203B41FA5}">
                      <a16:colId xmlns:a16="http://schemas.microsoft.com/office/drawing/2014/main" val="20001"/>
                    </a:ext>
                  </a:extLst>
                </a:gridCol>
                <a:gridCol w="849313">
                  <a:extLst>
                    <a:ext uri="{9D8B030D-6E8A-4147-A177-3AD203B41FA5}">
                      <a16:colId xmlns:a16="http://schemas.microsoft.com/office/drawing/2014/main" val="20002"/>
                    </a:ext>
                  </a:extLst>
                </a:gridCol>
                <a:gridCol w="769937">
                  <a:extLst>
                    <a:ext uri="{9D8B030D-6E8A-4147-A177-3AD203B41FA5}">
                      <a16:colId xmlns:a16="http://schemas.microsoft.com/office/drawing/2014/main" val="20003"/>
                    </a:ext>
                  </a:extLst>
                </a:gridCol>
                <a:gridCol w="754063">
                  <a:extLst>
                    <a:ext uri="{9D8B030D-6E8A-4147-A177-3AD203B41FA5}">
                      <a16:colId xmlns:a16="http://schemas.microsoft.com/office/drawing/2014/main" val="20004"/>
                    </a:ext>
                  </a:extLst>
                </a:gridCol>
                <a:gridCol w="619125">
                  <a:extLst>
                    <a:ext uri="{9D8B030D-6E8A-4147-A177-3AD203B41FA5}">
                      <a16:colId xmlns:a16="http://schemas.microsoft.com/office/drawing/2014/main" val="20005"/>
                    </a:ext>
                  </a:extLst>
                </a:gridCol>
              </a:tblGrid>
              <a:tr h="129016">
                <a:tc>
                  <a:txBody>
                    <a:bodyPr/>
                    <a:lstStyle/>
                    <a:p>
                      <a:pPr algn="l" fontAlgn="ctr"/>
                      <a:endParaRPr lang="en-US" sz="900" b="1" i="0" u="none" strike="noStrike" dirty="0">
                        <a:solidFill>
                          <a:srgbClr val="C0C0C0"/>
                        </a:solidFill>
                        <a:latin typeface="Arial"/>
                      </a:endParaRP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gridSpan="2">
                  <a:txBody>
                    <a:bodyPr/>
                    <a:lstStyle/>
                    <a:p>
                      <a:pPr algn="ctr" fontAlgn="ctr"/>
                      <a:r>
                        <a:rPr lang="en-US" sz="900" b="1" i="0" u="none" strike="noStrike" dirty="0">
                          <a:latin typeface="Arial"/>
                        </a:rPr>
                        <a:t>Target</a:t>
                      </a:r>
                    </a:p>
                    <a:p>
                      <a:pPr algn="ctr" fontAlgn="ctr"/>
                      <a:r>
                        <a:rPr lang="en-US" sz="900" b="1" i="0" u="none" strike="noStrike" dirty="0">
                          <a:latin typeface="Arial"/>
                        </a:rPr>
                        <a:t>(Place</a:t>
                      </a:r>
                      <a:r>
                        <a:rPr lang="en-US" sz="900" b="1" i="0" u="none" strike="noStrike" baseline="0" dirty="0">
                          <a:latin typeface="Arial"/>
                        </a:rPr>
                        <a:t> des </a:t>
                      </a:r>
                      <a:r>
                        <a:rPr lang="en-US" sz="900" b="1" i="0" u="none" strike="noStrike" baseline="0" dirty="0" err="1">
                          <a:latin typeface="Arial"/>
                        </a:rPr>
                        <a:t>Anges</a:t>
                      </a:r>
                      <a:r>
                        <a:rPr lang="en-US" sz="900" b="1" i="0" u="none" strike="noStrike" baseline="0" dirty="0">
                          <a:latin typeface="Arial"/>
                        </a:rPr>
                        <a:t> Attendees)</a:t>
                      </a:r>
                      <a:endParaRPr lang="en-US" sz="900" b="1" i="0" u="none" strike="noStrike" dirty="0">
                        <a:latin typeface="Arial"/>
                      </a:endParaRP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gridSpan="2">
                  <a:txBody>
                    <a:bodyPr/>
                    <a:lstStyle/>
                    <a:p>
                      <a:pPr algn="ctr" fontAlgn="ctr"/>
                      <a:r>
                        <a:rPr lang="en-US" sz="900" b="1" i="0" u="none" strike="noStrike" dirty="0">
                          <a:latin typeface="Arial"/>
                        </a:rPr>
                        <a:t>Base</a:t>
                      </a:r>
                      <a:br>
                        <a:rPr lang="en-US" sz="900" b="1" i="0" u="none" strike="noStrike" dirty="0">
                          <a:latin typeface="Arial"/>
                        </a:rPr>
                      </a:br>
                      <a:r>
                        <a:rPr lang="en-US" sz="900" b="1" i="0" u="none" strike="noStrike" dirty="0">
                          <a:latin typeface="Arial"/>
                        </a:rPr>
                        <a:t>(UK Population)</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a:txBody>
                    <a:bodyPr/>
                    <a:lstStyle/>
                    <a:p>
                      <a:pPr algn="l" fontAlgn="b"/>
                      <a:endParaRPr lang="en-US" sz="900" b="0" i="0" u="none" strike="noStrike" dirty="0">
                        <a:latin typeface="Arial"/>
                      </a:endParaRPr>
                    </a:p>
                  </a:txBody>
                  <a:tcPr marL="36000" marR="36000" marT="36000" marB="36000" anchor="b">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29016">
                <a:tc>
                  <a:txBody>
                    <a:bodyPr/>
                    <a:lstStyle/>
                    <a:p>
                      <a:pPr algn="l" fontAlgn="ctr"/>
                      <a:r>
                        <a:rPr lang="en-US" sz="900" b="1" i="0" u="none" strike="noStrike">
                          <a:latin typeface="Arial"/>
                        </a:rPr>
                        <a:t>Type</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Count</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latin typeface="Arial"/>
                        </a:rPr>
                        <a:t>Count %</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latin typeface="Arial"/>
                        </a:rPr>
                        <a:t>Count</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latin typeface="Arial"/>
                        </a:rPr>
                        <a:t>Count %</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latin typeface="Arial"/>
                        </a:rPr>
                        <a:t>Index</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129016">
                <a:tc>
                  <a:txBody>
                    <a:bodyPr/>
                    <a:lstStyle/>
                    <a:p>
                      <a:pPr algn="l" fontAlgn="ctr"/>
                      <a:r>
                        <a:rPr lang="en-US" sz="900" b="1" i="0" u="none" strike="noStrike">
                          <a:latin typeface="Arial"/>
                        </a:rPr>
                        <a:t>H31 Affordable Fringe</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8.86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692,319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2.53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350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29016">
                <a:tc>
                  <a:txBody>
                    <a:bodyPr/>
                    <a:lstStyle/>
                    <a:p>
                      <a:pPr algn="l" fontAlgn="ctr"/>
                      <a:r>
                        <a:rPr lang="en-US" sz="900" b="1" i="0" u="none" strike="noStrike" dirty="0">
                          <a:latin typeface="Arial"/>
                        </a:rPr>
                        <a:t>G29 Mid-Career Convention</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577,709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2.11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297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29016">
                <a:tc>
                  <a:txBody>
                    <a:bodyPr/>
                    <a:lstStyle/>
                    <a:p>
                      <a:pPr algn="l" fontAlgn="ctr"/>
                      <a:r>
                        <a:rPr lang="en-US" sz="900" b="1" i="0" u="none" strike="noStrike" dirty="0">
                          <a:latin typeface="Arial"/>
                        </a:rPr>
                        <a:t>K48 Low Income Workers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5.43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551,812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2.02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269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129016">
                <a:tc>
                  <a:txBody>
                    <a:bodyPr/>
                    <a:lstStyle/>
                    <a:p>
                      <a:pPr algn="l" fontAlgn="ctr"/>
                      <a:r>
                        <a:rPr lang="en-US" sz="900" b="1" i="0" u="none" strike="noStrike">
                          <a:latin typeface="Arial"/>
                        </a:rPr>
                        <a:t>J43 Renting a Room</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568,771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2.08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233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r h="129016">
                <a:tc>
                  <a:txBody>
                    <a:bodyPr/>
                    <a:lstStyle/>
                    <a:p>
                      <a:pPr algn="l" fontAlgn="ctr"/>
                      <a:r>
                        <a:rPr lang="en-US" sz="900" b="1" i="0" u="none" strike="noStrike">
                          <a:latin typeface="Arial"/>
                        </a:rPr>
                        <a:t>I39 Families with Needs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4.57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672,061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2.46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129016">
                <a:tc>
                  <a:txBody>
                    <a:bodyPr/>
                    <a:lstStyle/>
                    <a:p>
                      <a:pPr algn="l" fontAlgn="ctr"/>
                      <a:r>
                        <a:rPr lang="en-US" sz="900" b="1" i="0" u="none" strike="noStrike">
                          <a:latin typeface="Arial"/>
                        </a:rPr>
                        <a:t>E20 Classic Grandparents</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15</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4.29</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450,964</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1.65</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260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r h="129016">
                <a:tc>
                  <a:txBody>
                    <a:bodyPr/>
                    <a:lstStyle/>
                    <a:p>
                      <a:pPr algn="l" fontAlgn="ctr"/>
                      <a:r>
                        <a:rPr lang="en-US" sz="900" b="1" i="0" u="none" strike="noStrike">
                          <a:latin typeface="Arial"/>
                        </a:rPr>
                        <a:t>Total</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98</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dirty="0">
                          <a:latin typeface="Arial"/>
                        </a:rPr>
                        <a:t>28</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2,935,927</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latin typeface="Arial"/>
                        </a:rPr>
                        <a:t>10.74</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dirty="0">
                          <a:latin typeface="Arial"/>
                        </a:rPr>
                        <a:t> </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bl>
          </a:graphicData>
        </a:graphic>
      </p:graphicFrame>
      <p:pic>
        <p:nvPicPr>
          <p:cNvPr id="6" name="Picture 5"/>
          <p:cNvPicPr>
            <a:picLocks noChangeAspect="1"/>
          </p:cNvPicPr>
          <p:nvPr/>
        </p:nvPicPr>
        <p:blipFill>
          <a:blip r:embed="rId2"/>
          <a:stretch>
            <a:fillRect/>
          </a:stretch>
        </p:blipFill>
        <p:spPr>
          <a:xfrm>
            <a:off x="2" y="1"/>
            <a:ext cx="3169920" cy="4328160"/>
          </a:xfrm>
          <a:prstGeom prst="rect">
            <a:avLst/>
          </a:prstGeom>
        </p:spPr>
      </p:pic>
    </p:spTree>
    <p:extLst>
      <p:ext uri="{BB962C8B-B14F-4D97-AF65-F5344CB8AC3E}">
        <p14:creationId xmlns:p14="http://schemas.microsoft.com/office/powerpoint/2010/main" val="3788077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239934" y="4509607"/>
            <a:ext cx="8610379" cy="438582"/>
          </a:xfrm>
          <a:prstGeom prst="rect">
            <a:avLst/>
          </a:prstGeom>
        </p:spPr>
        <p:txBody>
          <a:bodyPr wrap="square">
            <a:spAutoFit/>
          </a:bodyPr>
          <a:lstStyle/>
          <a:p>
            <a:pPr>
              <a:lnSpc>
                <a:spcPct val="70000"/>
              </a:lnSpc>
            </a:pPr>
            <a:r>
              <a:rPr lang="en-US" sz="30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 ATTENDEES VS. Y&amp;H</a:t>
            </a:r>
          </a:p>
        </p:txBody>
      </p:sp>
      <p:graphicFrame>
        <p:nvGraphicFramePr>
          <p:cNvPr id="4" name="Table 3"/>
          <p:cNvGraphicFramePr>
            <a:graphicFrameLocks noGrp="1"/>
          </p:cNvGraphicFramePr>
          <p:nvPr>
            <p:extLst>
              <p:ext uri="{D42A27DB-BD31-4B8C-83A1-F6EECF244321}">
                <p14:modId xmlns:p14="http://schemas.microsoft.com/office/powerpoint/2010/main" val="1799152007"/>
              </p:ext>
            </p:extLst>
          </p:nvPr>
        </p:nvGraphicFramePr>
        <p:xfrm>
          <a:off x="2270125" y="125689"/>
          <a:ext cx="6580188" cy="4248360"/>
        </p:xfrm>
        <a:graphic>
          <a:graphicData uri="http://schemas.openxmlformats.org/drawingml/2006/table">
            <a:tbl>
              <a:tblPr/>
              <a:tblGrid>
                <a:gridCol w="2008188">
                  <a:extLst>
                    <a:ext uri="{9D8B030D-6E8A-4147-A177-3AD203B41FA5}">
                      <a16:colId xmlns:a16="http://schemas.microsoft.com/office/drawing/2014/main" val="20000"/>
                    </a:ext>
                  </a:extLst>
                </a:gridCol>
                <a:gridCol w="1031875">
                  <a:extLst>
                    <a:ext uri="{9D8B030D-6E8A-4147-A177-3AD203B41FA5}">
                      <a16:colId xmlns:a16="http://schemas.microsoft.com/office/drawing/2014/main" val="20001"/>
                    </a:ext>
                  </a:extLst>
                </a:gridCol>
                <a:gridCol w="928687">
                  <a:extLst>
                    <a:ext uri="{9D8B030D-6E8A-4147-A177-3AD203B41FA5}">
                      <a16:colId xmlns:a16="http://schemas.microsoft.com/office/drawing/2014/main" val="20002"/>
                    </a:ext>
                  </a:extLst>
                </a:gridCol>
                <a:gridCol w="1023938">
                  <a:extLst>
                    <a:ext uri="{9D8B030D-6E8A-4147-A177-3AD203B41FA5}">
                      <a16:colId xmlns:a16="http://schemas.microsoft.com/office/drawing/2014/main" val="20003"/>
                    </a:ext>
                  </a:extLst>
                </a:gridCol>
                <a:gridCol w="936625">
                  <a:extLst>
                    <a:ext uri="{9D8B030D-6E8A-4147-A177-3AD203B41FA5}">
                      <a16:colId xmlns:a16="http://schemas.microsoft.com/office/drawing/2014/main" val="20004"/>
                    </a:ext>
                  </a:extLst>
                </a:gridCol>
                <a:gridCol w="650875">
                  <a:extLst>
                    <a:ext uri="{9D8B030D-6E8A-4147-A177-3AD203B41FA5}">
                      <a16:colId xmlns:a16="http://schemas.microsoft.com/office/drawing/2014/main" val="20005"/>
                    </a:ext>
                  </a:extLst>
                </a:gridCol>
              </a:tblGrid>
              <a:tr h="129490">
                <a:tc>
                  <a:txBody>
                    <a:bodyPr/>
                    <a:lstStyle/>
                    <a:p>
                      <a:pPr algn="l" fontAlgn="ctr"/>
                      <a:endParaRPr lang="en-US" sz="900" b="1" i="0" u="none" strike="noStrike" dirty="0">
                        <a:solidFill>
                          <a:srgbClr val="FFFFFF"/>
                        </a:solidFill>
                        <a:latin typeface="Arial"/>
                      </a:endParaRP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gridSpan="2">
                  <a:txBody>
                    <a:bodyPr/>
                    <a:lstStyle/>
                    <a:p>
                      <a:pPr algn="ctr" fontAlgn="ctr"/>
                      <a:r>
                        <a:rPr lang="en-US" sz="900" b="1" i="0" u="none" strike="noStrike" dirty="0">
                          <a:solidFill>
                            <a:srgbClr val="FFFFFF"/>
                          </a:solidFill>
                          <a:latin typeface="Arial"/>
                        </a:rPr>
                        <a:t>Target</a:t>
                      </a:r>
                      <a:br>
                        <a:rPr lang="en-US" sz="900" b="1" i="0" u="none" strike="noStrike" dirty="0">
                          <a:solidFill>
                            <a:srgbClr val="FFFFFF"/>
                          </a:solidFill>
                          <a:latin typeface="Arial"/>
                        </a:rPr>
                      </a:br>
                      <a:r>
                        <a:rPr lang="en-US" sz="900" b="1" i="0" u="none" strike="noStrike" dirty="0">
                          <a:solidFill>
                            <a:srgbClr val="FFFFFF"/>
                          </a:solidFill>
                          <a:latin typeface="Arial"/>
                        </a:rPr>
                        <a:t>(Place des </a:t>
                      </a:r>
                      <a:r>
                        <a:rPr lang="en-US" sz="900" b="1" i="0" u="none" strike="noStrike" dirty="0" err="1">
                          <a:solidFill>
                            <a:srgbClr val="FFFFFF"/>
                          </a:solidFill>
                          <a:latin typeface="Arial"/>
                        </a:rPr>
                        <a:t>Anges</a:t>
                      </a:r>
                      <a:r>
                        <a:rPr lang="en-US" sz="900" b="1" i="0" u="none" strike="noStrike" dirty="0">
                          <a:solidFill>
                            <a:srgbClr val="FFFFFF"/>
                          </a:solidFill>
                          <a:latin typeface="Arial"/>
                        </a:rPr>
                        <a:t> Attendees)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gridSpan="2">
                  <a:txBody>
                    <a:bodyPr/>
                    <a:lstStyle/>
                    <a:p>
                      <a:pPr algn="ctr" fontAlgn="ctr"/>
                      <a:r>
                        <a:rPr lang="en-US" sz="900" b="1" i="0" u="none" strike="noStrike" dirty="0">
                          <a:solidFill>
                            <a:srgbClr val="FFFFFF"/>
                          </a:solidFill>
                          <a:latin typeface="Arial"/>
                        </a:rPr>
                        <a:t>Base</a:t>
                      </a:r>
                      <a:br>
                        <a:rPr lang="en-US" sz="900" b="1" i="0" u="none" strike="noStrike" dirty="0">
                          <a:solidFill>
                            <a:srgbClr val="FFFFFF"/>
                          </a:solidFill>
                          <a:latin typeface="Arial"/>
                        </a:rPr>
                      </a:br>
                      <a:r>
                        <a:rPr lang="en-US" sz="900" b="1" i="0" u="none" strike="noStrike" dirty="0">
                          <a:solidFill>
                            <a:srgbClr val="FFFFFF"/>
                          </a:solidFill>
                          <a:latin typeface="Arial"/>
                        </a:rPr>
                        <a:t>(Kingston</a:t>
                      </a:r>
                      <a:r>
                        <a:rPr lang="en-US" sz="900" b="1" i="0" u="none" strike="noStrike" baseline="0" dirty="0">
                          <a:solidFill>
                            <a:srgbClr val="FFFFFF"/>
                          </a:solidFill>
                          <a:latin typeface="Arial"/>
                        </a:rPr>
                        <a:t> Upon Hull &amp; East Riding of Yorkshire Population)</a:t>
                      </a:r>
                      <a:endParaRPr lang="en-US" sz="900" b="1" i="0" u="none" strike="noStrike" dirty="0">
                        <a:solidFill>
                          <a:srgbClr val="FFFFFF"/>
                        </a:solidFill>
                        <a:latin typeface="Arial"/>
                      </a:endParaRP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a:txBody>
                    <a:bodyPr/>
                    <a:lstStyle/>
                    <a:p>
                      <a:endParaRPr lang="en-US" dirty="0"/>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29490">
                <a:tc>
                  <a:txBody>
                    <a:bodyPr/>
                    <a:lstStyle/>
                    <a:p>
                      <a:pPr algn="l" fontAlgn="ctr"/>
                      <a:r>
                        <a:rPr lang="en-US" sz="900" b="1" i="0" u="none" strike="noStrike" dirty="0">
                          <a:solidFill>
                            <a:srgbClr val="FFFFFF"/>
                          </a:solidFill>
                          <a:latin typeface="Arial"/>
                        </a:rPr>
                        <a:t>Group</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Count</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Count %</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Count</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Count %</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Index</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129490">
                <a:tc>
                  <a:txBody>
                    <a:bodyPr/>
                    <a:lstStyle/>
                    <a:p>
                      <a:pPr algn="l" fontAlgn="ctr"/>
                      <a:r>
                        <a:rPr lang="en-US" sz="900" b="1" i="0" u="none" strike="noStrike" dirty="0">
                          <a:solidFill>
                            <a:srgbClr val="FFFFFF"/>
                          </a:solidFill>
                          <a:latin typeface="Arial"/>
                        </a:rPr>
                        <a:t>A City Prosperity</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0.00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6,178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0.27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29490">
                <a:tc>
                  <a:txBody>
                    <a:bodyPr/>
                    <a:lstStyle/>
                    <a:p>
                      <a:pPr algn="l" fontAlgn="ctr"/>
                      <a:r>
                        <a:rPr lang="en-US" sz="900" b="1" i="0" u="none" strike="noStrike">
                          <a:solidFill>
                            <a:srgbClr val="FFFFFF"/>
                          </a:solidFill>
                          <a:latin typeface="Arial"/>
                        </a:rPr>
                        <a:t>B Prestige Positions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5.14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110,569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4.84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106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29490">
                <a:tc>
                  <a:txBody>
                    <a:bodyPr/>
                    <a:lstStyle/>
                    <a:p>
                      <a:pPr algn="l" fontAlgn="ctr"/>
                      <a:r>
                        <a:rPr lang="en-US" sz="900" b="1" i="0" u="none" strike="noStrike">
                          <a:solidFill>
                            <a:srgbClr val="FFFFFF"/>
                          </a:solidFill>
                          <a:latin typeface="Arial"/>
                        </a:rPr>
                        <a:t>C Country Living</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4.86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114,689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5.02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129490">
                <a:tc>
                  <a:txBody>
                    <a:bodyPr/>
                    <a:lstStyle/>
                    <a:p>
                      <a:pPr algn="l" fontAlgn="ctr"/>
                      <a:r>
                        <a:rPr lang="en-US" sz="900" b="1" i="0" u="none" strike="noStrike" dirty="0">
                          <a:solidFill>
                            <a:srgbClr val="FFFFFF"/>
                          </a:solidFill>
                          <a:latin typeface="Arial"/>
                        </a:rPr>
                        <a:t>D Rural Reality</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8.00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131,515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5.75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139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r h="129490">
                <a:tc>
                  <a:txBody>
                    <a:bodyPr/>
                    <a:lstStyle/>
                    <a:p>
                      <a:pPr algn="l" fontAlgn="ctr"/>
                      <a:r>
                        <a:rPr lang="en-US" sz="900" b="1" i="0" u="none" strike="noStrike">
                          <a:solidFill>
                            <a:srgbClr val="FFFFFF"/>
                          </a:solidFill>
                          <a:latin typeface="Arial"/>
                        </a:rPr>
                        <a:t>E Senior Security</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31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8.86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221,515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9.69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129490">
                <a:tc>
                  <a:txBody>
                    <a:bodyPr/>
                    <a:lstStyle/>
                    <a:p>
                      <a:pPr algn="l" fontAlgn="ctr"/>
                      <a:r>
                        <a:rPr lang="en-US" sz="900" b="1" i="0" u="none" strike="noStrike">
                          <a:solidFill>
                            <a:srgbClr val="FFFFFF"/>
                          </a:solidFill>
                          <a:latin typeface="Arial"/>
                        </a:rPr>
                        <a:t>F Suburban Stability</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32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153,639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6.72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136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r h="129490">
                <a:tc>
                  <a:txBody>
                    <a:bodyPr/>
                    <a:lstStyle/>
                    <a:p>
                      <a:pPr algn="l" fontAlgn="ctr"/>
                      <a:r>
                        <a:rPr lang="en-US" sz="900" b="1" i="0" u="none" strike="noStrike">
                          <a:solidFill>
                            <a:srgbClr val="FFFFFF"/>
                          </a:solidFill>
                          <a:latin typeface="Arial"/>
                        </a:rPr>
                        <a:t>G Domestic Success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38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10.86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142,692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6.24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174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r h="129490">
                <a:tc>
                  <a:txBody>
                    <a:bodyPr/>
                    <a:lstStyle/>
                    <a:p>
                      <a:pPr algn="l" fontAlgn="ctr"/>
                      <a:r>
                        <a:rPr lang="en-US" sz="900" b="1" i="0" u="none" strike="noStrike">
                          <a:solidFill>
                            <a:srgbClr val="FFFFFF"/>
                          </a:solidFill>
                          <a:latin typeface="Arial"/>
                        </a:rPr>
                        <a:t>H Aspiring Homemakers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51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14.57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236,466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10.35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141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r h="129490">
                <a:tc>
                  <a:txBody>
                    <a:bodyPr/>
                    <a:lstStyle/>
                    <a:p>
                      <a:pPr algn="l" fontAlgn="ctr"/>
                      <a:r>
                        <a:rPr lang="en-US" sz="900" b="1" i="0" u="none" strike="noStrike">
                          <a:solidFill>
                            <a:srgbClr val="FFFFFF"/>
                          </a:solidFill>
                          <a:latin typeface="Arial"/>
                        </a:rPr>
                        <a:t>I Family Basics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7.43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225,348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75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0"/>
                  </a:ext>
                </a:extLst>
              </a:tr>
              <a:tr h="129490">
                <a:tc>
                  <a:txBody>
                    <a:bodyPr/>
                    <a:lstStyle/>
                    <a:p>
                      <a:pPr algn="l" fontAlgn="ctr"/>
                      <a:r>
                        <a:rPr lang="en-US" sz="900" b="1" i="0" u="none" strike="noStrike">
                          <a:solidFill>
                            <a:srgbClr val="FFFFFF"/>
                          </a:solidFill>
                          <a:latin typeface="Arial"/>
                        </a:rPr>
                        <a:t>J Transient Renters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34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233,150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10.20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1"/>
                  </a:ext>
                </a:extLst>
              </a:tr>
              <a:tr h="129490">
                <a:tc>
                  <a:txBody>
                    <a:bodyPr/>
                    <a:lstStyle/>
                    <a:p>
                      <a:pPr algn="l" fontAlgn="ctr"/>
                      <a:r>
                        <a:rPr lang="en-US" sz="900" b="1" i="0" u="none" strike="noStrike">
                          <a:solidFill>
                            <a:srgbClr val="FFFFFF"/>
                          </a:solidFill>
                          <a:latin typeface="Arial"/>
                        </a:rPr>
                        <a:t>K Municipal Challenge</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5.71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137,326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6.01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2"/>
                  </a:ext>
                </a:extLst>
              </a:tr>
              <a:tr h="129490">
                <a:tc>
                  <a:txBody>
                    <a:bodyPr/>
                    <a:lstStyle/>
                    <a:p>
                      <a:pPr algn="l" fontAlgn="ctr"/>
                      <a:r>
                        <a:rPr lang="en-US" sz="900" b="1" i="0" u="none" strike="noStrike">
                          <a:solidFill>
                            <a:srgbClr val="FFFFFF"/>
                          </a:solidFill>
                          <a:latin typeface="Arial"/>
                        </a:rPr>
                        <a:t>L Vintage Value</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6.29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208,462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9.12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69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3"/>
                  </a:ext>
                </a:extLst>
              </a:tr>
              <a:tr h="129490">
                <a:tc>
                  <a:txBody>
                    <a:bodyPr/>
                    <a:lstStyle/>
                    <a:p>
                      <a:pPr algn="l" fontAlgn="ctr"/>
                      <a:r>
                        <a:rPr lang="en-US" sz="900" b="1" i="0" u="none" strike="noStrike">
                          <a:solidFill>
                            <a:srgbClr val="FFFFFF"/>
                          </a:solidFill>
                          <a:latin typeface="Arial"/>
                        </a:rPr>
                        <a:t>M Modest Traditions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4.29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139,637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6.11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70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4"/>
                  </a:ext>
                </a:extLst>
              </a:tr>
              <a:tr h="129490">
                <a:tc>
                  <a:txBody>
                    <a:bodyPr/>
                    <a:lstStyle/>
                    <a:p>
                      <a:pPr algn="l" fontAlgn="ctr"/>
                      <a:r>
                        <a:rPr lang="en-US" sz="900" b="1" i="0" u="none" strike="noStrike">
                          <a:solidFill>
                            <a:srgbClr val="FFFFFF"/>
                          </a:solidFill>
                          <a:latin typeface="Arial"/>
                        </a:rPr>
                        <a:t>N Urban Cohesion</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1.71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95,962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4.20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41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5"/>
                  </a:ext>
                </a:extLst>
              </a:tr>
              <a:tr h="129490">
                <a:tc>
                  <a:txBody>
                    <a:bodyPr/>
                    <a:lstStyle/>
                    <a:p>
                      <a:pPr algn="l" fontAlgn="ctr"/>
                      <a:r>
                        <a:rPr lang="en-US" sz="900" b="1" i="0" u="none" strike="noStrike">
                          <a:solidFill>
                            <a:srgbClr val="FFFFFF"/>
                          </a:solidFill>
                          <a:latin typeface="Arial"/>
                        </a:rPr>
                        <a:t>O Rental Hubs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3.14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128,417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5.62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56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6"/>
                  </a:ext>
                </a:extLst>
              </a:tr>
              <a:tr h="129490">
                <a:tc>
                  <a:txBody>
                    <a:bodyPr/>
                    <a:lstStyle/>
                    <a:p>
                      <a:pPr algn="l" fontAlgn="ctr"/>
                      <a:r>
                        <a:rPr lang="en-US" sz="900" b="1" i="0" u="none" strike="noStrike">
                          <a:solidFill>
                            <a:srgbClr val="FFFFFF"/>
                          </a:solidFill>
                          <a:latin typeface="Arial"/>
                        </a:rPr>
                        <a:t>U Unclassified</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1</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0.29</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solidFill>
                            <a:srgbClr val="FFFFFF"/>
                          </a:solidFill>
                          <a:latin typeface="Arial"/>
                        </a:rPr>
                        <a:t>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0.00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solidFill>
                            <a:srgbClr val="FFFFFF"/>
                          </a:solidFill>
                          <a:latin typeface="Arial"/>
                        </a:rPr>
                        <a:t>0</a:t>
                      </a:r>
                    </a:p>
                  </a:txBody>
                  <a:tcPr marL="36000" marR="36000" marT="36000" marB="360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7"/>
                  </a:ext>
                </a:extLst>
              </a:tr>
              <a:tr h="139451">
                <a:tc>
                  <a:txBody>
                    <a:bodyPr/>
                    <a:lstStyle/>
                    <a:p>
                      <a:pPr algn="l" fontAlgn="ctr"/>
                      <a:r>
                        <a:rPr lang="en-US" sz="900" b="1" i="0" u="none" strike="noStrike">
                          <a:solidFill>
                            <a:srgbClr val="FFFFFF"/>
                          </a:solidFill>
                          <a:latin typeface="Arial"/>
                        </a:rPr>
                        <a:t>Total</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solidFill>
                            <a:srgbClr val="FFFFFF"/>
                          </a:solidFill>
                          <a:latin typeface="Arial"/>
                        </a:rPr>
                        <a:t>350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solidFill>
                            <a:srgbClr val="FFFFFF"/>
                          </a:solidFill>
                          <a:latin typeface="Arial"/>
                        </a:rPr>
                        <a:t>100.00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solidFill>
                            <a:srgbClr val="FFFFFF"/>
                          </a:solidFill>
                          <a:latin typeface="Arial"/>
                        </a:rPr>
                        <a:t>2,285,565</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a:solidFill>
                            <a:srgbClr val="FFFFFF"/>
                          </a:solidFill>
                          <a:latin typeface="Arial"/>
                        </a:rPr>
                        <a:t>100.00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r>
                        <a:rPr lang="en-US" sz="900" b="1" i="0" u="none" strike="noStrike" dirty="0">
                          <a:solidFill>
                            <a:srgbClr val="FFFFFF"/>
                          </a:solidFill>
                          <a:latin typeface="Arial"/>
                        </a:rPr>
                        <a:t>100</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8"/>
                  </a:ext>
                </a:extLst>
              </a:tr>
            </a:tbl>
          </a:graphicData>
        </a:graphic>
      </p:graphicFrame>
      <p:pic>
        <p:nvPicPr>
          <p:cNvPr id="6" name="Picture 5"/>
          <p:cNvPicPr>
            <a:picLocks noChangeAspect="1"/>
          </p:cNvPicPr>
          <p:nvPr/>
        </p:nvPicPr>
        <p:blipFill>
          <a:blip r:embed="rId2"/>
          <a:stretch>
            <a:fillRect/>
          </a:stretch>
        </p:blipFill>
        <p:spPr>
          <a:xfrm>
            <a:off x="2" y="1"/>
            <a:ext cx="3169920" cy="4328160"/>
          </a:xfrm>
          <a:prstGeom prst="rect">
            <a:avLst/>
          </a:prstGeom>
        </p:spPr>
      </p:pic>
    </p:spTree>
    <p:extLst>
      <p:ext uri="{BB962C8B-B14F-4D97-AF65-F5344CB8AC3E}">
        <p14:creationId xmlns:p14="http://schemas.microsoft.com/office/powerpoint/2010/main" val="3788077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239934" y="4509607"/>
            <a:ext cx="7880129" cy="438582"/>
          </a:xfrm>
          <a:prstGeom prst="rect">
            <a:avLst/>
          </a:prstGeom>
        </p:spPr>
        <p:txBody>
          <a:bodyPr wrap="square">
            <a:spAutoFit/>
          </a:bodyPr>
          <a:lstStyle/>
          <a:p>
            <a:pPr>
              <a:lnSpc>
                <a:spcPct val="70000"/>
              </a:lnSpc>
            </a:pPr>
            <a:r>
              <a:rPr lang="en-US" sz="3000" b="1" dirty="0">
                <a:ln w="38100" cmpd="sng">
                  <a:noFill/>
                  <a:prstDash val="solid"/>
                  <a:miter lim="800000"/>
                </a:ln>
                <a:solidFill>
                  <a:srgbClr val="EB3EA8"/>
                </a:solidFill>
                <a:latin typeface="Arial" panose="020B0604020202020204" pitchFamily="34" charset="0"/>
                <a:cs typeface="Arial" panose="020B0604020202020204" pitchFamily="34" charset="0"/>
              </a:rPr>
              <a:t>MOSAIC TYPES: ATTENDEES VS. Y&amp;H</a:t>
            </a:r>
          </a:p>
        </p:txBody>
      </p:sp>
      <p:graphicFrame>
        <p:nvGraphicFramePr>
          <p:cNvPr id="6" name="Table 5"/>
          <p:cNvGraphicFramePr>
            <a:graphicFrameLocks noGrp="1"/>
          </p:cNvGraphicFramePr>
          <p:nvPr>
            <p:extLst>
              <p:ext uri="{D42A27DB-BD31-4B8C-83A1-F6EECF244321}">
                <p14:modId xmlns:p14="http://schemas.microsoft.com/office/powerpoint/2010/main" val="2428870669"/>
              </p:ext>
            </p:extLst>
          </p:nvPr>
        </p:nvGraphicFramePr>
        <p:xfrm>
          <a:off x="2270125" y="1280684"/>
          <a:ext cx="6580188" cy="2156760"/>
        </p:xfrm>
        <a:graphic>
          <a:graphicData uri="http://schemas.openxmlformats.org/drawingml/2006/table">
            <a:tbl>
              <a:tblPr/>
              <a:tblGrid>
                <a:gridCol w="2008188">
                  <a:extLst>
                    <a:ext uri="{9D8B030D-6E8A-4147-A177-3AD203B41FA5}">
                      <a16:colId xmlns:a16="http://schemas.microsoft.com/office/drawing/2014/main" val="20000"/>
                    </a:ext>
                  </a:extLst>
                </a:gridCol>
                <a:gridCol w="1031875">
                  <a:extLst>
                    <a:ext uri="{9D8B030D-6E8A-4147-A177-3AD203B41FA5}">
                      <a16:colId xmlns:a16="http://schemas.microsoft.com/office/drawing/2014/main" val="20001"/>
                    </a:ext>
                  </a:extLst>
                </a:gridCol>
                <a:gridCol w="928687">
                  <a:extLst>
                    <a:ext uri="{9D8B030D-6E8A-4147-A177-3AD203B41FA5}">
                      <a16:colId xmlns:a16="http://schemas.microsoft.com/office/drawing/2014/main" val="20002"/>
                    </a:ext>
                  </a:extLst>
                </a:gridCol>
                <a:gridCol w="1023938">
                  <a:extLst>
                    <a:ext uri="{9D8B030D-6E8A-4147-A177-3AD203B41FA5}">
                      <a16:colId xmlns:a16="http://schemas.microsoft.com/office/drawing/2014/main" val="20003"/>
                    </a:ext>
                  </a:extLst>
                </a:gridCol>
                <a:gridCol w="936625">
                  <a:extLst>
                    <a:ext uri="{9D8B030D-6E8A-4147-A177-3AD203B41FA5}">
                      <a16:colId xmlns:a16="http://schemas.microsoft.com/office/drawing/2014/main" val="20004"/>
                    </a:ext>
                  </a:extLst>
                </a:gridCol>
                <a:gridCol w="650875">
                  <a:extLst>
                    <a:ext uri="{9D8B030D-6E8A-4147-A177-3AD203B41FA5}">
                      <a16:colId xmlns:a16="http://schemas.microsoft.com/office/drawing/2014/main" val="20005"/>
                    </a:ext>
                  </a:extLst>
                </a:gridCol>
              </a:tblGrid>
              <a:tr h="129490">
                <a:tc>
                  <a:txBody>
                    <a:bodyPr/>
                    <a:lstStyle/>
                    <a:p>
                      <a:pPr algn="l" fontAlgn="ctr"/>
                      <a:endParaRPr lang="en-US" sz="900" b="1" i="0" u="none" strike="noStrike" dirty="0">
                        <a:solidFill>
                          <a:srgbClr val="FFFFFF"/>
                        </a:solidFill>
                        <a:latin typeface="Arial"/>
                      </a:endParaRP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gridSpan="2">
                  <a:txBody>
                    <a:bodyPr/>
                    <a:lstStyle/>
                    <a:p>
                      <a:pPr algn="ctr" fontAlgn="ctr"/>
                      <a:r>
                        <a:rPr lang="en-US" sz="900" b="1" i="0" u="none" strike="noStrike" dirty="0">
                          <a:solidFill>
                            <a:srgbClr val="FFFFFF"/>
                          </a:solidFill>
                          <a:latin typeface="Arial"/>
                        </a:rPr>
                        <a:t>Target</a:t>
                      </a:r>
                      <a:br>
                        <a:rPr lang="en-US" sz="900" b="1" i="0" u="none" strike="noStrike" dirty="0">
                          <a:solidFill>
                            <a:srgbClr val="FFFFFF"/>
                          </a:solidFill>
                          <a:latin typeface="Arial"/>
                        </a:rPr>
                      </a:br>
                      <a:r>
                        <a:rPr lang="en-US" sz="900" b="1" i="0" u="none" strike="noStrike" dirty="0">
                          <a:solidFill>
                            <a:srgbClr val="FFFFFF"/>
                          </a:solidFill>
                          <a:latin typeface="Arial"/>
                        </a:rPr>
                        <a:t>(Place des </a:t>
                      </a:r>
                      <a:r>
                        <a:rPr lang="en-US" sz="900" b="1" i="0" u="none" strike="noStrike" dirty="0" err="1">
                          <a:solidFill>
                            <a:srgbClr val="FFFFFF"/>
                          </a:solidFill>
                          <a:latin typeface="Arial"/>
                        </a:rPr>
                        <a:t>Anges</a:t>
                      </a:r>
                      <a:r>
                        <a:rPr lang="en-US" sz="900" b="1" i="0" u="none" strike="noStrike" dirty="0">
                          <a:solidFill>
                            <a:srgbClr val="FFFFFF"/>
                          </a:solidFill>
                          <a:latin typeface="Arial"/>
                        </a:rPr>
                        <a:t> Attendees)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gridSpan="2">
                  <a:txBody>
                    <a:bodyPr/>
                    <a:lstStyle/>
                    <a:p>
                      <a:pPr algn="ctr" fontAlgn="ctr"/>
                      <a:r>
                        <a:rPr lang="en-US" sz="900" b="1" i="0" u="none" strike="noStrike" dirty="0">
                          <a:solidFill>
                            <a:srgbClr val="FFFFFF"/>
                          </a:solidFill>
                          <a:latin typeface="Arial"/>
                        </a:rPr>
                        <a:t>Base</a:t>
                      </a:r>
                      <a:br>
                        <a:rPr lang="en-US" sz="900" b="1" i="0" u="none" strike="noStrike" dirty="0">
                          <a:solidFill>
                            <a:srgbClr val="FFFFFF"/>
                          </a:solidFill>
                          <a:latin typeface="Arial"/>
                        </a:rPr>
                      </a:br>
                      <a:r>
                        <a:rPr lang="en-US" sz="900" b="1" i="0" u="none" strike="noStrike" dirty="0">
                          <a:solidFill>
                            <a:srgbClr val="FFFFFF"/>
                          </a:solidFill>
                          <a:latin typeface="Arial"/>
                        </a:rPr>
                        <a:t>(Kingston</a:t>
                      </a:r>
                      <a:r>
                        <a:rPr lang="en-US" sz="900" b="1" i="0" u="none" strike="noStrike" baseline="0" dirty="0">
                          <a:solidFill>
                            <a:srgbClr val="FFFFFF"/>
                          </a:solidFill>
                          <a:latin typeface="Arial"/>
                        </a:rPr>
                        <a:t> Upon Hull &amp; East Riding of Yorkshire Population)</a:t>
                      </a:r>
                      <a:endParaRPr lang="en-US" sz="900" b="1" i="0" u="none" strike="noStrike" dirty="0">
                        <a:solidFill>
                          <a:srgbClr val="FFFFFF"/>
                        </a:solidFill>
                        <a:latin typeface="Arial"/>
                      </a:endParaRP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hMerge="1">
                  <a:txBody>
                    <a:bodyPr/>
                    <a:lstStyle/>
                    <a:p>
                      <a:endParaRPr lang="en-US"/>
                    </a:p>
                  </a:txBody>
                  <a:tcPr/>
                </a:tc>
                <a:tc>
                  <a:txBody>
                    <a:bodyPr/>
                    <a:lstStyle/>
                    <a:p>
                      <a:endParaRPr lang="en-US" dirty="0"/>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29490">
                <a:tc>
                  <a:txBody>
                    <a:bodyPr/>
                    <a:lstStyle/>
                    <a:p>
                      <a:pPr algn="l" fontAlgn="ctr"/>
                      <a:r>
                        <a:rPr lang="en-US" sz="900" b="1" i="0" u="none" strike="noStrike" dirty="0">
                          <a:solidFill>
                            <a:srgbClr val="FFFFFF"/>
                          </a:solidFill>
                          <a:latin typeface="Arial"/>
                        </a:rPr>
                        <a:t>Type</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solidFill>
                            <a:srgbClr val="FFFFFF"/>
                          </a:solidFill>
                          <a:latin typeface="Arial"/>
                        </a:rPr>
                        <a:t>Count</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dirty="0">
                          <a:solidFill>
                            <a:srgbClr val="FFFFFF"/>
                          </a:solidFill>
                          <a:latin typeface="Arial"/>
                        </a:rPr>
                        <a:t>Count %</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Count</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Count %</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l" fontAlgn="ctr"/>
                      <a:r>
                        <a:rPr lang="en-US" sz="900" b="1" i="0" u="none" strike="noStrike">
                          <a:solidFill>
                            <a:srgbClr val="FFFFFF"/>
                          </a:solidFill>
                          <a:latin typeface="Arial"/>
                        </a:rPr>
                        <a:t>Index</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129490">
                <a:tc>
                  <a:txBody>
                    <a:bodyPr/>
                    <a:lstStyle/>
                    <a:p>
                      <a:pPr algn="l" fontAlgn="ctr"/>
                      <a:r>
                        <a:rPr lang="en-US" sz="900" b="1" i="0" u="none" strike="noStrike" dirty="0">
                          <a:latin typeface="Arial"/>
                        </a:rPr>
                        <a:t>H31 Affordable Fringe</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31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8.86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98,828</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4.32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205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29490">
                <a:tc>
                  <a:txBody>
                    <a:bodyPr/>
                    <a:lstStyle/>
                    <a:p>
                      <a:pPr algn="l" fontAlgn="ctr"/>
                      <a:r>
                        <a:rPr lang="en-US" sz="900" b="1" i="0" u="none" strike="noStrike">
                          <a:latin typeface="Arial"/>
                        </a:rPr>
                        <a:t>G29 Mid-Career Convention</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6.29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54,982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2.41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261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29490">
                <a:tc>
                  <a:txBody>
                    <a:bodyPr/>
                    <a:lstStyle/>
                    <a:p>
                      <a:pPr algn="l" fontAlgn="ctr"/>
                      <a:r>
                        <a:rPr lang="en-US" sz="900" b="1" i="0" u="none" strike="noStrike" dirty="0">
                          <a:latin typeface="Arial"/>
                        </a:rPr>
                        <a:t>K48 Low Income Workers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5.43</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81,395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3.56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152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129490">
                <a:tc>
                  <a:txBody>
                    <a:bodyPr/>
                    <a:lstStyle/>
                    <a:p>
                      <a:pPr algn="l" fontAlgn="ctr"/>
                      <a:r>
                        <a:rPr lang="en-US" sz="900" b="1" i="0" u="none" strike="noStrike">
                          <a:latin typeface="Arial"/>
                        </a:rPr>
                        <a:t>J43 Renting a Room</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4.86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97,472</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4.26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114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r h="129490">
                <a:tc>
                  <a:txBody>
                    <a:bodyPr/>
                    <a:lstStyle/>
                    <a:p>
                      <a:pPr algn="l" fontAlgn="ctr"/>
                      <a:r>
                        <a:rPr lang="en-US" sz="900" b="1" i="0" u="none" strike="noStrike">
                          <a:latin typeface="Arial"/>
                        </a:rPr>
                        <a:t>I39 Families with Needs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16</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4.57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105,351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4.61</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99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129490">
                <a:tc>
                  <a:txBody>
                    <a:bodyPr/>
                    <a:lstStyle/>
                    <a:p>
                      <a:pPr algn="l" fontAlgn="ctr"/>
                      <a:r>
                        <a:rPr lang="en-US" sz="900" b="1" i="0" u="none" strike="noStrike" dirty="0">
                          <a:latin typeface="Arial"/>
                        </a:rPr>
                        <a:t>E20 Classic Grandparents</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15</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a:latin typeface="Arial"/>
                        </a:rPr>
                        <a:t>4.29</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61,034</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2.67</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algn="r" fontAlgn="ctr"/>
                      <a:r>
                        <a:rPr lang="en-US" sz="900" b="0" i="0" u="none" strike="noStrike" dirty="0">
                          <a:latin typeface="Arial"/>
                        </a:rPr>
                        <a:t>160</a:t>
                      </a:r>
                    </a:p>
                  </a:txBody>
                  <a:tcPr marL="36000" marR="36000" marT="36000" marB="36000" anchor="ctr">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r h="139451">
                <a:tc>
                  <a:txBody>
                    <a:bodyPr/>
                    <a:lstStyle/>
                    <a:p>
                      <a:pPr algn="l" fontAlgn="ctr"/>
                      <a:r>
                        <a:rPr lang="en-US" sz="900" b="1" i="0" u="none" strike="noStrike" dirty="0">
                          <a:solidFill>
                            <a:srgbClr val="FFFFFF"/>
                          </a:solidFill>
                          <a:latin typeface="Arial"/>
                        </a:rPr>
                        <a:t>Total</a:t>
                      </a: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b"/>
                      <a:r>
                        <a:rPr lang="en-US" sz="900" b="1" i="0" u="none" strike="noStrike" dirty="0">
                          <a:latin typeface="Arial"/>
                        </a:rPr>
                        <a:t>120</a:t>
                      </a:r>
                    </a:p>
                  </a:txBody>
                  <a:tcPr marL="36000" marR="36000" marT="36000" marB="360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b"/>
                      <a:r>
                        <a:rPr lang="en-US" sz="900" b="1" i="0" u="none" strike="noStrike">
                          <a:latin typeface="Arial"/>
                        </a:rPr>
                        <a:t>34</a:t>
                      </a:r>
                    </a:p>
                  </a:txBody>
                  <a:tcPr marL="36000" marR="36000" marT="36000" marB="360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b"/>
                      <a:r>
                        <a:rPr lang="en-US" sz="900" b="1" i="0" u="none" strike="noStrike">
                          <a:latin typeface="Arial"/>
                        </a:rPr>
                        <a:t>499,062</a:t>
                      </a:r>
                    </a:p>
                  </a:txBody>
                  <a:tcPr marL="36000" marR="36000" marT="36000" marB="360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b"/>
                      <a:r>
                        <a:rPr lang="en-US" sz="900" b="1" i="0" u="none" strike="noStrike" dirty="0">
                          <a:latin typeface="Arial"/>
                        </a:rPr>
                        <a:t>22</a:t>
                      </a:r>
                    </a:p>
                  </a:txBody>
                  <a:tcPr marL="36000" marR="36000" marT="36000" marB="360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fontAlgn="ctr"/>
                      <a:endParaRPr lang="en-US" sz="900" b="1" i="0" u="none" strike="noStrike" dirty="0">
                        <a:solidFill>
                          <a:srgbClr val="FFFFFF"/>
                        </a:solidFill>
                        <a:latin typeface="Arial"/>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bl>
          </a:graphicData>
        </a:graphic>
      </p:graphicFrame>
      <p:pic>
        <p:nvPicPr>
          <p:cNvPr id="4" name="Picture 3"/>
          <p:cNvPicPr>
            <a:picLocks noChangeAspect="1"/>
          </p:cNvPicPr>
          <p:nvPr/>
        </p:nvPicPr>
        <p:blipFill>
          <a:blip r:embed="rId2"/>
          <a:stretch>
            <a:fillRect/>
          </a:stretch>
        </p:blipFill>
        <p:spPr>
          <a:xfrm>
            <a:off x="2" y="1"/>
            <a:ext cx="3169920" cy="4328160"/>
          </a:xfrm>
          <a:prstGeom prst="rect">
            <a:avLst/>
          </a:prstGeom>
        </p:spPr>
      </p:pic>
    </p:spTree>
    <p:extLst>
      <p:ext uri="{BB962C8B-B14F-4D97-AF65-F5344CB8AC3E}">
        <p14:creationId xmlns:p14="http://schemas.microsoft.com/office/powerpoint/2010/main" val="378807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248676" y="4266708"/>
            <a:ext cx="6524035" cy="553998"/>
          </a:xfrm>
          <a:prstGeom prst="rect">
            <a:avLst/>
          </a:prstGeom>
        </p:spPr>
        <p:txBody>
          <a:bodyPr wrap="square">
            <a:spAutoFit/>
          </a:bodyPr>
          <a:lstStyle/>
          <a:p>
            <a:pPr algn="r">
              <a:lnSpc>
                <a:spcPct val="70000"/>
              </a:lnSpc>
            </a:pPr>
            <a:r>
              <a:rPr lang="en-US" sz="4000" b="1" dirty="0">
                <a:ln w="38100" cmpd="sng">
                  <a:noFill/>
                  <a:prstDash val="solid"/>
                  <a:miter lim="800000"/>
                </a:ln>
                <a:solidFill>
                  <a:schemeClr val="accent3"/>
                </a:solidFill>
                <a:latin typeface="Arial" panose="020B0604020202020204" pitchFamily="34" charset="0"/>
                <a:cs typeface="Arial" panose="020B0604020202020204" pitchFamily="34" charset="0"/>
              </a:rPr>
              <a:t>TICKETING</a:t>
            </a:r>
          </a:p>
        </p:txBody>
      </p:sp>
    </p:spTree>
    <p:extLst>
      <p:ext uri="{BB962C8B-B14F-4D97-AF65-F5344CB8AC3E}">
        <p14:creationId xmlns:p14="http://schemas.microsoft.com/office/powerpoint/2010/main" val="1316747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851585"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PARTICIPATION &amp; ATTENDANCE</a:t>
            </a:r>
          </a:p>
        </p:txBody>
      </p:sp>
      <p:sp>
        <p:nvSpPr>
          <p:cNvPr id="3" name="TextBox 2"/>
          <p:cNvSpPr txBox="1"/>
          <p:nvPr/>
        </p:nvSpPr>
        <p:spPr>
          <a:xfrm>
            <a:off x="239934" y="921273"/>
            <a:ext cx="6913901" cy="3400931"/>
          </a:xfrm>
          <a:prstGeom prst="rect">
            <a:avLst/>
          </a:prstGeom>
          <a:noFill/>
        </p:spPr>
        <p:txBody>
          <a:bodyPr wrap="square" rtlCol="0">
            <a:spAutoFit/>
          </a:bodyPr>
          <a:lstStyle/>
          <a:p>
            <a:pPr>
              <a:spcAft>
                <a:spcPts val="600"/>
              </a:spcAft>
            </a:pPr>
            <a:r>
              <a:rPr lang="en-GB" sz="1300" b="1" dirty="0">
                <a:solidFill>
                  <a:srgbClr val="595959"/>
                </a:solidFill>
                <a:latin typeface="Arial" panose="020B0604020202020204" pitchFamily="34" charset="0"/>
                <a:cs typeface="Arial" panose="020B0604020202020204" pitchFamily="34" charset="0"/>
              </a:rPr>
              <a:t>ARTS &amp; CULTURAL PARTICIPATION &amp; ATTENDANCE </a:t>
            </a:r>
          </a:p>
          <a:p>
            <a:pPr marL="285750" indent="-285750">
              <a:spcAft>
                <a:spcPts val="600"/>
              </a:spcAft>
              <a:buFont typeface="Arial" panose="020B0604020202020204" pitchFamily="34" charset="0"/>
              <a:buChar char="•"/>
            </a:pPr>
            <a:r>
              <a:rPr lang="en-GB" sz="1300" dirty="0">
                <a:solidFill>
                  <a:srgbClr val="595959"/>
                </a:solidFill>
                <a:latin typeface="Trebuchet MS" panose="020B0603020202020204" pitchFamily="34" charset="0"/>
              </a:rPr>
              <a:t>In the 12 months prior to the survey taking place 6.2% had not attended or participated in any arts or cultural activity </a:t>
            </a:r>
          </a:p>
          <a:p>
            <a:pPr marL="285750" indent="-285750">
              <a:spcAft>
                <a:spcPts val="600"/>
              </a:spcAft>
              <a:buFont typeface="Arial" panose="020B0604020202020204" pitchFamily="34" charset="0"/>
              <a:buChar char="•"/>
            </a:pPr>
            <a:r>
              <a:rPr lang="en-GB" sz="1300" dirty="0">
                <a:solidFill>
                  <a:srgbClr val="595959"/>
                </a:solidFill>
                <a:latin typeface="Trebuchet MS" panose="020B0603020202020204" pitchFamily="34" charset="0"/>
              </a:rPr>
              <a:t>93.8% had attended or participated in arts and cultural events or activities – the top five most popular types of event or activity were:</a:t>
            </a:r>
          </a:p>
          <a:p>
            <a:pPr marL="538163" lvl="1" indent="-269875">
              <a:buFont typeface="Trebuchet MS" panose="020B0603020202020204" pitchFamily="34" charset="0"/>
              <a:buChar char="–"/>
            </a:pPr>
            <a:r>
              <a:rPr lang="en-GB" sz="1300" b="1" dirty="0">
                <a:solidFill>
                  <a:srgbClr val="595959"/>
                </a:solidFill>
                <a:latin typeface="Trebuchet MS" panose="020B0603020202020204" pitchFamily="34" charset="0"/>
              </a:rPr>
              <a:t>No. 1: </a:t>
            </a:r>
            <a:r>
              <a:rPr lang="en-GB" sz="1300" dirty="0">
                <a:solidFill>
                  <a:srgbClr val="595959"/>
                </a:solidFill>
                <a:latin typeface="Trebuchet MS" panose="020B0603020202020204" pitchFamily="34" charset="0"/>
              </a:rPr>
              <a:t>Museums/historical attractions - 72.8% of respondents</a:t>
            </a:r>
          </a:p>
          <a:p>
            <a:pPr marL="538163" lvl="1" indent="-269875">
              <a:buFont typeface="Trebuchet MS" panose="020B0603020202020204" pitchFamily="34" charset="0"/>
              <a:buChar char="–"/>
            </a:pPr>
            <a:r>
              <a:rPr lang="en-GB" sz="1300" b="1" dirty="0">
                <a:solidFill>
                  <a:srgbClr val="595959"/>
                </a:solidFill>
                <a:latin typeface="Trebuchet MS" panose="020B0603020202020204" pitchFamily="34" charset="0"/>
              </a:rPr>
              <a:t>No. 2: </a:t>
            </a:r>
            <a:r>
              <a:rPr lang="en-GB" sz="1300" dirty="0">
                <a:solidFill>
                  <a:srgbClr val="595959"/>
                </a:solidFill>
                <a:latin typeface="Trebuchet MS" panose="020B0603020202020204" pitchFamily="34" charset="0"/>
              </a:rPr>
              <a:t>Film – 71.4% of respondents</a:t>
            </a:r>
          </a:p>
          <a:p>
            <a:pPr marL="538163" lvl="1" indent="-269875">
              <a:buFont typeface="Trebuchet MS" panose="020B0603020202020204" pitchFamily="34" charset="0"/>
              <a:buChar char="–"/>
            </a:pPr>
            <a:r>
              <a:rPr lang="en-GB" sz="1300" b="1" dirty="0">
                <a:solidFill>
                  <a:srgbClr val="595959"/>
                </a:solidFill>
                <a:latin typeface="Trebuchet MS" panose="020B0603020202020204" pitchFamily="34" charset="0"/>
              </a:rPr>
              <a:t>No. 3: </a:t>
            </a:r>
            <a:r>
              <a:rPr lang="en-GB" sz="1300" dirty="0">
                <a:solidFill>
                  <a:srgbClr val="595959"/>
                </a:solidFill>
                <a:latin typeface="Trebuchet MS" panose="020B0603020202020204" pitchFamily="34" charset="0"/>
              </a:rPr>
              <a:t>Outdoor events – 67.8% of respondents</a:t>
            </a:r>
          </a:p>
          <a:p>
            <a:pPr marL="538163" lvl="1" indent="-269875">
              <a:buFont typeface="Trebuchet MS" panose="020B0603020202020204" pitchFamily="34" charset="0"/>
              <a:buChar char="–"/>
            </a:pPr>
            <a:r>
              <a:rPr lang="en-GB" sz="1300" b="1" dirty="0">
                <a:solidFill>
                  <a:srgbClr val="595959"/>
                </a:solidFill>
                <a:latin typeface="Trebuchet MS" panose="020B0603020202020204" pitchFamily="34" charset="0"/>
              </a:rPr>
              <a:t>No. 4: </a:t>
            </a:r>
            <a:r>
              <a:rPr lang="en-GB" sz="1300" dirty="0">
                <a:solidFill>
                  <a:srgbClr val="595959"/>
                </a:solidFill>
                <a:latin typeface="Trebuchet MS" panose="020B0603020202020204" pitchFamily="34" charset="0"/>
              </a:rPr>
              <a:t>Music – 65.3% of respondents</a:t>
            </a:r>
          </a:p>
          <a:p>
            <a:pPr marL="538163" lvl="1" indent="-269875">
              <a:buFont typeface="Trebuchet MS" panose="020B0603020202020204" pitchFamily="34" charset="0"/>
              <a:buChar char="–"/>
            </a:pPr>
            <a:r>
              <a:rPr lang="en-GB" sz="1300" b="1" dirty="0">
                <a:solidFill>
                  <a:srgbClr val="595959"/>
                </a:solidFill>
                <a:latin typeface="Trebuchet MS" panose="020B0603020202020204" pitchFamily="34" charset="0"/>
              </a:rPr>
              <a:t>No. 5: </a:t>
            </a:r>
            <a:r>
              <a:rPr lang="en-GB" sz="1300" dirty="0">
                <a:solidFill>
                  <a:srgbClr val="595959"/>
                </a:solidFill>
                <a:latin typeface="Trebuchet MS" panose="020B0603020202020204" pitchFamily="34" charset="0"/>
              </a:rPr>
              <a:t>Theatre – 64.1% of respondents</a:t>
            </a:r>
          </a:p>
          <a:p>
            <a:pPr marL="268288" lvl="1"/>
            <a:endParaRPr lang="en-GB" sz="1300" dirty="0">
              <a:solidFill>
                <a:srgbClr val="595959"/>
              </a:solidFill>
              <a:latin typeface="Trebuchet MS" panose="020B0603020202020204" pitchFamily="34" charset="0"/>
            </a:endParaRPr>
          </a:p>
          <a:p>
            <a:pPr marL="285750" indent="-285750">
              <a:spcAft>
                <a:spcPts val="600"/>
              </a:spcAft>
              <a:buFont typeface="Arial" panose="020B0604020202020204" pitchFamily="34" charset="0"/>
              <a:buChar char="•"/>
            </a:pPr>
            <a:r>
              <a:rPr lang="en-GB" sz="1300" dirty="0">
                <a:solidFill>
                  <a:srgbClr val="595959"/>
                </a:solidFill>
                <a:latin typeface="Trebuchet MS" panose="020B0603020202020204" pitchFamily="34" charset="0"/>
              </a:rPr>
              <a:t>Less than 10% had attended or participated in the following types of event or activity:</a:t>
            </a:r>
          </a:p>
          <a:p>
            <a:pPr marL="538163" lvl="1" indent="-269875">
              <a:buFont typeface="Trebuchet MS" panose="020B0603020202020204" pitchFamily="34" charset="0"/>
              <a:buChar char="–"/>
            </a:pPr>
            <a:r>
              <a:rPr lang="en-GB" sz="1300" dirty="0">
                <a:solidFill>
                  <a:srgbClr val="595959"/>
                </a:solidFill>
                <a:latin typeface="Trebuchet MS" panose="020B0603020202020204" pitchFamily="34" charset="0"/>
              </a:rPr>
              <a:t>Other arts – 6.7% of respondents</a:t>
            </a:r>
          </a:p>
          <a:p>
            <a:pPr marL="538163" lvl="1" indent="-269875">
              <a:buFont typeface="Trebuchet MS" panose="020B0603020202020204" pitchFamily="34" charset="0"/>
              <a:buChar char="–"/>
            </a:pPr>
            <a:r>
              <a:rPr lang="en-GB" sz="1300" dirty="0">
                <a:solidFill>
                  <a:srgbClr val="595959"/>
                </a:solidFill>
                <a:latin typeface="Trebuchet MS" panose="020B0603020202020204" pitchFamily="34" charset="0"/>
              </a:rPr>
              <a:t>Opera – 7.3% of respondents</a:t>
            </a:r>
          </a:p>
          <a:p>
            <a:pPr marL="538163" lvl="1" indent="-269875">
              <a:buFont typeface="Trebuchet MS" panose="020B0603020202020204" pitchFamily="34" charset="0"/>
              <a:buChar char="–"/>
            </a:pPr>
            <a:r>
              <a:rPr lang="en-GB" sz="1300" dirty="0">
                <a:solidFill>
                  <a:srgbClr val="595959"/>
                </a:solidFill>
                <a:latin typeface="Trebuchet MS" panose="020B0603020202020204" pitchFamily="34" charset="0"/>
              </a:rPr>
              <a:t>Circus – 8.7% of respondents</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144417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SEGMENTATION</a:t>
            </a:r>
          </a:p>
        </p:txBody>
      </p:sp>
      <p:sp>
        <p:nvSpPr>
          <p:cNvPr id="4" name="TextBox 3"/>
          <p:cNvSpPr txBox="1"/>
          <p:nvPr/>
        </p:nvSpPr>
        <p:spPr>
          <a:xfrm>
            <a:off x="239934" y="921273"/>
            <a:ext cx="6288614" cy="1800493"/>
          </a:xfrm>
          <a:prstGeom prst="rect">
            <a:avLst/>
          </a:prstGeom>
          <a:noFill/>
        </p:spPr>
        <p:txBody>
          <a:bodyPr wrap="square" rtlCol="0">
            <a:spAutoFit/>
          </a:bodyPr>
          <a:lstStyle/>
          <a:p>
            <a:pPr marL="269875" indent="-269875">
              <a:spcAft>
                <a:spcPts val="600"/>
              </a:spcAft>
              <a:buFont typeface="Arial"/>
              <a:buChar char="•"/>
            </a:pPr>
            <a:r>
              <a:rPr lang="en-GB" sz="1300" dirty="0">
                <a:solidFill>
                  <a:srgbClr val="595959"/>
                </a:solidFill>
                <a:latin typeface="Trebuchet MS" panose="020B0603020202020204" pitchFamily="34" charset="0"/>
              </a:rPr>
              <a:t>Mosaic classifies consumers in the UK into 15 groups and 66 types. </a:t>
            </a:r>
          </a:p>
          <a:p>
            <a:pPr marL="269875" indent="-269875">
              <a:spcAft>
                <a:spcPts val="600"/>
              </a:spcAft>
              <a:buFont typeface="Arial"/>
              <a:buChar char="•"/>
            </a:pPr>
            <a:r>
              <a:rPr lang="en-GB" sz="1300" dirty="0">
                <a:solidFill>
                  <a:srgbClr val="595959"/>
                </a:solidFill>
                <a:latin typeface="Trebuchet MS" panose="020B0603020202020204" pitchFamily="34" charset="0"/>
              </a:rPr>
              <a:t>Indices under 80 indicate significant under-representation of the segment amongst the audience compared to the population of the base area</a:t>
            </a:r>
          </a:p>
          <a:p>
            <a:pPr marL="269875" indent="-269875">
              <a:spcAft>
                <a:spcPts val="600"/>
              </a:spcAft>
              <a:buFont typeface="Arial"/>
              <a:buChar char="•"/>
            </a:pPr>
            <a:r>
              <a:rPr lang="en-GB" sz="1300" dirty="0">
                <a:solidFill>
                  <a:srgbClr val="595959"/>
                </a:solidFill>
                <a:latin typeface="Trebuchet MS" panose="020B0603020202020204" pitchFamily="34" charset="0"/>
              </a:rPr>
              <a:t>Indices over 120 illustrate significant over-representation of a segment</a:t>
            </a:r>
          </a:p>
          <a:p>
            <a:pPr marL="269875" indent="-269875">
              <a:spcAft>
                <a:spcPts val="600"/>
              </a:spcAft>
              <a:buFont typeface="Arial"/>
              <a:buChar char="•"/>
            </a:pPr>
            <a:r>
              <a:rPr lang="en-GB" sz="1300" dirty="0">
                <a:solidFill>
                  <a:srgbClr val="595959"/>
                </a:solidFill>
                <a:latin typeface="Trebuchet MS" panose="020B0603020202020204" pitchFamily="34" charset="0"/>
              </a:rPr>
              <a:t>The tables above compare audience profile for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with:</a:t>
            </a:r>
          </a:p>
          <a:p>
            <a:pPr marL="627063" lvl="1" indent="-357188">
              <a:buFont typeface="Lucida Grande"/>
              <a:buChar char="-"/>
            </a:pPr>
            <a:r>
              <a:rPr lang="en-GB" sz="1300" dirty="0">
                <a:solidFill>
                  <a:srgbClr val="595959"/>
                </a:solidFill>
                <a:latin typeface="Trebuchet MS" panose="020B0603020202020204" pitchFamily="34" charset="0"/>
              </a:rPr>
              <a:t>(1) that of households in the UK; and </a:t>
            </a:r>
          </a:p>
          <a:p>
            <a:pPr marL="627063" lvl="1" indent="-357188">
              <a:spcAft>
                <a:spcPts val="600"/>
              </a:spcAft>
              <a:buFont typeface="Lucida Grande"/>
              <a:buChar char="-"/>
            </a:pPr>
            <a:r>
              <a:rPr lang="en-GB" sz="1300" dirty="0">
                <a:solidFill>
                  <a:srgbClr val="595959"/>
                </a:solidFill>
                <a:latin typeface="Trebuchet MS" panose="020B0603020202020204" pitchFamily="34" charset="0"/>
              </a:rPr>
              <a:t>(2) households in the Yorkshire &amp; Humber region.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SEGMENTATION</a:t>
            </a:r>
          </a:p>
        </p:txBody>
      </p:sp>
      <p:sp>
        <p:nvSpPr>
          <p:cNvPr id="4" name="TextBox 3"/>
          <p:cNvSpPr txBox="1"/>
          <p:nvPr/>
        </p:nvSpPr>
        <p:spPr>
          <a:xfrm>
            <a:off x="239933" y="921273"/>
            <a:ext cx="6107079" cy="3600986"/>
          </a:xfrm>
          <a:prstGeom prst="rect">
            <a:avLst/>
          </a:prstGeom>
          <a:noFill/>
        </p:spPr>
        <p:txBody>
          <a:bodyPr wrap="square" rtlCol="0">
            <a:spAutoFit/>
          </a:bodyPr>
          <a:lstStyle/>
          <a:p>
            <a:pPr marL="269875" indent="-269875">
              <a:spcAft>
                <a:spcPts val="600"/>
              </a:spcAft>
              <a:buFont typeface="Arial"/>
              <a:buChar char="•"/>
            </a:pPr>
            <a:r>
              <a:rPr lang="en-GB" sz="1300" dirty="0">
                <a:solidFill>
                  <a:srgbClr val="595959"/>
                </a:solidFill>
                <a:latin typeface="Trebuchet MS" panose="020B0603020202020204" pitchFamily="34" charset="0"/>
              </a:rPr>
              <a:t>The most significant MOSAIC Groups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were H Aspiring Homemakers; G Domestic Success; J Transient Renters; F Suburban Stability; E Senior Security; D Rural reality</a:t>
            </a:r>
          </a:p>
          <a:p>
            <a:pPr marL="269875" indent="-269875">
              <a:spcAft>
                <a:spcPts val="600"/>
              </a:spcAft>
              <a:buFont typeface="Arial"/>
              <a:buChar char="•"/>
            </a:pPr>
            <a:r>
              <a:rPr lang="en-GB" sz="1300" dirty="0">
                <a:solidFill>
                  <a:srgbClr val="595959"/>
                </a:solidFill>
                <a:latin typeface="Trebuchet MS" panose="020B0603020202020204" pitchFamily="34" charset="0"/>
              </a:rPr>
              <a:t>Aspiring Homemakers, Suburban Security, Transient Renters and Domestic Success are over-represented MOSAIC Groups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UK population</a:t>
            </a:r>
          </a:p>
          <a:p>
            <a:pPr marL="269875" indent="-269875">
              <a:spcAft>
                <a:spcPts val="600"/>
              </a:spcAft>
              <a:buFont typeface="Arial"/>
              <a:buChar char="•"/>
            </a:pPr>
            <a:r>
              <a:rPr lang="en-GB" sz="1300" dirty="0">
                <a:solidFill>
                  <a:srgbClr val="595959"/>
                </a:solidFill>
                <a:latin typeface="Trebuchet MS" panose="020B0603020202020204" pitchFamily="34" charset="0"/>
              </a:rPr>
              <a:t>City Prosperity, Urban Cohesion, Rental Hubs, Country Living and </a:t>
            </a:r>
            <a:r>
              <a:rPr lang="en-GB" sz="1300" dirty="0" err="1">
                <a:solidFill>
                  <a:srgbClr val="595959"/>
                </a:solidFill>
                <a:latin typeface="Trebuchet MS" panose="020B0603020202020204" pitchFamily="34" charset="0"/>
              </a:rPr>
              <a:t>Presitge</a:t>
            </a:r>
            <a:r>
              <a:rPr lang="en-GB" sz="1300" dirty="0">
                <a:solidFill>
                  <a:srgbClr val="595959"/>
                </a:solidFill>
                <a:latin typeface="Trebuchet MS" panose="020B0603020202020204" pitchFamily="34" charset="0"/>
              </a:rPr>
              <a:t> Positions are under-represented MOSAIC Groups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UK population.</a:t>
            </a:r>
          </a:p>
          <a:p>
            <a:pPr marL="269875" indent="-269875">
              <a:spcAft>
                <a:spcPts val="600"/>
              </a:spcAft>
              <a:buFont typeface="Arial"/>
              <a:buChar char="•"/>
            </a:pPr>
            <a:r>
              <a:rPr lang="en-GB" sz="1300" dirty="0">
                <a:solidFill>
                  <a:srgbClr val="595959"/>
                </a:solidFill>
                <a:latin typeface="Trebuchet MS" panose="020B0603020202020204" pitchFamily="34" charset="0"/>
              </a:rPr>
              <a:t>Domestic Success, Aspiring Homemakers, Rural Reality and Suburban Security are over-represented MOSAIC Groups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Yorkshire &amp; Humber population</a:t>
            </a:r>
          </a:p>
          <a:p>
            <a:pPr marL="269875" indent="-269875">
              <a:buFont typeface="Arial"/>
              <a:buChar char="•"/>
            </a:pPr>
            <a:r>
              <a:rPr lang="en-GB" sz="1300" dirty="0">
                <a:solidFill>
                  <a:srgbClr val="595959"/>
                </a:solidFill>
                <a:latin typeface="Trebuchet MS" panose="020B0603020202020204" pitchFamily="34" charset="0"/>
              </a:rPr>
              <a:t>City Prosperity, Urban Cohesion, Rental Hubs, Vintage Value, Modest Traditions and Family Basics are under-represented MOSAIC Groups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Yorkshire &amp; Humber population.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SEGMENTATION</a:t>
            </a:r>
          </a:p>
        </p:txBody>
      </p:sp>
      <p:sp>
        <p:nvSpPr>
          <p:cNvPr id="4" name="TextBox 3"/>
          <p:cNvSpPr txBox="1"/>
          <p:nvPr/>
        </p:nvSpPr>
        <p:spPr>
          <a:xfrm>
            <a:off x="239934" y="921273"/>
            <a:ext cx="6207932" cy="2800767"/>
          </a:xfrm>
          <a:prstGeom prst="rect">
            <a:avLst/>
          </a:prstGeom>
          <a:noFill/>
        </p:spPr>
        <p:txBody>
          <a:bodyPr wrap="square" rtlCol="0">
            <a:spAutoFit/>
          </a:bodyPr>
          <a:lstStyle/>
          <a:p>
            <a:pPr marL="269875" indent="-269875">
              <a:spcAft>
                <a:spcPts val="600"/>
              </a:spcAft>
              <a:buFont typeface="Arial"/>
              <a:buChar char="•"/>
            </a:pPr>
            <a:r>
              <a:rPr lang="en-GB" sz="1300" dirty="0">
                <a:solidFill>
                  <a:srgbClr val="595959"/>
                </a:solidFill>
                <a:latin typeface="Trebuchet MS" panose="020B0603020202020204" pitchFamily="34" charset="0"/>
              </a:rPr>
              <a:t>The most significant MOSAIC Types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were H31 Affordable Fringe; G29 Mid-Career Convention; K48 Low Income Workers; J43 Renting a Room; I39 Families with Needs; and E20 Classic Grandparents </a:t>
            </a:r>
          </a:p>
          <a:p>
            <a:pPr marL="269875" indent="-269875">
              <a:spcAft>
                <a:spcPts val="600"/>
              </a:spcAft>
              <a:buFont typeface="Arial"/>
              <a:buChar char="•"/>
            </a:pPr>
            <a:r>
              <a:rPr lang="en-GB" sz="1300" dirty="0">
                <a:solidFill>
                  <a:srgbClr val="595959"/>
                </a:solidFill>
                <a:latin typeface="Trebuchet MS" panose="020B0603020202020204" pitchFamily="34" charset="0"/>
              </a:rPr>
              <a:t>23 of 66 MOSAIC Types (34.8%) are over-represented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UK population</a:t>
            </a:r>
          </a:p>
          <a:p>
            <a:pPr marL="269875" indent="-269875">
              <a:spcAft>
                <a:spcPts val="600"/>
              </a:spcAft>
              <a:buFont typeface="Arial"/>
              <a:buChar char="•"/>
            </a:pPr>
            <a:r>
              <a:rPr lang="en-GB" sz="1300" dirty="0">
                <a:solidFill>
                  <a:srgbClr val="595959"/>
                </a:solidFill>
                <a:latin typeface="Trebuchet MS" panose="020B0603020202020204" pitchFamily="34" charset="0"/>
              </a:rPr>
              <a:t>37 of 66 MOSAIC Types (56.1%) are under-represented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UK population.</a:t>
            </a:r>
          </a:p>
          <a:p>
            <a:pPr marL="269875" indent="-269875">
              <a:spcAft>
                <a:spcPts val="600"/>
              </a:spcAft>
              <a:buFont typeface="Arial"/>
              <a:buChar char="•"/>
            </a:pPr>
            <a:r>
              <a:rPr lang="en-GB" sz="1300" dirty="0">
                <a:solidFill>
                  <a:srgbClr val="595959"/>
                </a:solidFill>
                <a:latin typeface="Trebuchet MS" panose="020B0603020202020204" pitchFamily="34" charset="0"/>
              </a:rPr>
              <a:t>21 of 66 MOSAIC Types (31.8%) are over-represented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Yorkshire &amp; Humber population</a:t>
            </a:r>
          </a:p>
          <a:p>
            <a:pPr marL="269875" indent="-269875">
              <a:buFont typeface="Arial"/>
              <a:buChar char="•"/>
            </a:pPr>
            <a:r>
              <a:rPr lang="en-GB" sz="1300" dirty="0">
                <a:solidFill>
                  <a:srgbClr val="595959"/>
                </a:solidFill>
                <a:latin typeface="Trebuchet MS" panose="020B0603020202020204" pitchFamily="34" charset="0"/>
              </a:rPr>
              <a:t>36 of 66 MOSAIC Types (54.5%) are under-represented MOSAIC Types amongst </a:t>
            </a:r>
            <a:r>
              <a:rPr lang="en-GB" sz="1300" i="1" dirty="0">
                <a:solidFill>
                  <a:srgbClr val="595959"/>
                </a:solidFill>
                <a:latin typeface="Trebuchet MS" panose="020B0603020202020204" pitchFamily="34" charset="0"/>
              </a:rPr>
              <a:t>Place des </a:t>
            </a:r>
            <a:r>
              <a:rPr lang="en-GB" sz="1300" i="1" dirty="0" err="1">
                <a:solidFill>
                  <a:srgbClr val="595959"/>
                </a:solidFill>
                <a:latin typeface="Trebuchet MS" panose="020B0603020202020204" pitchFamily="34" charset="0"/>
              </a:rPr>
              <a:t>Anges</a:t>
            </a:r>
            <a:r>
              <a:rPr lang="en-GB" sz="1300" i="1" dirty="0">
                <a:solidFill>
                  <a:srgbClr val="595959"/>
                </a:solidFill>
                <a:latin typeface="Trebuchet MS" panose="020B0603020202020204" pitchFamily="34" charset="0"/>
              </a:rPr>
              <a:t> </a:t>
            </a:r>
            <a:r>
              <a:rPr lang="en-GB" sz="1300" dirty="0">
                <a:solidFill>
                  <a:srgbClr val="595959"/>
                </a:solidFill>
                <a:latin typeface="Trebuchet MS" panose="020B0603020202020204" pitchFamily="34" charset="0"/>
              </a:rPr>
              <a:t>respondents, relative to the Yorkshire &amp; Humber population. </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a:t>
            </a:r>
          </a:p>
        </p:txBody>
      </p:sp>
      <p:sp>
        <p:nvSpPr>
          <p:cNvPr id="4" name="TextBox 3"/>
          <p:cNvSpPr txBox="1"/>
          <p:nvPr/>
        </p:nvSpPr>
        <p:spPr>
          <a:xfrm>
            <a:off x="239934" y="921273"/>
            <a:ext cx="6165629" cy="3277820"/>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H Aspiring Homemakers</a:t>
            </a:r>
          </a:p>
          <a:p>
            <a:pPr>
              <a:spcAft>
                <a:spcPts val="600"/>
              </a:spcAft>
            </a:pPr>
            <a:r>
              <a:rPr lang="en-GB" sz="1300" dirty="0">
                <a:solidFill>
                  <a:srgbClr val="595959"/>
                </a:solidFill>
                <a:latin typeface="Trebuchet MS" panose="020B0603020202020204" pitchFamily="34" charset="0"/>
                <a:cs typeface="Arial"/>
              </a:rPr>
              <a:t>Younger households settling down in housing priced within their means.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Younger households</a:t>
            </a:r>
          </a:p>
          <a:p>
            <a:pPr marL="269875" indent="-269875">
              <a:buFont typeface="Arial"/>
              <a:buChar char="•"/>
            </a:pPr>
            <a:r>
              <a:rPr lang="en-GB" sz="1300" dirty="0">
                <a:solidFill>
                  <a:srgbClr val="595959"/>
                </a:solidFill>
                <a:latin typeface="Trebuchet MS" panose="020B0603020202020204" pitchFamily="34" charset="0"/>
                <a:cs typeface="Arial"/>
              </a:rPr>
              <a:t>Starter salaries</a:t>
            </a:r>
          </a:p>
          <a:p>
            <a:pPr marL="269875" indent="-269875">
              <a:buFont typeface="Arial"/>
              <a:buChar char="•"/>
            </a:pPr>
            <a:r>
              <a:rPr lang="en-GB" sz="1300" dirty="0">
                <a:solidFill>
                  <a:srgbClr val="595959"/>
                </a:solidFill>
                <a:latin typeface="Trebuchet MS" panose="020B0603020202020204" pitchFamily="34" charset="0"/>
                <a:cs typeface="Arial"/>
              </a:rPr>
              <a:t>Affordable housing costs</a:t>
            </a:r>
          </a:p>
          <a:p>
            <a:pPr marL="269875" indent="-269875">
              <a:buFont typeface="Arial"/>
              <a:buChar char="•"/>
            </a:pPr>
            <a:r>
              <a:rPr lang="en-GB" sz="1300" dirty="0">
                <a:solidFill>
                  <a:srgbClr val="595959"/>
                </a:solidFill>
                <a:latin typeface="Trebuchet MS" panose="020B0603020202020204" pitchFamily="34" charset="0"/>
                <a:cs typeface="Arial"/>
              </a:rPr>
              <a:t>Private suburbs</a:t>
            </a:r>
          </a:p>
          <a:p>
            <a:pPr marL="269875" indent="-269875">
              <a:buFont typeface="Arial"/>
              <a:buChar char="•"/>
            </a:pPr>
            <a:r>
              <a:rPr lang="en-GB" sz="1300" dirty="0">
                <a:solidFill>
                  <a:srgbClr val="595959"/>
                </a:solidFill>
                <a:latin typeface="Trebuchet MS" panose="020B0603020202020204" pitchFamily="34" charset="0"/>
                <a:cs typeface="Arial"/>
              </a:rPr>
              <a:t>Full-time employment</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Buy and sell on </a:t>
            </a:r>
            <a:r>
              <a:rPr lang="en-GB" sz="1300" dirty="0" err="1">
                <a:solidFill>
                  <a:srgbClr val="595959"/>
                </a:solidFill>
                <a:latin typeface="Trebuchet MS" panose="020B0603020202020204" pitchFamily="34" charset="0"/>
                <a:cs typeface="Arial"/>
              </a:rPr>
              <a:t>ebay</a:t>
            </a:r>
            <a:r>
              <a:rPr lang="en-GB" sz="1300" dirty="0">
                <a:solidFill>
                  <a:srgbClr val="595959"/>
                </a:solidFill>
                <a:latin typeface="Trebuchet MS" panose="020B0603020202020204" pitchFamily="34" charset="0"/>
                <a:cs typeface="Arial"/>
              </a:rPr>
              <a:t>.</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26-35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40-49k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Pseudo family</a:t>
            </a:r>
          </a:p>
          <a:p>
            <a:pPr marL="285750" indent="-285750">
              <a:spcAft>
                <a:spcPts val="600"/>
              </a:spcAft>
              <a:buFont typeface="Arial" panose="020B0604020202020204" pitchFamily="34" charset="0"/>
              <a:buChar char="•"/>
            </a:pPr>
            <a:r>
              <a:rPr lang="en-GB" sz="1300" dirty="0">
                <a:solidFill>
                  <a:srgbClr val="595959"/>
                </a:solidFill>
                <a:latin typeface="Trebuchet MS" panose="020B0603020202020204" pitchFamily="34" charset="0"/>
                <a:cs typeface="Arial"/>
              </a:rPr>
              <a:t>2 children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a:t>
            </a:r>
          </a:p>
        </p:txBody>
      </p:sp>
      <p:sp>
        <p:nvSpPr>
          <p:cNvPr id="4" name="TextBox 3"/>
          <p:cNvSpPr txBox="1"/>
          <p:nvPr/>
        </p:nvSpPr>
        <p:spPr>
          <a:xfrm>
            <a:off x="239934" y="921273"/>
            <a:ext cx="6165629" cy="3277820"/>
          </a:xfrm>
          <a:prstGeom prst="rect">
            <a:avLst/>
          </a:prstGeom>
          <a:noFill/>
        </p:spPr>
        <p:txBody>
          <a:bodyPr wrap="square" rtlCol="0">
            <a:spAutoFit/>
          </a:bodyPr>
          <a:lstStyle/>
          <a:p>
            <a:pPr marL="269875" indent="-269875">
              <a:spcAft>
                <a:spcPts val="600"/>
              </a:spcAft>
            </a:pPr>
            <a:r>
              <a:rPr lang="en-GB" sz="1400" b="1" dirty="0">
                <a:solidFill>
                  <a:srgbClr val="595959"/>
                </a:solidFill>
                <a:latin typeface="Trebuchet MS" panose="020B0603020202020204" pitchFamily="34" charset="0"/>
                <a:cs typeface="Arial"/>
              </a:rPr>
              <a:t>G Domestic Success</a:t>
            </a:r>
          </a:p>
          <a:p>
            <a:pPr>
              <a:spcAft>
                <a:spcPts val="600"/>
              </a:spcAft>
              <a:tabLst>
                <a:tab pos="0" algn="l"/>
              </a:tabLst>
            </a:pPr>
            <a:r>
              <a:rPr lang="en-GB" sz="1400" dirty="0">
                <a:solidFill>
                  <a:srgbClr val="595959"/>
                </a:solidFill>
                <a:latin typeface="Trebuchet MS" panose="020B0603020202020204" pitchFamily="34" charset="0"/>
                <a:cs typeface="Arial"/>
              </a:rPr>
              <a:t>Thriving families who are busy bringing up children and following careers. Key features of this group are:</a:t>
            </a:r>
          </a:p>
          <a:p>
            <a:pPr marL="269875" indent="-269875">
              <a:buFont typeface="Arial"/>
              <a:buChar char="•"/>
            </a:pPr>
            <a:r>
              <a:rPr lang="en-GB" sz="1400" dirty="0">
                <a:solidFill>
                  <a:srgbClr val="595959"/>
                </a:solidFill>
                <a:latin typeface="Trebuchet MS" panose="020B0603020202020204" pitchFamily="34" charset="0"/>
                <a:cs typeface="Arial"/>
              </a:rPr>
              <a:t>Families with children</a:t>
            </a:r>
          </a:p>
          <a:p>
            <a:pPr marL="269875" indent="-269875">
              <a:buFont typeface="Arial"/>
              <a:buChar char="•"/>
            </a:pPr>
            <a:r>
              <a:rPr lang="en-GB" sz="1400" dirty="0">
                <a:solidFill>
                  <a:srgbClr val="595959"/>
                </a:solidFill>
                <a:latin typeface="Trebuchet MS" panose="020B0603020202020204" pitchFamily="34" charset="0"/>
                <a:cs typeface="Arial"/>
              </a:rPr>
              <a:t>Upmarket suburban homes</a:t>
            </a:r>
          </a:p>
          <a:p>
            <a:pPr marL="269875" indent="-269875">
              <a:buFont typeface="Arial"/>
              <a:buChar char="•"/>
            </a:pPr>
            <a:r>
              <a:rPr lang="en-GB" sz="1400" dirty="0">
                <a:solidFill>
                  <a:srgbClr val="595959"/>
                </a:solidFill>
                <a:latin typeface="Trebuchet MS" panose="020B0603020202020204" pitchFamily="34" charset="0"/>
                <a:cs typeface="Arial"/>
              </a:rPr>
              <a:t>Owned with a mortgage</a:t>
            </a:r>
          </a:p>
          <a:p>
            <a:pPr marL="269875" indent="-269875">
              <a:buFont typeface="Arial"/>
              <a:buChar char="•"/>
            </a:pPr>
            <a:r>
              <a:rPr lang="en-GB" sz="1400" dirty="0">
                <a:solidFill>
                  <a:srgbClr val="595959"/>
                </a:solidFill>
                <a:latin typeface="Trebuchet MS" panose="020B0603020202020204" pitchFamily="34" charset="0"/>
                <a:cs typeface="Arial"/>
              </a:rPr>
              <a:t>3 or 4 bedrooms</a:t>
            </a:r>
          </a:p>
          <a:p>
            <a:pPr marL="269875" indent="-269875">
              <a:buFont typeface="Arial"/>
              <a:buChar char="•"/>
            </a:pPr>
            <a:r>
              <a:rPr lang="en-GB" sz="1400" dirty="0">
                <a:solidFill>
                  <a:srgbClr val="595959"/>
                </a:solidFill>
                <a:latin typeface="Trebuchet MS" panose="020B0603020202020204" pitchFamily="34" charset="0"/>
                <a:cs typeface="Arial"/>
              </a:rPr>
              <a:t>High Internet use</a:t>
            </a:r>
          </a:p>
          <a:p>
            <a:pPr marL="269875" indent="-269875">
              <a:spcAft>
                <a:spcPts val="1200"/>
              </a:spcAft>
              <a:buFont typeface="Arial"/>
              <a:buChar char="•"/>
            </a:pPr>
            <a:r>
              <a:rPr lang="en-GB" sz="1400" dirty="0">
                <a:solidFill>
                  <a:srgbClr val="595959"/>
                </a:solidFill>
                <a:latin typeface="Trebuchet MS" panose="020B0603020202020204" pitchFamily="34" charset="0"/>
                <a:cs typeface="Arial"/>
              </a:rPr>
              <a:t>Own new technology.</a:t>
            </a:r>
          </a:p>
          <a:p>
            <a:pPr marL="269875" indent="-269875">
              <a:spcAft>
                <a:spcPts val="600"/>
              </a:spcAft>
            </a:pPr>
            <a:r>
              <a:rPr lang="en-GB" sz="14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400" dirty="0">
                <a:solidFill>
                  <a:srgbClr val="595959"/>
                </a:solidFill>
                <a:latin typeface="Trebuchet MS" panose="020B0603020202020204" pitchFamily="34" charset="0"/>
                <a:cs typeface="Arial"/>
              </a:rPr>
              <a:t>36-45 years</a:t>
            </a:r>
          </a:p>
          <a:p>
            <a:pPr marL="285750" indent="-285750">
              <a:buFont typeface="Arial" panose="020B0604020202020204" pitchFamily="34" charset="0"/>
              <a:buChar char="•"/>
            </a:pPr>
            <a:r>
              <a:rPr lang="en-GB" sz="1400" dirty="0">
                <a:solidFill>
                  <a:srgbClr val="595959"/>
                </a:solidFill>
                <a:latin typeface="Trebuchet MS" panose="020B0603020202020204" pitchFamily="34" charset="0"/>
                <a:cs typeface="Arial"/>
              </a:rPr>
              <a:t>70-99k household income</a:t>
            </a:r>
          </a:p>
          <a:p>
            <a:pPr marL="285750" indent="-285750">
              <a:spcAft>
                <a:spcPts val="600"/>
              </a:spcAft>
              <a:buFont typeface="Arial" panose="020B0604020202020204" pitchFamily="34" charset="0"/>
              <a:buChar char="•"/>
            </a:pPr>
            <a:r>
              <a:rPr lang="en-GB" sz="1400" dirty="0">
                <a:solidFill>
                  <a:srgbClr val="595959"/>
                </a:solidFill>
                <a:latin typeface="Trebuchet MS" panose="020B0603020202020204" pitchFamily="34" charset="0"/>
                <a:cs typeface="Arial"/>
              </a:rPr>
              <a:t>2 children.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a:t>
            </a:r>
          </a:p>
        </p:txBody>
      </p:sp>
      <p:sp>
        <p:nvSpPr>
          <p:cNvPr id="4" name="TextBox 3"/>
          <p:cNvSpPr txBox="1"/>
          <p:nvPr/>
        </p:nvSpPr>
        <p:spPr>
          <a:xfrm>
            <a:off x="239934" y="921273"/>
            <a:ext cx="6165629" cy="3077766"/>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J Transient Renters</a:t>
            </a:r>
          </a:p>
          <a:p>
            <a:pPr>
              <a:spcAft>
                <a:spcPts val="600"/>
              </a:spcAft>
            </a:pPr>
            <a:r>
              <a:rPr lang="en-GB" sz="1300" dirty="0">
                <a:solidFill>
                  <a:srgbClr val="595959"/>
                </a:solidFill>
                <a:latin typeface="Trebuchet MS" panose="020B0603020202020204" pitchFamily="34" charset="0"/>
                <a:cs typeface="Arial"/>
              </a:rPr>
              <a:t>Single people privately renting low cost homes for the short term.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Private renters</a:t>
            </a:r>
          </a:p>
          <a:p>
            <a:pPr marL="269875" indent="-269875">
              <a:buFont typeface="Arial"/>
              <a:buChar char="•"/>
            </a:pPr>
            <a:r>
              <a:rPr lang="en-GB" sz="1300" dirty="0">
                <a:solidFill>
                  <a:srgbClr val="595959"/>
                </a:solidFill>
                <a:latin typeface="Trebuchet MS" panose="020B0603020202020204" pitchFamily="34" charset="0"/>
                <a:cs typeface="Arial"/>
              </a:rPr>
              <a:t>Low length of residence</a:t>
            </a:r>
          </a:p>
          <a:p>
            <a:pPr marL="269875" indent="-269875">
              <a:buFont typeface="Arial"/>
              <a:buChar char="•"/>
            </a:pPr>
            <a:r>
              <a:rPr lang="en-GB" sz="1300" dirty="0">
                <a:solidFill>
                  <a:srgbClr val="595959"/>
                </a:solidFill>
                <a:latin typeface="Trebuchet MS" panose="020B0603020202020204" pitchFamily="34" charset="0"/>
                <a:cs typeface="Arial"/>
              </a:rPr>
              <a:t>Low cost housing</a:t>
            </a:r>
          </a:p>
          <a:p>
            <a:pPr marL="269875" indent="-269875">
              <a:buFont typeface="Arial"/>
              <a:buChar char="•"/>
            </a:pPr>
            <a:r>
              <a:rPr lang="en-GB" sz="1300" dirty="0">
                <a:solidFill>
                  <a:srgbClr val="595959"/>
                </a:solidFill>
                <a:latin typeface="Trebuchet MS" panose="020B0603020202020204" pitchFamily="34" charset="0"/>
                <a:cs typeface="Arial"/>
              </a:rPr>
              <a:t>Singles and sharers</a:t>
            </a:r>
          </a:p>
          <a:p>
            <a:pPr marL="269875" indent="-269875">
              <a:buFont typeface="Arial"/>
              <a:buChar char="•"/>
            </a:pPr>
            <a:r>
              <a:rPr lang="en-GB" sz="1300" dirty="0">
                <a:solidFill>
                  <a:srgbClr val="595959"/>
                </a:solidFill>
                <a:latin typeface="Trebuchet MS" panose="020B0603020202020204" pitchFamily="34" charset="0"/>
                <a:cs typeface="Arial"/>
              </a:rPr>
              <a:t>Older terraces</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Few landline telephones.</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18-25years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20-29k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No children.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a:t>
            </a:r>
          </a:p>
        </p:txBody>
      </p:sp>
      <p:sp>
        <p:nvSpPr>
          <p:cNvPr id="6" name="TextBox 5"/>
          <p:cNvSpPr txBox="1"/>
          <p:nvPr/>
        </p:nvSpPr>
        <p:spPr>
          <a:xfrm>
            <a:off x="239934" y="921273"/>
            <a:ext cx="6165629" cy="3277820"/>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F Suburban Stability</a:t>
            </a:r>
          </a:p>
          <a:p>
            <a:pPr>
              <a:spcAft>
                <a:spcPts val="600"/>
              </a:spcAft>
            </a:pPr>
            <a:r>
              <a:rPr lang="en-GB" sz="1300" dirty="0">
                <a:solidFill>
                  <a:srgbClr val="595959"/>
                </a:solidFill>
                <a:latin typeface="Trebuchet MS" panose="020B0603020202020204" pitchFamily="34" charset="0"/>
                <a:cs typeface="Arial"/>
              </a:rPr>
              <a:t>Mature suburban owners living settled lives in mid-range housing.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Older families</a:t>
            </a:r>
          </a:p>
          <a:p>
            <a:pPr marL="269875" indent="-269875">
              <a:buFont typeface="Arial"/>
              <a:buChar char="•"/>
            </a:pPr>
            <a:r>
              <a:rPr lang="en-GB" sz="1300" dirty="0">
                <a:solidFill>
                  <a:srgbClr val="595959"/>
                </a:solidFill>
                <a:latin typeface="Trebuchet MS" panose="020B0603020202020204" pitchFamily="34" charset="0"/>
                <a:cs typeface="Arial"/>
              </a:rPr>
              <a:t>Some adult children living at home</a:t>
            </a:r>
          </a:p>
          <a:p>
            <a:pPr marL="269875" indent="-269875">
              <a:buFont typeface="Arial"/>
              <a:buChar char="•"/>
            </a:pPr>
            <a:r>
              <a:rPr lang="en-GB" sz="1300" dirty="0">
                <a:solidFill>
                  <a:srgbClr val="595959"/>
                </a:solidFill>
                <a:latin typeface="Trebuchet MS" panose="020B0603020202020204" pitchFamily="34" charset="0"/>
                <a:cs typeface="Arial"/>
              </a:rPr>
              <a:t>Suburban mid-range homes</a:t>
            </a:r>
          </a:p>
          <a:p>
            <a:pPr marL="269875" indent="-269875">
              <a:buFont typeface="Arial"/>
              <a:buChar char="•"/>
            </a:pPr>
            <a:r>
              <a:rPr lang="en-GB" sz="1300" dirty="0">
                <a:solidFill>
                  <a:srgbClr val="595959"/>
                </a:solidFill>
                <a:latin typeface="Trebuchet MS" panose="020B0603020202020204" pitchFamily="34" charset="0"/>
                <a:cs typeface="Arial"/>
              </a:rPr>
              <a:t>3 bedrooms</a:t>
            </a:r>
          </a:p>
          <a:p>
            <a:pPr marL="269875" indent="-269875">
              <a:buFont typeface="Arial"/>
              <a:buChar char="•"/>
            </a:pPr>
            <a:r>
              <a:rPr lang="en-GB" sz="1300" dirty="0">
                <a:solidFill>
                  <a:srgbClr val="595959"/>
                </a:solidFill>
                <a:latin typeface="Trebuchet MS" panose="020B0603020202020204" pitchFamily="34" charset="0"/>
                <a:cs typeface="Arial"/>
              </a:rPr>
              <a:t>Have lived at same address some years</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Research on internet.</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56-65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40-49k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Family and other adults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1 child.</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a:t>
            </a:r>
          </a:p>
        </p:txBody>
      </p:sp>
      <p:sp>
        <p:nvSpPr>
          <p:cNvPr id="6" name="TextBox 5"/>
          <p:cNvSpPr txBox="1"/>
          <p:nvPr/>
        </p:nvSpPr>
        <p:spPr>
          <a:xfrm>
            <a:off x="239934" y="921273"/>
            <a:ext cx="6165629" cy="3077766"/>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E Senior Security</a:t>
            </a:r>
          </a:p>
          <a:p>
            <a:pPr>
              <a:spcAft>
                <a:spcPts val="600"/>
              </a:spcAft>
            </a:pPr>
            <a:r>
              <a:rPr lang="en-GB" sz="1300" dirty="0">
                <a:solidFill>
                  <a:srgbClr val="595959"/>
                </a:solidFill>
                <a:latin typeface="Trebuchet MS" panose="020B0603020202020204" pitchFamily="34" charset="0"/>
                <a:cs typeface="Arial"/>
              </a:rPr>
              <a:t>Elderly people with assets who are enjoying a comfortable retirement.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Elderly singles and couples</a:t>
            </a:r>
          </a:p>
          <a:p>
            <a:pPr marL="269875" indent="-269875">
              <a:buFont typeface="Arial"/>
              <a:buChar char="•"/>
            </a:pPr>
            <a:r>
              <a:rPr lang="en-GB" sz="1300" dirty="0">
                <a:solidFill>
                  <a:srgbClr val="595959"/>
                </a:solidFill>
                <a:latin typeface="Trebuchet MS" panose="020B0603020202020204" pitchFamily="34" charset="0"/>
                <a:cs typeface="Arial"/>
              </a:rPr>
              <a:t>Homeowners</a:t>
            </a:r>
          </a:p>
          <a:p>
            <a:pPr marL="269875" indent="-269875">
              <a:buFont typeface="Arial"/>
              <a:buChar char="•"/>
            </a:pPr>
            <a:r>
              <a:rPr lang="en-GB" sz="1300" dirty="0">
                <a:solidFill>
                  <a:srgbClr val="595959"/>
                </a:solidFill>
                <a:latin typeface="Trebuchet MS" panose="020B0603020202020204" pitchFamily="34" charset="0"/>
                <a:cs typeface="Arial"/>
              </a:rPr>
              <a:t>Comfortable homes</a:t>
            </a:r>
          </a:p>
          <a:p>
            <a:pPr marL="269875" indent="-269875">
              <a:buFont typeface="Arial"/>
              <a:buChar char="•"/>
            </a:pPr>
            <a:r>
              <a:rPr lang="en-GB" sz="1300" dirty="0">
                <a:solidFill>
                  <a:srgbClr val="595959"/>
                </a:solidFill>
                <a:latin typeface="Trebuchet MS" panose="020B0603020202020204" pitchFamily="34" charset="0"/>
                <a:cs typeface="Arial"/>
              </a:rPr>
              <a:t>Additional pensions above state</a:t>
            </a:r>
          </a:p>
          <a:p>
            <a:pPr marL="269875" indent="-269875">
              <a:buFont typeface="Arial"/>
              <a:buChar char="•"/>
            </a:pPr>
            <a:r>
              <a:rPr lang="en-GB" sz="1300" dirty="0">
                <a:solidFill>
                  <a:srgbClr val="595959"/>
                </a:solidFill>
                <a:latin typeface="Trebuchet MS" panose="020B0603020202020204" pitchFamily="34" charset="0"/>
                <a:cs typeface="Arial"/>
              </a:rPr>
              <a:t>Don’t like technology</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Low mileage drivers.</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66+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15k+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No children.</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GROUPS</a:t>
            </a:r>
          </a:p>
        </p:txBody>
      </p:sp>
      <p:sp>
        <p:nvSpPr>
          <p:cNvPr id="6" name="TextBox 5"/>
          <p:cNvSpPr txBox="1"/>
          <p:nvPr/>
        </p:nvSpPr>
        <p:spPr>
          <a:xfrm>
            <a:off x="239934" y="921273"/>
            <a:ext cx="6165629" cy="3277820"/>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D Rural Reality</a:t>
            </a:r>
          </a:p>
          <a:p>
            <a:pPr>
              <a:spcAft>
                <a:spcPts val="600"/>
              </a:spcAft>
            </a:pPr>
            <a:r>
              <a:rPr lang="en-GB" sz="1300" dirty="0">
                <a:solidFill>
                  <a:srgbClr val="595959"/>
                </a:solidFill>
                <a:latin typeface="Trebuchet MS" panose="020B0603020202020204" pitchFamily="34" charset="0"/>
                <a:cs typeface="Arial"/>
              </a:rPr>
              <a:t>Householders living in inexpensive homes in village communities.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Rural locations</a:t>
            </a:r>
          </a:p>
          <a:p>
            <a:pPr marL="269875" indent="-269875">
              <a:buFont typeface="Arial"/>
              <a:buChar char="•"/>
            </a:pPr>
            <a:r>
              <a:rPr lang="en-GB" sz="1300" dirty="0">
                <a:solidFill>
                  <a:srgbClr val="595959"/>
                </a:solidFill>
                <a:latin typeface="Trebuchet MS" panose="020B0603020202020204" pitchFamily="34" charset="0"/>
                <a:cs typeface="Arial"/>
              </a:rPr>
              <a:t>Village and outlying houses</a:t>
            </a:r>
          </a:p>
          <a:p>
            <a:pPr marL="269875" indent="-269875">
              <a:buFont typeface="Arial"/>
              <a:buChar char="•"/>
            </a:pPr>
            <a:r>
              <a:rPr lang="en-GB" sz="1300" dirty="0">
                <a:solidFill>
                  <a:srgbClr val="595959"/>
                </a:solidFill>
                <a:latin typeface="Trebuchet MS" panose="020B0603020202020204" pitchFamily="34" charset="0"/>
                <a:cs typeface="Arial"/>
              </a:rPr>
              <a:t>Agricultural employment</a:t>
            </a:r>
          </a:p>
          <a:p>
            <a:pPr marL="269875" indent="-269875">
              <a:buFont typeface="Arial"/>
              <a:buChar char="•"/>
            </a:pPr>
            <a:r>
              <a:rPr lang="en-GB" sz="1300" dirty="0">
                <a:solidFill>
                  <a:srgbClr val="595959"/>
                </a:solidFill>
                <a:latin typeface="Trebuchet MS" panose="020B0603020202020204" pitchFamily="34" charset="0"/>
                <a:cs typeface="Arial"/>
              </a:rPr>
              <a:t>Most are homeowners</a:t>
            </a:r>
          </a:p>
          <a:p>
            <a:pPr marL="269875" indent="-269875">
              <a:buFont typeface="Arial"/>
              <a:buChar char="•"/>
            </a:pPr>
            <a:r>
              <a:rPr lang="en-GB" sz="1300" dirty="0">
                <a:solidFill>
                  <a:srgbClr val="595959"/>
                </a:solidFill>
                <a:latin typeface="Trebuchet MS" panose="020B0603020202020204" pitchFamily="34" charset="0"/>
                <a:cs typeface="Arial"/>
              </a:rPr>
              <a:t>Affordable value homes</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Slow Internet speeds.</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46-55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20-29k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Single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No children.</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32184749"/>
              </p:ext>
            </p:extLst>
          </p:nvPr>
        </p:nvGraphicFramePr>
        <p:xfrm>
          <a:off x="3197515" y="249030"/>
          <a:ext cx="4970152" cy="2400600"/>
        </p:xfrm>
        <a:graphic>
          <a:graphicData uri="http://schemas.openxmlformats.org/drawingml/2006/table">
            <a:tbl>
              <a:tblPr>
                <a:tableStyleId>{5C22544A-7EE6-4342-B048-85BDC9FD1C3A}</a:tableStyleId>
              </a:tblPr>
              <a:tblGrid>
                <a:gridCol w="3285158">
                  <a:extLst>
                    <a:ext uri="{9D8B030D-6E8A-4147-A177-3AD203B41FA5}">
                      <a16:colId xmlns:a16="http://schemas.microsoft.com/office/drawing/2014/main" val="20000"/>
                    </a:ext>
                  </a:extLst>
                </a:gridCol>
                <a:gridCol w="1684994">
                  <a:extLst>
                    <a:ext uri="{9D8B030D-6E8A-4147-A177-3AD203B41FA5}">
                      <a16:colId xmlns:a16="http://schemas.microsoft.com/office/drawing/2014/main" val="20001"/>
                    </a:ext>
                  </a:extLst>
                </a:gridCol>
              </a:tblGrid>
              <a:tr h="381000">
                <a:tc gridSpan="2">
                  <a:txBody>
                    <a:bodyPr/>
                    <a:lstStyle/>
                    <a:p>
                      <a:pPr algn="l" fontAlgn="b"/>
                      <a:r>
                        <a:rPr lang="en-GB" sz="1000" b="1" u="none" strike="noStrike" dirty="0">
                          <a:solidFill>
                            <a:schemeClr val="accent5"/>
                          </a:solidFill>
                          <a:effectLst/>
                          <a:latin typeface="Arial" panose="020B0604020202020204" pitchFamily="34" charset="0"/>
                          <a:cs typeface="Arial" panose="020B0604020202020204" pitchFamily="34" charset="0"/>
                        </a:rPr>
                        <a:t>TICKETS</a:t>
                      </a:r>
                      <a:r>
                        <a:rPr lang="en-GB" sz="1000" b="1" u="none" strike="noStrike" baseline="0" dirty="0">
                          <a:solidFill>
                            <a:schemeClr val="accent5"/>
                          </a:solidFill>
                          <a:effectLst/>
                          <a:latin typeface="Arial" panose="020B0604020202020204" pitchFamily="34" charset="0"/>
                          <a:cs typeface="Arial" panose="020B0604020202020204" pitchFamily="34" charset="0"/>
                        </a:rPr>
                        <a:t> ISSUED AND USED</a:t>
                      </a:r>
                      <a:br>
                        <a:rPr lang="en-GB" sz="1000" b="1" u="none" strike="noStrike" dirty="0">
                          <a:solidFill>
                            <a:schemeClr val="accent5"/>
                          </a:solidFill>
                          <a:effectLst/>
                          <a:latin typeface="Arial" panose="020B0604020202020204" pitchFamily="34" charset="0"/>
                          <a:cs typeface="Arial" panose="020B0604020202020204" pitchFamily="34" charset="0"/>
                        </a:rPr>
                      </a:br>
                      <a:r>
                        <a:rPr lang="en-GB" sz="1000" b="1" u="none" strike="noStrike" dirty="0">
                          <a:solidFill>
                            <a:schemeClr val="accent5"/>
                          </a:solidFill>
                          <a:effectLst/>
                          <a:latin typeface="Arial" panose="020B0604020202020204" pitchFamily="34" charset="0"/>
                          <a:cs typeface="Arial" panose="020B0604020202020204" pitchFamily="34" charset="0"/>
                        </a:rPr>
                        <a:t>(data from scanned tickets - excludes Guest &amp; VIP</a:t>
                      </a:r>
                      <a:r>
                        <a:rPr lang="en-GB" sz="1000" b="1" u="none" strike="noStrike" baseline="0" dirty="0">
                          <a:solidFill>
                            <a:schemeClr val="accent5"/>
                          </a:solidFill>
                          <a:effectLst/>
                          <a:latin typeface="Arial" panose="020B0604020202020204" pitchFamily="34" charset="0"/>
                          <a:cs typeface="Arial" panose="020B0604020202020204" pitchFamily="34" charset="0"/>
                        </a:rPr>
                        <a:t> wrist bands)</a:t>
                      </a:r>
                      <a:endParaRPr lang="en-GB" sz="1000" b="1"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en-GB"/>
                    </a:p>
                  </a:txBody>
                  <a:tcPr/>
                </a:tc>
                <a:extLst>
                  <a:ext uri="{0D108BD9-81ED-4DB2-BD59-A6C34878D82A}">
                    <a16:rowId xmlns:a16="http://schemas.microsoft.com/office/drawing/2014/main" val="10000"/>
                  </a:ext>
                </a:extLst>
              </a:tr>
              <a:tr h="190500">
                <a:tc>
                  <a:txBody>
                    <a:bodyPr/>
                    <a:lstStyle/>
                    <a:p>
                      <a:pPr algn="l" fontAlgn="b"/>
                      <a:r>
                        <a:rPr lang="en-GB" sz="1000" u="none" strike="noStrike" dirty="0">
                          <a:solidFill>
                            <a:schemeClr val="accent5"/>
                          </a:solidFill>
                          <a:effectLst/>
                          <a:latin typeface="Arial" panose="020B0604020202020204" pitchFamily="34" charset="0"/>
                          <a:cs typeface="Arial" panose="020B0604020202020204" pitchFamily="34" charset="0"/>
                        </a:rPr>
                        <a:t>Total tickets sold</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10,264</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190500">
                <a:tc>
                  <a:txBody>
                    <a:bodyPr/>
                    <a:lstStyle/>
                    <a:p>
                      <a:pPr algn="l" fontAlgn="b"/>
                      <a:r>
                        <a:rPr lang="en-GB" sz="1000" u="none" strike="noStrike" dirty="0">
                          <a:solidFill>
                            <a:schemeClr val="accent5"/>
                          </a:solidFill>
                          <a:effectLst/>
                          <a:latin typeface="Arial" panose="020B0604020202020204" pitchFamily="34" charset="0"/>
                          <a:cs typeface="Arial" panose="020B0604020202020204" pitchFamily="34" charset="0"/>
                        </a:rPr>
                        <a:t>Total tickets scanned</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6,689</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Total audience, including tickets not scanned</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7,555</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 of</a:t>
                      </a:r>
                      <a:r>
                        <a:rPr lang="en-GB" sz="1000" b="0" i="0" u="none" strike="noStrike" baseline="0" dirty="0">
                          <a:solidFill>
                            <a:schemeClr val="accent5"/>
                          </a:solidFill>
                          <a:effectLst/>
                          <a:latin typeface="Arial" panose="020B0604020202020204" pitchFamily="34" charset="0"/>
                          <a:cs typeface="Arial" panose="020B0604020202020204" pitchFamily="34" charset="0"/>
                        </a:rPr>
                        <a:t> tickets used (based on total audience)</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73.6%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190500">
                <a:tc>
                  <a:txBody>
                    <a:bodyPr/>
                    <a:lstStyle/>
                    <a:p>
                      <a:pPr algn="l" fontAlgn="b"/>
                      <a:r>
                        <a:rPr lang="en-GB" sz="1000" u="none" strike="noStrike" dirty="0">
                          <a:solidFill>
                            <a:schemeClr val="accent5"/>
                          </a:solidFill>
                          <a:effectLst/>
                          <a:latin typeface="Arial" panose="020B0604020202020204" pitchFamily="34" charset="0"/>
                          <a:cs typeface="Arial" panose="020B0604020202020204" pitchFamily="34" charset="0"/>
                        </a:rPr>
                        <a:t>% of tickets not used (based on total audience)</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26.4%</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Average</a:t>
                      </a:r>
                      <a:r>
                        <a:rPr lang="en-GB" sz="1000" b="0" i="0" u="none" strike="noStrike" baseline="0" dirty="0">
                          <a:solidFill>
                            <a:schemeClr val="accent5"/>
                          </a:solidFill>
                          <a:effectLst/>
                          <a:latin typeface="Arial" panose="020B0604020202020204" pitchFamily="34" charset="0"/>
                          <a:cs typeface="Arial" panose="020B0604020202020204" pitchFamily="34" charset="0"/>
                        </a:rPr>
                        <a:t> no. of unused tickets per order</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Bookers who used every ticket</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737</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Bookers who did</a:t>
                      </a:r>
                      <a:r>
                        <a:rPr lang="en-GB" sz="1000" b="0" i="0" u="none" strike="noStrike" baseline="0" dirty="0">
                          <a:solidFill>
                            <a:schemeClr val="accent5"/>
                          </a:solidFill>
                          <a:effectLst/>
                          <a:latin typeface="Arial" panose="020B0604020202020204" pitchFamily="34" charset="0"/>
                          <a:cs typeface="Arial" panose="020B0604020202020204" pitchFamily="34" charset="0"/>
                        </a:rPr>
                        <a:t> not</a:t>
                      </a:r>
                      <a:r>
                        <a:rPr lang="en-GB" sz="1000" b="0" i="0" u="none" strike="noStrike" dirty="0">
                          <a:solidFill>
                            <a:schemeClr val="accent5"/>
                          </a:solidFill>
                          <a:effectLst/>
                          <a:latin typeface="Arial" panose="020B0604020202020204" pitchFamily="34" charset="0"/>
                          <a:cs typeface="Arial" panose="020B0604020202020204" pitchFamily="34" charset="0"/>
                        </a:rPr>
                        <a:t> use every ticket</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1,159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Bookers who did not use any ticket</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305</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bl>
          </a:graphicData>
        </a:graphic>
      </p:graphicFrame>
      <p:sp>
        <p:nvSpPr>
          <p:cNvPr id="4" name="Rectangle 3"/>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KEY STATS</a:t>
            </a:r>
          </a:p>
        </p:txBody>
      </p:sp>
      <p:graphicFrame>
        <p:nvGraphicFramePr>
          <p:cNvPr id="6" name="Chart 5"/>
          <p:cNvGraphicFramePr>
            <a:graphicFrameLocks/>
          </p:cNvGraphicFramePr>
          <p:nvPr>
            <p:extLst>
              <p:ext uri="{D42A27DB-BD31-4B8C-83A1-F6EECF244321}">
                <p14:modId xmlns:p14="http://schemas.microsoft.com/office/powerpoint/2010/main" val="819478933"/>
              </p:ext>
            </p:extLst>
          </p:nvPr>
        </p:nvGraphicFramePr>
        <p:xfrm>
          <a:off x="3064708" y="2815339"/>
          <a:ext cx="2098191" cy="2144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585835599"/>
              </p:ext>
            </p:extLst>
          </p:nvPr>
        </p:nvGraphicFramePr>
        <p:xfrm>
          <a:off x="5162899" y="2930249"/>
          <a:ext cx="3510966" cy="1921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472352722"/>
              </p:ext>
            </p:extLst>
          </p:nvPr>
        </p:nvGraphicFramePr>
        <p:xfrm>
          <a:off x="3197516" y="2719863"/>
          <a:ext cx="1965384" cy="21319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6747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TYPES</a:t>
            </a:r>
          </a:p>
        </p:txBody>
      </p:sp>
      <p:sp>
        <p:nvSpPr>
          <p:cNvPr id="4" name="TextBox 3"/>
          <p:cNvSpPr txBox="1"/>
          <p:nvPr/>
        </p:nvSpPr>
        <p:spPr>
          <a:xfrm>
            <a:off x="239934" y="921273"/>
            <a:ext cx="6165629" cy="3077766"/>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H31 Affordable Fringe</a:t>
            </a:r>
          </a:p>
          <a:p>
            <a:pPr>
              <a:spcAft>
                <a:spcPts val="600"/>
              </a:spcAft>
            </a:pPr>
            <a:r>
              <a:rPr lang="en-GB" sz="1300" dirty="0">
                <a:solidFill>
                  <a:srgbClr val="595959"/>
                </a:solidFill>
                <a:latin typeface="Trebuchet MS" panose="020B0603020202020204" pitchFamily="34" charset="0"/>
                <a:cs typeface="Arial"/>
              </a:rPr>
              <a:t>Settled families with children owning modest, 3-bed semis in areas where there's more house for less money.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Married couple in 30s or 40s</a:t>
            </a:r>
          </a:p>
          <a:p>
            <a:pPr marL="269875" indent="-269875">
              <a:buFont typeface="Arial"/>
              <a:buChar char="•"/>
            </a:pPr>
            <a:r>
              <a:rPr lang="en-GB" sz="1300" dirty="0">
                <a:solidFill>
                  <a:srgbClr val="595959"/>
                </a:solidFill>
                <a:latin typeface="Trebuchet MS" panose="020B0603020202020204" pitchFamily="34" charset="0"/>
                <a:cs typeface="Arial"/>
              </a:rPr>
              <a:t>Many in receipt of Tax Credits</a:t>
            </a:r>
          </a:p>
          <a:p>
            <a:pPr marL="269875" indent="-269875">
              <a:buFont typeface="Arial"/>
              <a:buChar char="•"/>
            </a:pPr>
            <a:r>
              <a:rPr lang="en-GB" sz="1300" dirty="0">
                <a:solidFill>
                  <a:srgbClr val="595959"/>
                </a:solidFill>
                <a:latin typeface="Trebuchet MS" panose="020B0603020202020204" pitchFamily="34" charset="0"/>
                <a:cs typeface="Arial"/>
              </a:rPr>
              <a:t>School age children</a:t>
            </a:r>
          </a:p>
          <a:p>
            <a:pPr marL="269875" indent="-269875">
              <a:buFont typeface="Arial"/>
              <a:buChar char="•"/>
            </a:pPr>
            <a:r>
              <a:rPr lang="en-GB" sz="1300" dirty="0">
                <a:solidFill>
                  <a:srgbClr val="595959"/>
                </a:solidFill>
                <a:latin typeface="Trebuchet MS" panose="020B0603020202020204" pitchFamily="34" charset="0"/>
                <a:cs typeface="Arial"/>
              </a:rPr>
              <a:t>Own semis in affordable suburbs</a:t>
            </a:r>
          </a:p>
          <a:p>
            <a:pPr marL="269875" indent="-269875">
              <a:buFont typeface="Arial"/>
              <a:buChar char="•"/>
            </a:pPr>
            <a:r>
              <a:rPr lang="en-GB" sz="1300" dirty="0">
                <a:solidFill>
                  <a:srgbClr val="595959"/>
                </a:solidFill>
                <a:latin typeface="Trebuchet MS" panose="020B0603020202020204" pitchFamily="34" charset="0"/>
                <a:cs typeface="Arial"/>
              </a:rPr>
              <a:t>Have lived there 5 years or more</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Most likely to have small pets.</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36-45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40-49k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3 children.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TYPES</a:t>
            </a:r>
          </a:p>
        </p:txBody>
      </p:sp>
      <p:sp>
        <p:nvSpPr>
          <p:cNvPr id="4" name="TextBox 3"/>
          <p:cNvSpPr txBox="1"/>
          <p:nvPr/>
        </p:nvSpPr>
        <p:spPr>
          <a:xfrm>
            <a:off x="239934" y="914549"/>
            <a:ext cx="6165629" cy="3077766"/>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G29 Mid-Career Convention</a:t>
            </a:r>
          </a:p>
          <a:p>
            <a:pPr>
              <a:spcAft>
                <a:spcPts val="600"/>
              </a:spcAft>
            </a:pPr>
            <a:r>
              <a:rPr lang="en-GB" sz="1300" dirty="0">
                <a:solidFill>
                  <a:srgbClr val="595959"/>
                </a:solidFill>
                <a:latin typeface="Trebuchet MS" panose="020B0603020202020204" pitchFamily="34" charset="0"/>
                <a:cs typeface="Arial"/>
              </a:rPr>
              <a:t>Professional families with children in traditional mid-range suburbs where neighbours are often older.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Married couples with kids</a:t>
            </a:r>
          </a:p>
          <a:p>
            <a:pPr marL="269875" indent="-269875">
              <a:buFont typeface="Arial"/>
              <a:buChar char="•"/>
            </a:pPr>
            <a:r>
              <a:rPr lang="en-GB" sz="1300" dirty="0">
                <a:solidFill>
                  <a:srgbClr val="595959"/>
                </a:solidFill>
                <a:latin typeface="Trebuchet MS" panose="020B0603020202020204" pitchFamily="34" charset="0"/>
                <a:cs typeface="Arial"/>
              </a:rPr>
              <a:t>High proportion with mortgage</a:t>
            </a:r>
          </a:p>
          <a:p>
            <a:pPr marL="269875" indent="-269875">
              <a:buFont typeface="Arial"/>
              <a:buChar char="•"/>
            </a:pPr>
            <a:r>
              <a:rPr lang="en-GB" sz="1300" dirty="0">
                <a:solidFill>
                  <a:srgbClr val="595959"/>
                </a:solidFill>
                <a:latin typeface="Trebuchet MS" panose="020B0603020202020204" pitchFamily="34" charset="0"/>
                <a:cs typeface="Arial"/>
              </a:rPr>
              <a:t>Likely to have life cover</a:t>
            </a:r>
          </a:p>
          <a:p>
            <a:pPr marL="269875" indent="-269875">
              <a:buFont typeface="Arial"/>
              <a:buChar char="•"/>
            </a:pPr>
            <a:r>
              <a:rPr lang="en-GB" sz="1300" dirty="0">
                <a:solidFill>
                  <a:srgbClr val="595959"/>
                </a:solidFill>
                <a:latin typeface="Trebuchet MS" panose="020B0603020202020204" pitchFamily="34" charset="0"/>
                <a:cs typeface="Arial"/>
              </a:rPr>
              <a:t>Professional jobs</a:t>
            </a:r>
          </a:p>
          <a:p>
            <a:pPr marL="269875" indent="-269875">
              <a:buFont typeface="Arial"/>
              <a:buChar char="•"/>
            </a:pPr>
            <a:r>
              <a:rPr lang="en-GB" sz="1300" dirty="0">
                <a:solidFill>
                  <a:srgbClr val="595959"/>
                </a:solidFill>
                <a:latin typeface="Trebuchet MS" panose="020B0603020202020204" pitchFamily="34" charset="0"/>
                <a:cs typeface="Arial"/>
              </a:rPr>
              <a:t>Traditional suburbs</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Online grocery shopping.</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36-45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50-59k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3 children.</a:t>
            </a:r>
          </a:p>
        </p:txBody>
      </p:sp>
      <p:pic>
        <p:nvPicPr>
          <p:cNvPr id="6" name="Picture 5"/>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TYPES</a:t>
            </a:r>
          </a:p>
        </p:txBody>
      </p:sp>
      <p:sp>
        <p:nvSpPr>
          <p:cNvPr id="6" name="TextBox 5"/>
          <p:cNvSpPr txBox="1"/>
          <p:nvPr/>
        </p:nvSpPr>
        <p:spPr>
          <a:xfrm>
            <a:off x="239934" y="914549"/>
            <a:ext cx="6165629" cy="3077766"/>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K48 Low Income Workers</a:t>
            </a:r>
          </a:p>
          <a:p>
            <a:pPr>
              <a:spcAft>
                <a:spcPts val="600"/>
              </a:spcAft>
            </a:pPr>
            <a:r>
              <a:rPr lang="en-GB" sz="1300" dirty="0">
                <a:solidFill>
                  <a:srgbClr val="595959"/>
                </a:solidFill>
                <a:latin typeface="Trebuchet MS" panose="020B0603020202020204" pitchFamily="34" charset="0"/>
                <a:cs typeface="Arial"/>
              </a:rPr>
              <a:t>Older social renters settled in low value homes in communities where employment is harder to find.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Older households</a:t>
            </a:r>
          </a:p>
          <a:p>
            <a:pPr marL="269875" indent="-269875">
              <a:buFont typeface="Arial"/>
              <a:buChar char="•"/>
            </a:pPr>
            <a:r>
              <a:rPr lang="en-GB" sz="1300" dirty="0">
                <a:solidFill>
                  <a:srgbClr val="595959"/>
                </a:solidFill>
                <a:latin typeface="Trebuchet MS" panose="020B0603020202020204" pitchFamily="34" charset="0"/>
                <a:cs typeface="Arial"/>
              </a:rPr>
              <a:t>Areas with low levels of employment</a:t>
            </a:r>
          </a:p>
          <a:p>
            <a:pPr marL="269875" indent="-269875">
              <a:buFont typeface="Arial"/>
              <a:buChar char="•"/>
            </a:pPr>
            <a:r>
              <a:rPr lang="en-GB" sz="1300" dirty="0">
                <a:solidFill>
                  <a:srgbClr val="595959"/>
                </a:solidFill>
                <a:latin typeface="Trebuchet MS" panose="020B0603020202020204" pitchFamily="34" charset="0"/>
                <a:cs typeface="Arial"/>
              </a:rPr>
              <a:t>Longer length of residence</a:t>
            </a:r>
          </a:p>
          <a:p>
            <a:pPr marL="269875" indent="-269875">
              <a:buFont typeface="Arial"/>
              <a:buChar char="•"/>
            </a:pPr>
            <a:r>
              <a:rPr lang="en-GB" sz="1300" dirty="0">
                <a:solidFill>
                  <a:srgbClr val="595959"/>
                </a:solidFill>
                <a:latin typeface="Trebuchet MS" panose="020B0603020202020204" pitchFamily="34" charset="0"/>
                <a:cs typeface="Arial"/>
              </a:rPr>
              <a:t>Social landlords</a:t>
            </a:r>
          </a:p>
          <a:p>
            <a:pPr marL="269875" indent="-269875">
              <a:buFont typeface="Arial"/>
              <a:buChar char="•"/>
            </a:pPr>
            <a:r>
              <a:rPr lang="en-GB" sz="1300" dirty="0">
                <a:solidFill>
                  <a:srgbClr val="595959"/>
                </a:solidFill>
                <a:latin typeface="Trebuchet MS" panose="020B0603020202020204" pitchFamily="34" charset="0"/>
                <a:cs typeface="Arial"/>
              </a:rPr>
              <a:t>Renting low cost semi and terraces</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2 or 3 bedrooms.</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56-65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&lt;15k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No children.</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TYPES</a:t>
            </a:r>
          </a:p>
        </p:txBody>
      </p:sp>
      <p:sp>
        <p:nvSpPr>
          <p:cNvPr id="6" name="TextBox 5"/>
          <p:cNvSpPr txBox="1"/>
          <p:nvPr/>
        </p:nvSpPr>
        <p:spPr>
          <a:xfrm>
            <a:off x="239934" y="921273"/>
            <a:ext cx="6165629" cy="3077766"/>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J43 Renting a Room</a:t>
            </a:r>
          </a:p>
          <a:p>
            <a:pPr>
              <a:spcAft>
                <a:spcPts val="600"/>
              </a:spcAft>
            </a:pPr>
            <a:r>
              <a:rPr lang="en-GB" sz="1300" dirty="0">
                <a:solidFill>
                  <a:srgbClr val="595959"/>
                </a:solidFill>
                <a:latin typeface="Trebuchet MS" panose="020B0603020202020204" pitchFamily="34" charset="0"/>
                <a:cs typeface="Arial"/>
              </a:rPr>
              <a:t>Transient renters of low cost accommodation often within subdivided older properties.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Singles and </a:t>
            </a:r>
            <a:r>
              <a:rPr lang="en-GB" sz="1300" dirty="0" err="1">
                <a:solidFill>
                  <a:srgbClr val="595959"/>
                </a:solidFill>
                <a:latin typeface="Trebuchet MS" panose="020B0603020202020204" pitchFamily="34" charset="0"/>
                <a:cs typeface="Arial"/>
              </a:rPr>
              <a:t>homesharers</a:t>
            </a:r>
            <a:endParaRPr lang="en-GB" sz="1300" dirty="0">
              <a:solidFill>
                <a:srgbClr val="595959"/>
              </a:solidFill>
              <a:latin typeface="Trebuchet MS" panose="020B0603020202020204" pitchFamily="34" charset="0"/>
              <a:cs typeface="Arial"/>
            </a:endParaRPr>
          </a:p>
          <a:p>
            <a:pPr marL="269875" indent="-269875">
              <a:buFont typeface="Arial"/>
              <a:buChar char="•"/>
            </a:pPr>
            <a:r>
              <a:rPr lang="en-GB" sz="1300" dirty="0">
                <a:solidFill>
                  <a:srgbClr val="595959"/>
                </a:solidFill>
                <a:latin typeface="Trebuchet MS" panose="020B0603020202020204" pitchFamily="34" charset="0"/>
                <a:cs typeface="Arial"/>
              </a:rPr>
              <a:t>Most likely to get a lift to work</a:t>
            </a:r>
          </a:p>
          <a:p>
            <a:pPr marL="269875" indent="-269875">
              <a:buFont typeface="Arial"/>
              <a:buChar char="•"/>
            </a:pPr>
            <a:r>
              <a:rPr lang="en-GB" sz="1300" dirty="0">
                <a:solidFill>
                  <a:srgbClr val="595959"/>
                </a:solidFill>
                <a:latin typeface="Trebuchet MS" panose="020B0603020202020204" pitchFamily="34" charset="0"/>
                <a:cs typeface="Arial"/>
              </a:rPr>
              <a:t>Often Victorian terraces</a:t>
            </a:r>
          </a:p>
          <a:p>
            <a:pPr marL="269875" indent="-269875">
              <a:buFont typeface="Arial"/>
              <a:buChar char="•"/>
            </a:pPr>
            <a:r>
              <a:rPr lang="en-GB" sz="1300" dirty="0">
                <a:solidFill>
                  <a:srgbClr val="595959"/>
                </a:solidFill>
                <a:latin typeface="Trebuchet MS" panose="020B0603020202020204" pitchFamily="34" charset="0"/>
                <a:cs typeface="Arial"/>
              </a:rPr>
              <a:t>Low rent accommodation</a:t>
            </a:r>
          </a:p>
          <a:p>
            <a:pPr marL="269875" indent="-269875">
              <a:buFont typeface="Arial"/>
              <a:buChar char="•"/>
            </a:pPr>
            <a:r>
              <a:rPr lang="en-GB" sz="1300" dirty="0">
                <a:solidFill>
                  <a:srgbClr val="595959"/>
                </a:solidFill>
                <a:latin typeface="Trebuchet MS" panose="020B0603020202020204" pitchFamily="34" charset="0"/>
                <a:cs typeface="Arial"/>
              </a:rPr>
              <a:t>Short term private renters</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Low wage occupations.</a:t>
            </a:r>
          </a:p>
          <a:p>
            <a:pPr>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26-35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15-19k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No children.</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EB3EA8"/>
                </a:solidFill>
                <a:latin typeface="Arial" panose="020B0604020202020204" pitchFamily="34" charset="0"/>
                <a:cs typeface="Arial" panose="020B0604020202020204" pitchFamily="34" charset="0"/>
              </a:rPr>
              <a:t>MOSAIC TYPES</a:t>
            </a:r>
          </a:p>
        </p:txBody>
      </p:sp>
      <p:sp>
        <p:nvSpPr>
          <p:cNvPr id="6" name="TextBox 5"/>
          <p:cNvSpPr txBox="1"/>
          <p:nvPr/>
        </p:nvSpPr>
        <p:spPr>
          <a:xfrm>
            <a:off x="239934" y="921273"/>
            <a:ext cx="6165629" cy="3354765"/>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I39 Families with Needs</a:t>
            </a:r>
          </a:p>
          <a:p>
            <a:pPr>
              <a:spcAft>
                <a:spcPts val="600"/>
              </a:spcAft>
            </a:pPr>
            <a:r>
              <a:rPr lang="en-GB" sz="1300" dirty="0">
                <a:solidFill>
                  <a:srgbClr val="595959"/>
                </a:solidFill>
                <a:latin typeface="Trebuchet MS" panose="020B0603020202020204" pitchFamily="34" charset="0"/>
                <a:cs typeface="Arial"/>
              </a:rPr>
              <a:t>Families with many children living in areas of high deprivation and who need support.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Cohabiting couples and singles with kids</a:t>
            </a:r>
          </a:p>
          <a:p>
            <a:pPr marL="269875" indent="-269875">
              <a:buFont typeface="Arial"/>
              <a:buChar char="•"/>
            </a:pPr>
            <a:r>
              <a:rPr lang="en-GB" sz="1300" dirty="0">
                <a:solidFill>
                  <a:srgbClr val="595959"/>
                </a:solidFill>
                <a:latin typeface="Trebuchet MS" panose="020B0603020202020204" pitchFamily="34" charset="0"/>
                <a:cs typeface="Arial"/>
              </a:rPr>
              <a:t>Moves tend to be within local community</a:t>
            </a:r>
          </a:p>
          <a:p>
            <a:pPr marL="269875" indent="-269875">
              <a:buFont typeface="Arial"/>
              <a:buChar char="•"/>
            </a:pPr>
            <a:r>
              <a:rPr lang="en-GB" sz="1300" dirty="0">
                <a:solidFill>
                  <a:srgbClr val="595959"/>
                </a:solidFill>
                <a:latin typeface="Trebuchet MS" panose="020B0603020202020204" pitchFamily="34" charset="0"/>
                <a:cs typeface="Arial"/>
              </a:rPr>
              <a:t>Small socially rented terraces and semis</a:t>
            </a:r>
          </a:p>
          <a:p>
            <a:pPr marL="269875" indent="-269875">
              <a:buFont typeface="Arial"/>
              <a:buChar char="•"/>
            </a:pPr>
            <a:r>
              <a:rPr lang="en-GB" sz="1300" dirty="0">
                <a:solidFill>
                  <a:srgbClr val="595959"/>
                </a:solidFill>
                <a:latin typeface="Trebuchet MS" panose="020B0603020202020204" pitchFamily="34" charset="0"/>
                <a:cs typeface="Arial"/>
              </a:rPr>
              <a:t>Low household income</a:t>
            </a:r>
          </a:p>
          <a:p>
            <a:pPr marL="269875" indent="-269875">
              <a:buFont typeface="Arial"/>
              <a:buChar char="•"/>
            </a:pPr>
            <a:r>
              <a:rPr lang="en-GB" sz="1300" dirty="0">
                <a:solidFill>
                  <a:srgbClr val="595959"/>
                </a:solidFill>
                <a:latin typeface="Trebuchet MS" panose="020B0603020202020204" pitchFamily="34" charset="0"/>
                <a:cs typeface="Arial"/>
              </a:rPr>
              <a:t>Areas with high unemployment</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Shop for computer games online.</a:t>
            </a:r>
          </a:p>
          <a:p>
            <a:pPr>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26-35 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&lt;15k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Pseudo family</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4+ children.</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4"/>
                </a:solidFill>
                <a:latin typeface="Arial" panose="020B0604020202020204" pitchFamily="34" charset="0"/>
                <a:cs typeface="Arial" panose="020B0604020202020204" pitchFamily="34" charset="0"/>
              </a:rPr>
              <a:t>MOSAIC TYPES</a:t>
            </a:r>
          </a:p>
        </p:txBody>
      </p:sp>
      <p:sp>
        <p:nvSpPr>
          <p:cNvPr id="6" name="TextBox 5"/>
          <p:cNvSpPr txBox="1"/>
          <p:nvPr/>
        </p:nvSpPr>
        <p:spPr>
          <a:xfrm>
            <a:off x="239934" y="921273"/>
            <a:ext cx="6165629" cy="3277820"/>
          </a:xfrm>
          <a:prstGeom prst="rect">
            <a:avLst/>
          </a:prstGeom>
          <a:noFill/>
        </p:spPr>
        <p:txBody>
          <a:bodyPr wrap="square" rtlCol="0">
            <a:spAutoFit/>
          </a:bodyPr>
          <a:lstStyle/>
          <a:p>
            <a:pPr marL="269875" indent="-269875">
              <a:spcAft>
                <a:spcPts val="600"/>
              </a:spcAft>
            </a:pPr>
            <a:r>
              <a:rPr lang="en-GB" sz="1300" b="1" dirty="0">
                <a:solidFill>
                  <a:srgbClr val="595959"/>
                </a:solidFill>
                <a:latin typeface="Trebuchet MS" panose="020B0603020202020204" pitchFamily="34" charset="0"/>
                <a:cs typeface="Arial"/>
              </a:rPr>
              <a:t>E20 Classic Grandparents</a:t>
            </a:r>
          </a:p>
          <a:p>
            <a:pPr>
              <a:spcAft>
                <a:spcPts val="600"/>
              </a:spcAft>
            </a:pPr>
            <a:r>
              <a:rPr lang="en-GB" sz="1300" dirty="0">
                <a:solidFill>
                  <a:srgbClr val="595959"/>
                </a:solidFill>
                <a:latin typeface="Trebuchet MS" panose="020B0603020202020204" pitchFamily="34" charset="0"/>
                <a:cs typeface="Arial"/>
              </a:rPr>
              <a:t>Lifelong couples in standard suburban homes enjoying retirement through grandchildren and gardening. Key features of this group are:</a:t>
            </a:r>
          </a:p>
          <a:p>
            <a:pPr marL="269875" indent="-269875">
              <a:buFont typeface="Arial"/>
              <a:buChar char="•"/>
            </a:pPr>
            <a:r>
              <a:rPr lang="en-GB" sz="1300" dirty="0">
                <a:solidFill>
                  <a:srgbClr val="595959"/>
                </a:solidFill>
                <a:latin typeface="Trebuchet MS" panose="020B0603020202020204" pitchFamily="34" charset="0"/>
                <a:cs typeface="Arial"/>
              </a:rPr>
              <a:t>Elderly couples</a:t>
            </a:r>
          </a:p>
          <a:p>
            <a:pPr marL="269875" indent="-269875">
              <a:buFont typeface="Arial"/>
              <a:buChar char="•"/>
            </a:pPr>
            <a:r>
              <a:rPr lang="en-GB" sz="1300" dirty="0">
                <a:solidFill>
                  <a:srgbClr val="595959"/>
                </a:solidFill>
                <a:latin typeface="Trebuchet MS" panose="020B0603020202020204" pitchFamily="34" charset="0"/>
                <a:cs typeface="Arial"/>
              </a:rPr>
              <a:t>Traditional values</a:t>
            </a:r>
          </a:p>
          <a:p>
            <a:pPr marL="269875" indent="-269875">
              <a:buFont typeface="Arial"/>
              <a:buChar char="•"/>
            </a:pPr>
            <a:r>
              <a:rPr lang="en-GB" sz="1300" dirty="0">
                <a:solidFill>
                  <a:srgbClr val="595959"/>
                </a:solidFill>
                <a:latin typeface="Trebuchet MS" panose="020B0603020202020204" pitchFamily="34" charset="0"/>
                <a:cs typeface="Arial"/>
              </a:rPr>
              <a:t>Not good with new technology</a:t>
            </a:r>
          </a:p>
          <a:p>
            <a:pPr marL="269875" indent="-269875">
              <a:buFont typeface="Arial"/>
              <a:buChar char="•"/>
            </a:pPr>
            <a:r>
              <a:rPr lang="en-GB" sz="1300" dirty="0">
                <a:solidFill>
                  <a:srgbClr val="595959"/>
                </a:solidFill>
                <a:latin typeface="Trebuchet MS" panose="020B0603020202020204" pitchFamily="34" charset="0"/>
                <a:cs typeface="Arial"/>
              </a:rPr>
              <a:t>Long length of residence</a:t>
            </a:r>
          </a:p>
          <a:p>
            <a:pPr marL="269875" indent="-269875">
              <a:buFont typeface="Arial"/>
              <a:buChar char="•"/>
            </a:pPr>
            <a:r>
              <a:rPr lang="en-GB" sz="1300" dirty="0">
                <a:solidFill>
                  <a:srgbClr val="595959"/>
                </a:solidFill>
                <a:latin typeface="Trebuchet MS" panose="020B0603020202020204" pitchFamily="34" charset="0"/>
                <a:cs typeface="Arial"/>
              </a:rPr>
              <a:t>Most likely to have a basic mobile</a:t>
            </a:r>
          </a:p>
          <a:p>
            <a:pPr marL="269875" indent="-269875">
              <a:spcAft>
                <a:spcPts val="1200"/>
              </a:spcAft>
              <a:buFont typeface="Arial"/>
              <a:buChar char="•"/>
            </a:pPr>
            <a:r>
              <a:rPr lang="en-GB" sz="1300" dirty="0">
                <a:solidFill>
                  <a:srgbClr val="595959"/>
                </a:solidFill>
                <a:latin typeface="Trebuchet MS" panose="020B0603020202020204" pitchFamily="34" charset="0"/>
                <a:cs typeface="Arial"/>
              </a:rPr>
              <a:t>Own value suburban semis and terraces.</a:t>
            </a:r>
          </a:p>
          <a:p>
            <a:pPr marL="269875" indent="-269875">
              <a:spcAft>
                <a:spcPts val="600"/>
              </a:spcAft>
            </a:pPr>
            <a:r>
              <a:rPr lang="en-GB" sz="1300" dirty="0">
                <a:solidFill>
                  <a:srgbClr val="595959"/>
                </a:solidFill>
                <a:latin typeface="Trebuchet MS" panose="020B0603020202020204" pitchFamily="34" charset="0"/>
                <a:cs typeface="Arial"/>
              </a:rPr>
              <a:t>Demographics for this group are: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66+years</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20-29k household income</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Family</a:t>
            </a:r>
          </a:p>
          <a:p>
            <a:pPr marL="285750" indent="-285750">
              <a:buFont typeface="Arial" panose="020B0604020202020204" pitchFamily="34" charset="0"/>
              <a:buChar char="•"/>
            </a:pPr>
            <a:r>
              <a:rPr lang="en-GB" sz="1300" dirty="0">
                <a:solidFill>
                  <a:srgbClr val="595959"/>
                </a:solidFill>
                <a:latin typeface="Trebuchet MS" panose="020B0603020202020204" pitchFamily="34" charset="0"/>
                <a:cs typeface="Arial"/>
              </a:rPr>
              <a:t>No children. </a:t>
            </a:r>
          </a:p>
        </p:txBody>
      </p:sp>
      <p:pic>
        <p:nvPicPr>
          <p:cNvPr id="4" name="Picture 3"/>
          <p:cNvPicPr>
            <a:picLocks noChangeAspect="1"/>
          </p:cNvPicPr>
          <p:nvPr/>
        </p:nvPicPr>
        <p:blipFill>
          <a:blip r:embed="rId2"/>
          <a:stretch>
            <a:fillRect/>
          </a:stretch>
        </p:blipFill>
        <p:spPr>
          <a:xfrm>
            <a:off x="4860032" y="9407"/>
            <a:ext cx="4283968" cy="5140762"/>
          </a:xfrm>
          <a:prstGeom prst="rect">
            <a:avLst/>
          </a:prstGeom>
        </p:spPr>
      </p:pic>
    </p:spTree>
    <p:extLst>
      <p:ext uri="{BB962C8B-B14F-4D97-AF65-F5344CB8AC3E}">
        <p14:creationId xmlns:p14="http://schemas.microsoft.com/office/powerpoint/2010/main" val="2162342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248676" y="4266708"/>
            <a:ext cx="6524035" cy="553998"/>
          </a:xfrm>
          <a:prstGeom prst="rect">
            <a:avLst/>
          </a:prstGeom>
        </p:spPr>
        <p:txBody>
          <a:bodyPr wrap="square">
            <a:spAutoFit/>
          </a:bodyPr>
          <a:lstStyle/>
          <a:p>
            <a:pPr algn="r">
              <a:lnSpc>
                <a:spcPct val="70000"/>
              </a:lnSpc>
            </a:pPr>
            <a:r>
              <a:rPr lang="en-US" sz="4000" b="1" dirty="0">
                <a:ln w="38100" cmpd="sng">
                  <a:noFill/>
                  <a:prstDash val="solid"/>
                  <a:miter lim="800000"/>
                </a:ln>
                <a:solidFill>
                  <a:schemeClr val="accent3"/>
                </a:solidFill>
                <a:latin typeface="Arial" panose="020B0604020202020204" pitchFamily="34" charset="0"/>
                <a:cs typeface="Arial" panose="020B0604020202020204" pitchFamily="34" charset="0"/>
              </a:rPr>
              <a:t>MARKETING &amp; COMMS</a:t>
            </a:r>
          </a:p>
        </p:txBody>
      </p:sp>
    </p:spTree>
    <p:extLst>
      <p:ext uri="{BB962C8B-B14F-4D97-AF65-F5344CB8AC3E}">
        <p14:creationId xmlns:p14="http://schemas.microsoft.com/office/powerpoint/2010/main" val="1316747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5" name="Rectangle 4"/>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BRAND AWARENESS</a:t>
            </a:r>
          </a:p>
        </p:txBody>
      </p:sp>
      <p:graphicFrame>
        <p:nvGraphicFramePr>
          <p:cNvPr id="6" name="Chart 5"/>
          <p:cNvGraphicFramePr>
            <a:graphicFrameLocks/>
          </p:cNvGraphicFramePr>
          <p:nvPr>
            <p:extLst>
              <p:ext uri="{D42A27DB-BD31-4B8C-83A1-F6EECF244321}">
                <p14:modId xmlns:p14="http://schemas.microsoft.com/office/powerpoint/2010/main" val="863684967"/>
              </p:ext>
            </p:extLst>
          </p:nvPr>
        </p:nvGraphicFramePr>
        <p:xfrm>
          <a:off x="1697419" y="411375"/>
          <a:ext cx="3533495" cy="1968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267844396"/>
              </p:ext>
            </p:extLst>
          </p:nvPr>
        </p:nvGraphicFramePr>
        <p:xfrm>
          <a:off x="1809338" y="2493515"/>
          <a:ext cx="3542600" cy="1890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213513475"/>
              </p:ext>
            </p:extLst>
          </p:nvPr>
        </p:nvGraphicFramePr>
        <p:xfrm>
          <a:off x="5230914" y="2457029"/>
          <a:ext cx="3657592" cy="19910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3089444989"/>
              </p:ext>
            </p:extLst>
          </p:nvPr>
        </p:nvGraphicFramePr>
        <p:xfrm>
          <a:off x="5197569" y="401660"/>
          <a:ext cx="3690937" cy="2033728"/>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4218448" y="1860973"/>
            <a:ext cx="725487" cy="230832"/>
          </a:xfrm>
          <a:prstGeom prst="rect">
            <a:avLst/>
          </a:prstGeom>
          <a:noFill/>
        </p:spPr>
        <p:txBody>
          <a:bodyPr wrap="square" rtlCol="0">
            <a:spAutoFit/>
          </a:bodyPr>
          <a:lstStyle/>
          <a:p>
            <a:pPr algn="ctr"/>
            <a:r>
              <a:rPr lang="en-US" sz="900" dirty="0">
                <a:latin typeface="Arial"/>
                <a:cs typeface="Arial"/>
              </a:rPr>
              <a:t>Base: 357</a:t>
            </a:r>
          </a:p>
        </p:txBody>
      </p:sp>
      <p:sp>
        <p:nvSpPr>
          <p:cNvPr id="11" name="TextBox 10"/>
          <p:cNvSpPr txBox="1"/>
          <p:nvPr/>
        </p:nvSpPr>
        <p:spPr>
          <a:xfrm>
            <a:off x="7990231" y="3672808"/>
            <a:ext cx="725487" cy="230832"/>
          </a:xfrm>
          <a:prstGeom prst="rect">
            <a:avLst/>
          </a:prstGeom>
          <a:noFill/>
        </p:spPr>
        <p:txBody>
          <a:bodyPr wrap="square" rtlCol="0">
            <a:spAutoFit/>
          </a:bodyPr>
          <a:lstStyle/>
          <a:p>
            <a:pPr algn="ctr"/>
            <a:r>
              <a:rPr lang="en-US" sz="900" dirty="0">
                <a:latin typeface="Arial"/>
                <a:cs typeface="Arial"/>
              </a:rPr>
              <a:t>Base: 357</a:t>
            </a:r>
          </a:p>
        </p:txBody>
      </p:sp>
      <p:sp>
        <p:nvSpPr>
          <p:cNvPr id="12" name="TextBox 11"/>
          <p:cNvSpPr txBox="1"/>
          <p:nvPr/>
        </p:nvSpPr>
        <p:spPr>
          <a:xfrm>
            <a:off x="8068141" y="1884349"/>
            <a:ext cx="725487" cy="230832"/>
          </a:xfrm>
          <a:prstGeom prst="rect">
            <a:avLst/>
          </a:prstGeom>
          <a:noFill/>
        </p:spPr>
        <p:txBody>
          <a:bodyPr wrap="square" rtlCol="0">
            <a:spAutoFit/>
          </a:bodyPr>
          <a:lstStyle/>
          <a:p>
            <a:pPr algn="ctr"/>
            <a:r>
              <a:rPr lang="en-US" sz="900" dirty="0">
                <a:latin typeface="Arial"/>
                <a:cs typeface="Arial"/>
              </a:rPr>
              <a:t>Base: 357</a:t>
            </a:r>
          </a:p>
        </p:txBody>
      </p:sp>
      <p:sp>
        <p:nvSpPr>
          <p:cNvPr id="13" name="TextBox 12"/>
          <p:cNvSpPr txBox="1"/>
          <p:nvPr/>
        </p:nvSpPr>
        <p:spPr>
          <a:xfrm>
            <a:off x="4413307" y="3742936"/>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1316747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5" name="Rectangle 4"/>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BRAND AWARENESS</a:t>
            </a:r>
          </a:p>
        </p:txBody>
      </p:sp>
      <p:graphicFrame>
        <p:nvGraphicFramePr>
          <p:cNvPr id="10" name="Chart 9"/>
          <p:cNvGraphicFramePr>
            <a:graphicFrameLocks/>
          </p:cNvGraphicFramePr>
          <p:nvPr>
            <p:extLst>
              <p:ext uri="{D42A27DB-BD31-4B8C-83A1-F6EECF244321}">
                <p14:modId xmlns:p14="http://schemas.microsoft.com/office/powerpoint/2010/main" val="3569231577"/>
              </p:ext>
            </p:extLst>
          </p:nvPr>
        </p:nvGraphicFramePr>
        <p:xfrm>
          <a:off x="1008529" y="262217"/>
          <a:ext cx="8135471" cy="41215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71990" y="4373881"/>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1316747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5" name="Rectangle 4"/>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MOTIVATION TO ATTEND</a:t>
            </a:r>
          </a:p>
        </p:txBody>
      </p:sp>
      <p:graphicFrame>
        <p:nvGraphicFramePr>
          <p:cNvPr id="6" name="Chart 5"/>
          <p:cNvGraphicFramePr>
            <a:graphicFrameLocks/>
          </p:cNvGraphicFramePr>
          <p:nvPr>
            <p:extLst>
              <p:ext uri="{D42A27DB-BD31-4B8C-83A1-F6EECF244321}">
                <p14:modId xmlns:p14="http://schemas.microsoft.com/office/powerpoint/2010/main" val="1680422513"/>
              </p:ext>
            </p:extLst>
          </p:nvPr>
        </p:nvGraphicFramePr>
        <p:xfrm>
          <a:off x="1330508" y="519474"/>
          <a:ext cx="7631956" cy="38806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16170" y="4373881"/>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131674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01471" y="4581652"/>
            <a:ext cx="8646694"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TICKETS BOOKED</a:t>
            </a:r>
          </a:p>
        </p:txBody>
      </p:sp>
      <p:graphicFrame>
        <p:nvGraphicFramePr>
          <p:cNvPr id="5" name="Table 4"/>
          <p:cNvGraphicFramePr>
            <a:graphicFrameLocks noGrp="1"/>
          </p:cNvGraphicFramePr>
          <p:nvPr>
            <p:extLst>
              <p:ext uri="{D42A27DB-BD31-4B8C-83A1-F6EECF244321}">
                <p14:modId xmlns:p14="http://schemas.microsoft.com/office/powerpoint/2010/main" val="1823007095"/>
              </p:ext>
            </p:extLst>
          </p:nvPr>
        </p:nvGraphicFramePr>
        <p:xfrm>
          <a:off x="3252460" y="190923"/>
          <a:ext cx="4723654" cy="2548800"/>
        </p:xfrm>
        <a:graphic>
          <a:graphicData uri="http://schemas.openxmlformats.org/drawingml/2006/table">
            <a:tbl>
              <a:tblPr>
                <a:tableStyleId>{5C22544A-7EE6-4342-B048-85BDC9FD1C3A}</a:tableStyleId>
              </a:tblPr>
              <a:tblGrid>
                <a:gridCol w="1349801">
                  <a:extLst>
                    <a:ext uri="{9D8B030D-6E8A-4147-A177-3AD203B41FA5}">
                      <a16:colId xmlns:a16="http://schemas.microsoft.com/office/drawing/2014/main" val="20000"/>
                    </a:ext>
                  </a:extLst>
                </a:gridCol>
                <a:gridCol w="1081129">
                  <a:extLst>
                    <a:ext uri="{9D8B030D-6E8A-4147-A177-3AD203B41FA5}">
                      <a16:colId xmlns:a16="http://schemas.microsoft.com/office/drawing/2014/main" val="20001"/>
                    </a:ext>
                  </a:extLst>
                </a:gridCol>
                <a:gridCol w="1452283">
                  <a:extLst>
                    <a:ext uri="{9D8B030D-6E8A-4147-A177-3AD203B41FA5}">
                      <a16:colId xmlns:a16="http://schemas.microsoft.com/office/drawing/2014/main" val="20002"/>
                    </a:ext>
                  </a:extLst>
                </a:gridCol>
                <a:gridCol w="840441">
                  <a:extLst>
                    <a:ext uri="{9D8B030D-6E8A-4147-A177-3AD203B41FA5}">
                      <a16:colId xmlns:a16="http://schemas.microsoft.com/office/drawing/2014/main" val="20003"/>
                    </a:ext>
                  </a:extLst>
                </a:gridCol>
              </a:tblGrid>
              <a:tr h="190500">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NO. OF TICKETS REQUESTED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u="none" strike="noStrike" dirty="0">
                          <a:solidFill>
                            <a:schemeClr val="accent5"/>
                          </a:solidFill>
                          <a:effectLst/>
                          <a:latin typeface="Arial" panose="020B0604020202020204" pitchFamily="34" charset="0"/>
                          <a:cs typeface="Arial" panose="020B0604020202020204" pitchFamily="34" charset="0"/>
                        </a:rPr>
                        <a:t>NO.OF BOOKERS</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u="none" strike="noStrike" dirty="0">
                          <a:solidFill>
                            <a:schemeClr val="accent5"/>
                          </a:solidFill>
                          <a:effectLst/>
                          <a:latin typeface="Arial" panose="020B0604020202020204" pitchFamily="34" charset="0"/>
                          <a:cs typeface="Arial" panose="020B0604020202020204" pitchFamily="34" charset="0"/>
                        </a:rPr>
                        <a:t>NO.</a:t>
                      </a:r>
                      <a:r>
                        <a:rPr lang="en-GB" sz="1000" b="1" u="none" strike="noStrike" baseline="0" dirty="0">
                          <a:solidFill>
                            <a:schemeClr val="accent5"/>
                          </a:solidFill>
                          <a:effectLst/>
                          <a:latin typeface="Arial" panose="020B0604020202020204" pitchFamily="34" charset="0"/>
                          <a:cs typeface="Arial" panose="020B0604020202020204" pitchFamily="34" charset="0"/>
                        </a:rPr>
                        <a:t> OF TICKETS REQUESTED BY </a:t>
                      </a:r>
                      <a:br>
                        <a:rPr lang="en-GB" sz="1000" b="1" u="none" strike="noStrike" baseline="0" dirty="0">
                          <a:solidFill>
                            <a:schemeClr val="accent5"/>
                          </a:solidFill>
                          <a:effectLst/>
                          <a:latin typeface="Arial" panose="020B0604020202020204" pitchFamily="34" charset="0"/>
                          <a:cs typeface="Arial" panose="020B0604020202020204" pitchFamily="34" charset="0"/>
                        </a:rPr>
                      </a:br>
                      <a:r>
                        <a:rPr lang="en-GB" sz="1000" b="1" u="none" strike="noStrike" baseline="0" dirty="0">
                          <a:solidFill>
                            <a:schemeClr val="accent5"/>
                          </a:solidFill>
                          <a:effectLst/>
                          <a:latin typeface="Arial" panose="020B0604020202020204" pitchFamily="34" charset="0"/>
                          <a:cs typeface="Arial" panose="020B0604020202020204" pitchFamily="34" charset="0"/>
                        </a:rPr>
                        <a:t>NO. OF BOOKERS</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a:t>
                      </a:r>
                      <a:r>
                        <a:rPr lang="en-GB" sz="1000" b="1" i="0" u="none" strike="noStrike" baseline="0" dirty="0">
                          <a:solidFill>
                            <a:schemeClr val="accent5"/>
                          </a:solidFill>
                          <a:effectLst/>
                          <a:latin typeface="Arial" panose="020B0604020202020204" pitchFamily="34" charset="0"/>
                          <a:cs typeface="Arial" panose="020B0604020202020204" pitchFamily="34" charset="0"/>
                        </a:rPr>
                        <a:t> OF BOOKERS</a:t>
                      </a:r>
                      <a:endParaRPr lang="en-GB" sz="1000" b="1"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One</a:t>
                      </a:r>
                      <a:r>
                        <a:rPr lang="en-GB" sz="1000" b="0" i="0" u="none" strike="noStrike" baseline="0" dirty="0">
                          <a:solidFill>
                            <a:schemeClr val="accent5"/>
                          </a:solidFill>
                          <a:effectLst/>
                          <a:latin typeface="Arial" panose="020B0604020202020204" pitchFamily="34" charset="0"/>
                          <a:cs typeface="Arial" panose="020B0604020202020204" pitchFamily="34" charset="0"/>
                        </a:rPr>
                        <a:t> </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18</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0.9%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Two</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179</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358</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9.4%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Three</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78</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234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4.1%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Four</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295</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1,180</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15.6%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Five</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67</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335</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3.5%</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Six</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1,199</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u="none" strike="noStrike" dirty="0">
                          <a:solidFill>
                            <a:schemeClr val="accent5"/>
                          </a:solidFill>
                          <a:effectLst/>
                          <a:latin typeface="Arial" panose="020B0604020202020204" pitchFamily="34" charset="0"/>
                          <a:cs typeface="Arial" panose="020B0604020202020204" pitchFamily="34" charset="0"/>
                        </a:rPr>
                        <a:t>7,194</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63.2%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Seven to nine</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23</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0.2%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Ten</a:t>
                      </a:r>
                      <a:r>
                        <a:rPr lang="en-GB" sz="1000" b="0" i="0" u="none" strike="noStrike" baseline="0" dirty="0">
                          <a:solidFill>
                            <a:schemeClr val="accent5"/>
                          </a:solidFill>
                          <a:effectLst/>
                          <a:latin typeface="Arial" panose="020B0604020202020204" pitchFamily="34" charset="0"/>
                          <a:cs typeface="Arial" panose="020B0604020202020204" pitchFamily="34" charset="0"/>
                        </a:rPr>
                        <a:t> or more</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58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730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190500">
                <a:tc>
                  <a:txBody>
                    <a:bodyPr/>
                    <a:lstStyle/>
                    <a:p>
                      <a:pPr algn="l" fontAlgn="b"/>
                      <a:r>
                        <a:rPr lang="en-GB" sz="1000" b="1" i="0" u="none" strike="noStrike" dirty="0">
                          <a:solidFill>
                            <a:schemeClr val="accent5"/>
                          </a:solidFill>
                          <a:effectLst/>
                          <a:latin typeface="Arial" panose="020B0604020202020204" pitchFamily="34" charset="0"/>
                          <a:cs typeface="Arial" panose="020B0604020202020204" pitchFamily="34" charset="0"/>
                        </a:rPr>
                        <a:t>TOTAL</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1" i="0" u="none" strike="noStrike" dirty="0">
                          <a:solidFill>
                            <a:schemeClr val="accent5"/>
                          </a:solidFill>
                          <a:effectLst/>
                          <a:latin typeface="Arial" panose="020B0604020202020204" pitchFamily="34" charset="0"/>
                          <a:cs typeface="Arial" panose="020B0604020202020204" pitchFamily="34" charset="0"/>
                        </a:rPr>
                        <a:t>1,897</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1" i="0" u="none" strike="noStrike" dirty="0">
                          <a:solidFill>
                            <a:schemeClr val="accent5"/>
                          </a:solidFill>
                          <a:effectLst/>
                          <a:latin typeface="Arial" panose="020B0604020202020204" pitchFamily="34" charset="0"/>
                          <a:cs typeface="Arial" panose="020B0604020202020204" pitchFamily="34" charset="0"/>
                        </a:rPr>
                        <a:t>10,072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100%</a:t>
                      </a:r>
                      <a:endParaRPr lang="en-GB" sz="1000" b="1"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808649910"/>
              </p:ext>
            </p:extLst>
          </p:nvPr>
        </p:nvGraphicFramePr>
        <p:xfrm>
          <a:off x="3375212" y="2739723"/>
          <a:ext cx="4464423" cy="2220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5904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F7DD18"/>
                </a:solidFill>
                <a:latin typeface="Arial" panose="020B0604020202020204" pitchFamily="34" charset="0"/>
                <a:cs typeface="Arial" panose="020B0604020202020204" pitchFamily="34" charset="0"/>
              </a:rPr>
              <a:t>MARKETING &amp; COMMS</a:t>
            </a:r>
          </a:p>
        </p:txBody>
      </p:sp>
      <p:sp>
        <p:nvSpPr>
          <p:cNvPr id="7" name="TextBox 6"/>
          <p:cNvSpPr txBox="1"/>
          <p:nvPr/>
        </p:nvSpPr>
        <p:spPr>
          <a:xfrm>
            <a:off x="239934" y="921273"/>
            <a:ext cx="6436531" cy="2600712"/>
          </a:xfrm>
          <a:prstGeom prst="rect">
            <a:avLst/>
          </a:prstGeom>
          <a:noFill/>
        </p:spPr>
        <p:txBody>
          <a:bodyPr wrap="square" rtlCol="0">
            <a:spAutoFit/>
          </a:bodyPr>
          <a:lstStyle/>
          <a:p>
            <a:pPr>
              <a:spcAft>
                <a:spcPts val="600"/>
              </a:spcAft>
            </a:pPr>
            <a:r>
              <a:rPr lang="en-GB" sz="1300" b="1" dirty="0">
                <a:solidFill>
                  <a:srgbClr val="404040"/>
                </a:solidFill>
                <a:latin typeface="Arial" panose="020B0604020202020204" pitchFamily="34" charset="0"/>
                <a:cs typeface="Arial" panose="020B0604020202020204" pitchFamily="34" charset="0"/>
              </a:rPr>
              <a:t>BRAND AWARENSS OF </a:t>
            </a:r>
            <a:r>
              <a:rPr lang="en-GB" sz="1300" b="1" i="1" dirty="0">
                <a:solidFill>
                  <a:srgbClr val="404040"/>
                </a:solidFill>
                <a:latin typeface="Arial" panose="020B0604020202020204" pitchFamily="34" charset="0"/>
                <a:cs typeface="Arial" panose="020B0604020202020204" pitchFamily="34" charset="0"/>
              </a:rPr>
              <a:t>Place des </a:t>
            </a:r>
            <a:r>
              <a:rPr lang="en-GB" sz="1300" b="1" i="1" dirty="0" err="1">
                <a:solidFill>
                  <a:srgbClr val="404040"/>
                </a:solidFill>
                <a:latin typeface="Arial" panose="020B0604020202020204" pitchFamily="34" charset="0"/>
                <a:cs typeface="Arial" panose="020B0604020202020204" pitchFamily="34" charset="0"/>
              </a:rPr>
              <a:t>Anges</a:t>
            </a:r>
            <a:r>
              <a:rPr lang="en-GB" sz="1300" b="1" i="1" dirty="0">
                <a:solidFill>
                  <a:srgbClr val="404040"/>
                </a:solidFill>
                <a:latin typeface="Arial" panose="020B0604020202020204" pitchFamily="34" charset="0"/>
                <a:cs typeface="Arial" panose="020B0604020202020204" pitchFamily="34" charset="0"/>
              </a:rPr>
              <a:t> </a:t>
            </a:r>
            <a:r>
              <a:rPr lang="en-GB" sz="1300" b="1" dirty="0">
                <a:solidFill>
                  <a:srgbClr val="404040"/>
                </a:solidFill>
                <a:latin typeface="Arial" panose="020B0604020202020204" pitchFamily="34" charset="0"/>
                <a:cs typeface="Arial" panose="020B0604020202020204" pitchFamily="34" charset="0"/>
              </a:rPr>
              <a:t>Partners</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Almost all audience members were aware of Hull UK City of Culture 2017, suggesting, at least, the successful communication that </a:t>
            </a:r>
            <a:r>
              <a:rPr lang="en-GB" sz="1300" i="1" dirty="0">
                <a:solidFill>
                  <a:srgbClr val="404040"/>
                </a:solidFill>
                <a:latin typeface="Trebuchet MS" panose="020B0603020202020204" pitchFamily="34" charset="0"/>
              </a:rPr>
              <a:t>Place des </a:t>
            </a:r>
            <a:r>
              <a:rPr lang="en-GB" sz="1300" i="1" dirty="0" err="1">
                <a:solidFill>
                  <a:srgbClr val="404040"/>
                </a:solidFill>
                <a:latin typeface="Trebuchet MS" panose="020B0603020202020204" pitchFamily="34" charset="0"/>
              </a:rPr>
              <a:t>Anges</a:t>
            </a:r>
            <a:r>
              <a:rPr lang="en-GB" sz="1300" i="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was a Hull 2017 event, and at best successful communication of Hull as </a:t>
            </a:r>
            <a:r>
              <a:rPr lang="en-GB" sz="1300" dirty="0" err="1">
                <a:solidFill>
                  <a:srgbClr val="404040"/>
                </a:solidFill>
                <a:latin typeface="Trebuchet MS" panose="020B0603020202020204" pitchFamily="34" charset="0"/>
              </a:rPr>
              <a:t>Uk</a:t>
            </a:r>
            <a:r>
              <a:rPr lang="en-GB" sz="1300" dirty="0">
                <a:solidFill>
                  <a:srgbClr val="404040"/>
                </a:solidFill>
                <a:latin typeface="Trebuchet MS" panose="020B0603020202020204" pitchFamily="34" charset="0"/>
              </a:rPr>
              <a:t> City of Culture for 2017</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Less successful was the communication that </a:t>
            </a:r>
            <a:r>
              <a:rPr lang="en-GB" sz="1300" i="1" dirty="0">
                <a:solidFill>
                  <a:srgbClr val="404040"/>
                </a:solidFill>
                <a:latin typeface="Trebuchet MS" panose="020B0603020202020204" pitchFamily="34" charset="0"/>
              </a:rPr>
              <a:t>Place des </a:t>
            </a:r>
            <a:r>
              <a:rPr lang="en-GB" sz="1300" i="1" dirty="0" err="1">
                <a:solidFill>
                  <a:srgbClr val="404040"/>
                </a:solidFill>
                <a:latin typeface="Trebuchet MS" panose="020B0603020202020204" pitchFamily="34" charset="0"/>
              </a:rPr>
              <a:t>Anges</a:t>
            </a:r>
            <a:r>
              <a:rPr lang="en-GB" sz="1300" i="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was part of the Yorkshire Festival 2016, or associated with the Amy Johnson Festival:</a:t>
            </a:r>
          </a:p>
          <a:p>
            <a:pPr marL="450850" lvl="1" indent="-182563">
              <a:spcAft>
                <a:spcPts val="600"/>
              </a:spcAft>
              <a:buFont typeface="Trebuchet MS" panose="020B0603020202020204" pitchFamily="34" charset="0"/>
              <a:buChar char="–"/>
            </a:pPr>
            <a:r>
              <a:rPr lang="en-GB" sz="1300" dirty="0">
                <a:solidFill>
                  <a:srgbClr val="404040"/>
                </a:solidFill>
                <a:latin typeface="Trebuchet MS" panose="020B0603020202020204" pitchFamily="34" charset="0"/>
              </a:rPr>
              <a:t>1 out of 2 respondents knew the event was part of the Yorkshire Festival prior to attending</a:t>
            </a:r>
          </a:p>
          <a:p>
            <a:pPr marL="450850" lvl="1" indent="-182563">
              <a:spcAft>
                <a:spcPts val="600"/>
              </a:spcAft>
              <a:buFont typeface="Trebuchet MS" panose="020B0603020202020204" pitchFamily="34" charset="0"/>
              <a:buChar char="–"/>
            </a:pPr>
            <a:r>
              <a:rPr lang="en-GB" sz="1300" dirty="0">
                <a:solidFill>
                  <a:srgbClr val="404040"/>
                </a:solidFill>
                <a:latin typeface="Trebuchet MS" panose="020B0603020202020204" pitchFamily="34" charset="0"/>
              </a:rPr>
              <a:t>2 out of 3 respondents knew the event was in association with the Amy Johnson Festival.</a:t>
            </a:r>
          </a:p>
        </p:txBody>
      </p:sp>
      <p:pic>
        <p:nvPicPr>
          <p:cNvPr id="8" name="Picture 7"/>
          <p:cNvPicPr>
            <a:picLocks noChangeAspect="1"/>
          </p:cNvPicPr>
          <p:nvPr/>
        </p:nvPicPr>
        <p:blipFill>
          <a:blip r:embed="rId2"/>
          <a:stretch>
            <a:fillRect/>
          </a:stretch>
        </p:blipFill>
        <p:spPr>
          <a:xfrm>
            <a:off x="4860032" y="0"/>
            <a:ext cx="4283970" cy="5156879"/>
          </a:xfrm>
          <a:prstGeom prst="rect">
            <a:avLst/>
          </a:prstGeom>
        </p:spPr>
      </p:pic>
      <p:sp>
        <p:nvSpPr>
          <p:cNvPr id="6" name="TextBox 5"/>
          <p:cNvSpPr txBox="1"/>
          <p:nvPr/>
        </p:nvSpPr>
        <p:spPr>
          <a:xfrm>
            <a:off x="239934" y="3521985"/>
            <a:ext cx="6254995" cy="1446550"/>
          </a:xfrm>
          <a:prstGeom prst="rect">
            <a:avLst/>
          </a:prstGeom>
          <a:noFill/>
        </p:spPr>
        <p:txBody>
          <a:bodyPr wrap="square" rtlCol="0">
            <a:spAutoFit/>
          </a:bodyPr>
          <a:lstStyle/>
          <a:p>
            <a:pPr>
              <a:spcAft>
                <a:spcPts val="600"/>
              </a:spcAft>
            </a:pPr>
            <a:r>
              <a:rPr lang="en-GB" sz="1300" b="1" dirty="0">
                <a:solidFill>
                  <a:srgbClr val="404040"/>
                </a:solidFill>
                <a:latin typeface="Arial" panose="020B0604020202020204" pitchFamily="34" charset="0"/>
                <a:cs typeface="Arial" panose="020B0604020202020204" pitchFamily="34" charset="0"/>
              </a:rPr>
              <a:t>INTENTION TO ATTEND OR PARTICIPATE IN HULL 2017</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9 out of 10 respondents intend to attend or participate in activities programmed for Hull 2017 UK City of Culture</a:t>
            </a:r>
          </a:p>
          <a:p>
            <a:pPr marL="285750" indent="-285750">
              <a:spcAft>
                <a:spcPts val="600"/>
              </a:spcAft>
              <a:buFont typeface="Arial" panose="020B0604020202020204" pitchFamily="34" charset="0"/>
              <a:buChar char="•"/>
            </a:pPr>
            <a:r>
              <a:rPr lang="en-GB" sz="1300" dirty="0">
                <a:solidFill>
                  <a:srgbClr val="404040"/>
                </a:solidFill>
                <a:latin typeface="Trebuchet MS" panose="020B0603020202020204" pitchFamily="34" charset="0"/>
              </a:rPr>
              <a:t>Less than 2% intend to attend or participate; however, given the fact that they have already engaged with </a:t>
            </a:r>
            <a:r>
              <a:rPr lang="en-GB" sz="1300" i="1" dirty="0">
                <a:solidFill>
                  <a:srgbClr val="404040"/>
                </a:solidFill>
                <a:latin typeface="Trebuchet MS" panose="020B0603020202020204" pitchFamily="34" charset="0"/>
              </a:rPr>
              <a:t>Place des </a:t>
            </a:r>
            <a:r>
              <a:rPr lang="en-GB" sz="1300" i="1" dirty="0" err="1">
                <a:solidFill>
                  <a:srgbClr val="404040"/>
                </a:solidFill>
                <a:latin typeface="Trebuchet MS" panose="020B0603020202020204" pitchFamily="34" charset="0"/>
              </a:rPr>
              <a:t>Anges</a:t>
            </a:r>
            <a:r>
              <a:rPr lang="en-GB" sz="1300" i="1" dirty="0">
                <a:solidFill>
                  <a:srgbClr val="404040"/>
                </a:solidFill>
                <a:latin typeface="Trebuchet MS" panose="020B0603020202020204" pitchFamily="34" charset="0"/>
              </a:rPr>
              <a:t> </a:t>
            </a:r>
            <a:r>
              <a:rPr lang="en-GB" sz="1300" dirty="0">
                <a:solidFill>
                  <a:srgbClr val="404040"/>
                </a:solidFill>
                <a:latin typeface="Trebuchet MS" panose="020B0603020202020204" pitchFamily="34" charset="0"/>
              </a:rPr>
              <a:t>this is cause for concern. Test against enjoyment, post code, awareness</a:t>
            </a:r>
          </a:p>
        </p:txBody>
      </p:sp>
    </p:spTree>
    <p:extLst>
      <p:ext uri="{BB962C8B-B14F-4D97-AF65-F5344CB8AC3E}">
        <p14:creationId xmlns:p14="http://schemas.microsoft.com/office/powerpoint/2010/main" val="3836670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F7DD18"/>
                </a:solidFill>
                <a:latin typeface="Arial" panose="020B0604020202020204" pitchFamily="34" charset="0"/>
                <a:cs typeface="Arial" panose="020B0604020202020204" pitchFamily="34" charset="0"/>
              </a:rPr>
              <a:t>MARKETING &amp; COMMS</a:t>
            </a:r>
          </a:p>
        </p:txBody>
      </p:sp>
      <p:sp>
        <p:nvSpPr>
          <p:cNvPr id="7" name="TextBox 6"/>
          <p:cNvSpPr txBox="1"/>
          <p:nvPr/>
        </p:nvSpPr>
        <p:spPr>
          <a:xfrm>
            <a:off x="239934" y="833861"/>
            <a:ext cx="6591172" cy="4139595"/>
          </a:xfrm>
          <a:prstGeom prst="rect">
            <a:avLst/>
          </a:prstGeom>
          <a:noFill/>
        </p:spPr>
        <p:txBody>
          <a:bodyPr wrap="square" rtlCol="0">
            <a:spAutoFit/>
          </a:bodyPr>
          <a:lstStyle/>
          <a:p>
            <a:pPr>
              <a:spcAft>
                <a:spcPts val="600"/>
              </a:spcAft>
            </a:pPr>
            <a:r>
              <a:rPr lang="en-GB" sz="1200" b="1" dirty="0">
                <a:solidFill>
                  <a:srgbClr val="404040"/>
                </a:solidFill>
                <a:latin typeface="Arial" panose="020B0604020202020204" pitchFamily="34" charset="0"/>
                <a:cs typeface="Arial" panose="020B0604020202020204" pitchFamily="34" charset="0"/>
              </a:rPr>
              <a:t>HOW THEY FOUND OUT ABOUT </a:t>
            </a:r>
            <a:r>
              <a:rPr lang="en-GB" sz="1200" b="1" i="1" dirty="0">
                <a:solidFill>
                  <a:srgbClr val="404040"/>
                </a:solidFill>
                <a:latin typeface="Arial" panose="020B0604020202020204" pitchFamily="34" charset="0"/>
                <a:cs typeface="Arial" panose="020B0604020202020204" pitchFamily="34" charset="0"/>
              </a:rPr>
              <a:t>Place des </a:t>
            </a:r>
            <a:r>
              <a:rPr lang="en-GB" sz="1200" b="1" i="1" dirty="0" err="1">
                <a:solidFill>
                  <a:srgbClr val="404040"/>
                </a:solidFill>
                <a:latin typeface="Arial" panose="020B0604020202020204" pitchFamily="34" charset="0"/>
                <a:cs typeface="Arial" panose="020B0604020202020204" pitchFamily="34" charset="0"/>
              </a:rPr>
              <a:t>Anges</a:t>
            </a:r>
            <a:endParaRPr lang="en-GB" sz="1200" b="1" i="1" dirty="0">
              <a:solidFill>
                <a:srgbClr val="40404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200" dirty="0">
                <a:solidFill>
                  <a:srgbClr val="404040"/>
                </a:solidFill>
                <a:latin typeface="Trebuchet MS" panose="020B0603020202020204" pitchFamily="34" charset="0"/>
              </a:rPr>
              <a:t>Word of Mouth and print media were the </a:t>
            </a:r>
            <a:r>
              <a:rPr lang="en-GB" sz="1200" b="1" dirty="0">
                <a:solidFill>
                  <a:srgbClr val="404040"/>
                </a:solidFill>
                <a:latin typeface="Trebuchet MS" panose="020B0603020202020204" pitchFamily="34" charset="0"/>
              </a:rPr>
              <a:t>most</a:t>
            </a:r>
            <a:r>
              <a:rPr lang="en-GB" sz="1200" dirty="0">
                <a:solidFill>
                  <a:srgbClr val="404040"/>
                </a:solidFill>
                <a:latin typeface="Trebuchet MS" panose="020B0603020202020204" pitchFamily="34" charset="0"/>
              </a:rPr>
              <a:t> effective communication tools, with 1 in 2 people finding out via family/friends/colleagues; and 1 in 4 people via the newspaper/ press:</a:t>
            </a:r>
          </a:p>
          <a:p>
            <a:pPr marL="538163" lvl="1" indent="-269875">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Existing audiences should be nurtured, in order to move them up the Customer Loyalty Ladder</a:t>
            </a:r>
          </a:p>
          <a:p>
            <a:pPr marL="538163" lvl="1" indent="-269875">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The existing relationship with the Hull Daily Mail and increasing profile of Hull 2017 with other newspapers should be nurtured in order to secure as much editorial coverage as possible for individual Hull 2017 events and activities</a:t>
            </a:r>
          </a:p>
          <a:p>
            <a:pPr marL="285750" indent="-285750">
              <a:spcAft>
                <a:spcPts val="600"/>
              </a:spcAft>
              <a:buFont typeface="Arial" panose="020B0604020202020204" pitchFamily="34" charset="0"/>
              <a:buChar char="•"/>
            </a:pPr>
            <a:r>
              <a:rPr lang="en-GB" sz="1200" dirty="0">
                <a:solidFill>
                  <a:srgbClr val="404040"/>
                </a:solidFill>
                <a:latin typeface="Trebuchet MS" panose="020B0603020202020204" pitchFamily="34" charset="0"/>
              </a:rPr>
              <a:t>Printed marketing collaterals; promotion via other organisations digital platforms; and the Hull 2017 e-newsletter were the </a:t>
            </a:r>
            <a:r>
              <a:rPr lang="en-GB" sz="1200" b="1" dirty="0">
                <a:solidFill>
                  <a:srgbClr val="404040"/>
                </a:solidFill>
                <a:latin typeface="Trebuchet MS" panose="020B0603020202020204" pitchFamily="34" charset="0"/>
              </a:rPr>
              <a:t>least </a:t>
            </a:r>
            <a:r>
              <a:rPr lang="en-GB" sz="1200" dirty="0">
                <a:solidFill>
                  <a:srgbClr val="404040"/>
                </a:solidFill>
                <a:latin typeface="Trebuchet MS" panose="020B0603020202020204" pitchFamily="34" charset="0"/>
              </a:rPr>
              <a:t>effective communication tools for </a:t>
            </a:r>
            <a:r>
              <a:rPr lang="en-GB" sz="1200" i="1" dirty="0">
                <a:solidFill>
                  <a:srgbClr val="404040"/>
                </a:solidFill>
                <a:latin typeface="Trebuchet MS" panose="020B0603020202020204" pitchFamily="34" charset="0"/>
              </a:rPr>
              <a:t>Place des </a:t>
            </a:r>
            <a:r>
              <a:rPr lang="en-GB" sz="1200" i="1" dirty="0" err="1">
                <a:solidFill>
                  <a:srgbClr val="404040"/>
                </a:solidFill>
                <a:latin typeface="Trebuchet MS" panose="020B0603020202020204" pitchFamily="34" charset="0"/>
              </a:rPr>
              <a:t>Anges</a:t>
            </a:r>
            <a:r>
              <a:rPr lang="en-GB" sz="1200" dirty="0">
                <a:solidFill>
                  <a:srgbClr val="404040"/>
                </a:solidFill>
                <a:latin typeface="Trebuchet MS" panose="020B0603020202020204" pitchFamily="34" charset="0"/>
              </a:rPr>
              <a:t>. An assessment should therefore be made about:</a:t>
            </a:r>
          </a:p>
          <a:p>
            <a:pPr marL="538163" lvl="1" indent="-269875">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The level of spend on event specific print, and whether its success rate at converting people into audiences is a worthwhile investment;</a:t>
            </a:r>
          </a:p>
          <a:p>
            <a:pPr marL="538163" lvl="1" indent="-269875">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The visibility of Hull 2017 events on partners’ digital platforms, as well as a more general strategic assessment about websites where a presence may be more successful at reaching target audiences</a:t>
            </a:r>
          </a:p>
          <a:p>
            <a:pPr marL="538163" lvl="1" indent="-269875">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The call to action within the Hull 2017 e-newsletter linked to specific events, and whether this can be made more visible/effective.</a:t>
            </a:r>
          </a:p>
        </p:txBody>
      </p:sp>
      <p:pic>
        <p:nvPicPr>
          <p:cNvPr id="6" name="Picture 5"/>
          <p:cNvPicPr>
            <a:picLocks noChangeAspect="1"/>
          </p:cNvPicPr>
          <p:nvPr/>
        </p:nvPicPr>
        <p:blipFill>
          <a:blip r:embed="rId2"/>
          <a:stretch>
            <a:fillRect/>
          </a:stretch>
        </p:blipFill>
        <p:spPr>
          <a:xfrm>
            <a:off x="4860032" y="0"/>
            <a:ext cx="4283970" cy="5156879"/>
          </a:xfrm>
          <a:prstGeom prst="rect">
            <a:avLst/>
          </a:prstGeom>
        </p:spPr>
      </p:pic>
    </p:spTree>
    <p:extLst>
      <p:ext uri="{BB962C8B-B14F-4D97-AF65-F5344CB8AC3E}">
        <p14:creationId xmlns:p14="http://schemas.microsoft.com/office/powerpoint/2010/main" val="996774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F7DD18"/>
                </a:solidFill>
                <a:latin typeface="Arial" panose="020B0604020202020204" pitchFamily="34" charset="0"/>
                <a:cs typeface="Arial" panose="020B0604020202020204" pitchFamily="34" charset="0"/>
              </a:rPr>
              <a:t>MARKETING &amp; COMMS</a:t>
            </a:r>
          </a:p>
        </p:txBody>
      </p:sp>
      <p:sp>
        <p:nvSpPr>
          <p:cNvPr id="7" name="TextBox 6"/>
          <p:cNvSpPr txBox="1"/>
          <p:nvPr/>
        </p:nvSpPr>
        <p:spPr>
          <a:xfrm>
            <a:off x="246659" y="833861"/>
            <a:ext cx="6705472" cy="3862596"/>
          </a:xfrm>
          <a:prstGeom prst="rect">
            <a:avLst/>
          </a:prstGeom>
          <a:noFill/>
        </p:spPr>
        <p:txBody>
          <a:bodyPr wrap="square" rtlCol="0">
            <a:spAutoFit/>
          </a:bodyPr>
          <a:lstStyle/>
          <a:p>
            <a:pPr>
              <a:spcAft>
                <a:spcPts val="600"/>
              </a:spcAft>
            </a:pPr>
            <a:r>
              <a:rPr lang="en-GB" sz="1300" b="1" dirty="0">
                <a:solidFill>
                  <a:srgbClr val="404040"/>
                </a:solidFill>
                <a:latin typeface="Arial" panose="020B0604020202020204" pitchFamily="34" charset="0"/>
                <a:cs typeface="Arial" panose="020B0604020202020204" pitchFamily="34" charset="0"/>
              </a:rPr>
              <a:t>MOTIVATIONS TO ATTEND </a:t>
            </a:r>
            <a:r>
              <a:rPr lang="en-GB" sz="1300" b="1" dirty="0" err="1">
                <a:solidFill>
                  <a:srgbClr val="404040"/>
                </a:solidFill>
                <a:latin typeface="Arial" panose="020B0604020202020204" pitchFamily="34" charset="0"/>
                <a:cs typeface="Arial" panose="020B0604020202020204" pitchFamily="34" charset="0"/>
              </a:rPr>
              <a:t>PdA</a:t>
            </a:r>
            <a:endParaRPr lang="en-GB" sz="1300" b="1" dirty="0">
              <a:solidFill>
                <a:srgbClr val="40404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200" dirty="0">
                <a:solidFill>
                  <a:srgbClr val="404040"/>
                </a:solidFill>
                <a:latin typeface="Trebuchet MS" panose="020B0603020202020204" pitchFamily="34" charset="0"/>
              </a:rPr>
              <a:t>There are a number of stand out motivations as to why people chose to attend </a:t>
            </a:r>
            <a:r>
              <a:rPr lang="en-GB" sz="1200" i="1" dirty="0">
                <a:solidFill>
                  <a:srgbClr val="404040"/>
                </a:solidFill>
                <a:latin typeface="Trebuchet MS" panose="020B0603020202020204" pitchFamily="34" charset="0"/>
              </a:rPr>
              <a:t>Place </a:t>
            </a:r>
            <a:br>
              <a:rPr lang="en-GB" sz="1200" i="1" dirty="0">
                <a:solidFill>
                  <a:srgbClr val="404040"/>
                </a:solidFill>
                <a:latin typeface="Trebuchet MS" panose="020B0603020202020204" pitchFamily="34" charset="0"/>
              </a:rPr>
            </a:br>
            <a:r>
              <a:rPr lang="en-GB" sz="1200" i="1" dirty="0">
                <a:solidFill>
                  <a:srgbClr val="404040"/>
                </a:solidFill>
                <a:latin typeface="Trebuchet MS" panose="020B0603020202020204" pitchFamily="34" charset="0"/>
              </a:rPr>
              <a:t>des </a:t>
            </a:r>
            <a:r>
              <a:rPr lang="en-GB" sz="1200" i="1" dirty="0" err="1">
                <a:solidFill>
                  <a:srgbClr val="404040"/>
                </a:solidFill>
                <a:latin typeface="Trebuchet MS" panose="020B0603020202020204" pitchFamily="34" charset="0"/>
              </a:rPr>
              <a:t>Anges</a:t>
            </a:r>
            <a:r>
              <a:rPr lang="en-GB" sz="1200" dirty="0">
                <a:solidFill>
                  <a:srgbClr val="404040"/>
                </a:solidFill>
                <a:latin typeface="Trebuchet MS" panose="020B0603020202020204" pitchFamily="34" charset="0"/>
              </a:rPr>
              <a:t>, which can be utilised to inform messaging and “calls to action” for future events that share similar characteristics. These are UNIQUENESS; HULL 2017 CONNECTION; SOCIALISING:</a:t>
            </a:r>
          </a:p>
          <a:p>
            <a:pPr marL="554038" lvl="1" indent="-285750">
              <a:buFont typeface="Trebuchet MS" panose="020B0603020202020204" pitchFamily="34" charset="0"/>
              <a:buChar char="–"/>
            </a:pPr>
            <a:r>
              <a:rPr lang="en-GB" sz="1200" dirty="0">
                <a:solidFill>
                  <a:srgbClr val="404040"/>
                </a:solidFill>
                <a:latin typeface="Trebuchet MS" panose="020B0603020202020204" pitchFamily="34" charset="0"/>
              </a:rPr>
              <a:t>2 in 3 people selected ‘it’s a unique experience not to be missed’</a:t>
            </a:r>
          </a:p>
          <a:p>
            <a:pPr marL="554038" lvl="1" indent="-285750">
              <a:buFont typeface="Trebuchet MS" panose="020B0603020202020204" pitchFamily="34" charset="0"/>
              <a:buChar char="–"/>
            </a:pPr>
            <a:r>
              <a:rPr lang="en-GB" sz="1200" dirty="0">
                <a:solidFill>
                  <a:srgbClr val="404040"/>
                </a:solidFill>
                <a:latin typeface="Trebuchet MS" panose="020B0603020202020204" pitchFamily="34" charset="0"/>
              </a:rPr>
              <a:t>1 in 3 people selected ‘because it’s supported by Hull UK City of Culture 2017’</a:t>
            </a:r>
          </a:p>
          <a:p>
            <a:pPr marL="554038" lvl="1" indent="-285750">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1 in 3 people selected ‘because it’s something to do with friends and family’.</a:t>
            </a:r>
          </a:p>
          <a:p>
            <a:pPr marL="285750" indent="-285750">
              <a:spcAft>
                <a:spcPts val="600"/>
              </a:spcAft>
              <a:buFont typeface="Arial" panose="020B0604020202020204" pitchFamily="34" charset="0"/>
              <a:buChar char="•"/>
            </a:pPr>
            <a:r>
              <a:rPr lang="en-GB" sz="1200" dirty="0">
                <a:solidFill>
                  <a:srgbClr val="404040"/>
                </a:solidFill>
                <a:latin typeface="Trebuchet MS" panose="020B0603020202020204" pitchFamily="34" charset="0"/>
              </a:rPr>
              <a:t>Motivations to attend that had little sway in attracting respondents to </a:t>
            </a:r>
            <a:r>
              <a:rPr lang="en-GB" sz="1200" i="1" dirty="0">
                <a:solidFill>
                  <a:srgbClr val="404040"/>
                </a:solidFill>
                <a:latin typeface="Trebuchet MS" panose="020B0603020202020204" pitchFamily="34" charset="0"/>
              </a:rPr>
              <a:t>Place des </a:t>
            </a:r>
            <a:r>
              <a:rPr lang="en-GB" sz="1200" i="1" dirty="0" err="1">
                <a:solidFill>
                  <a:srgbClr val="404040"/>
                </a:solidFill>
                <a:latin typeface="Trebuchet MS" panose="020B0603020202020204" pitchFamily="34" charset="0"/>
              </a:rPr>
              <a:t>Anges</a:t>
            </a:r>
            <a:r>
              <a:rPr lang="en-GB" sz="1200" i="1" dirty="0">
                <a:solidFill>
                  <a:srgbClr val="404040"/>
                </a:solidFill>
                <a:latin typeface="Trebuchet MS" panose="020B0603020202020204" pitchFamily="34" charset="0"/>
              </a:rPr>
              <a:t> </a:t>
            </a:r>
            <a:r>
              <a:rPr lang="en-GB" sz="1200" dirty="0">
                <a:solidFill>
                  <a:srgbClr val="404040"/>
                </a:solidFill>
                <a:latin typeface="Trebuchet MS" panose="020B0603020202020204" pitchFamily="34" charset="0"/>
              </a:rPr>
              <a:t> were BUSINESS TOURISM, CURISOITY OF PLACE, CELEBRITY, PEER PRESSURE, and COST:</a:t>
            </a:r>
          </a:p>
          <a:p>
            <a:pPr marL="554038" lvl="1" indent="-285750">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Those visiting Hull on business represented less than 2% of respondents, which explains the low % of people who selected ‘something to do in Hull while I’m on business’</a:t>
            </a:r>
          </a:p>
          <a:p>
            <a:pPr marL="554038" lvl="1" indent="-285750">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The event rather the location in which it was taking place was of more significance in deciding to attend</a:t>
            </a:r>
          </a:p>
          <a:p>
            <a:pPr marL="554038" lvl="1" indent="-285750">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The content of the event, rather than the performers sparked interest to attend</a:t>
            </a:r>
          </a:p>
          <a:p>
            <a:pPr marL="554038" lvl="1" indent="-285750">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People were more likely to be leaders than followers in deciding to attend</a:t>
            </a:r>
          </a:p>
          <a:p>
            <a:pPr marL="554038" lvl="1" indent="-285750">
              <a:spcAft>
                <a:spcPts val="600"/>
              </a:spcAft>
              <a:buFont typeface="Trebuchet MS" panose="020B0603020202020204" pitchFamily="34" charset="0"/>
              <a:buChar char="–"/>
            </a:pPr>
            <a:r>
              <a:rPr lang="en-GB" sz="1200" dirty="0">
                <a:solidFill>
                  <a:srgbClr val="404040"/>
                </a:solidFill>
                <a:latin typeface="Trebuchet MS" panose="020B0603020202020204" pitchFamily="34" charset="0"/>
              </a:rPr>
              <a:t>Perhaps because tickets were free, cost was not a significant motivating factor.</a:t>
            </a:r>
          </a:p>
        </p:txBody>
      </p:sp>
      <p:pic>
        <p:nvPicPr>
          <p:cNvPr id="6" name="Picture 5"/>
          <p:cNvPicPr>
            <a:picLocks noChangeAspect="1"/>
          </p:cNvPicPr>
          <p:nvPr/>
        </p:nvPicPr>
        <p:blipFill>
          <a:blip r:embed="rId2"/>
          <a:stretch>
            <a:fillRect/>
          </a:stretch>
        </p:blipFill>
        <p:spPr>
          <a:xfrm>
            <a:off x="4860032" y="0"/>
            <a:ext cx="4283970" cy="5156879"/>
          </a:xfrm>
          <a:prstGeom prst="rect">
            <a:avLst/>
          </a:prstGeom>
        </p:spPr>
      </p:pic>
    </p:spTree>
    <p:extLst>
      <p:ext uri="{BB962C8B-B14F-4D97-AF65-F5344CB8AC3E}">
        <p14:creationId xmlns:p14="http://schemas.microsoft.com/office/powerpoint/2010/main" val="273980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371" y="4465438"/>
            <a:ext cx="8646694" cy="510268"/>
          </a:xfrm>
          <a:prstGeom prst="rect">
            <a:avLst/>
          </a:prstGeom>
        </p:spPr>
        <p:txBody>
          <a:bodyPr wrap="square">
            <a:spAutoFit/>
          </a:bodyPr>
          <a:lstStyle/>
          <a:p>
            <a:pPr algn="r">
              <a:lnSpc>
                <a:spcPct val="70000"/>
              </a:lnSpc>
            </a:pPr>
            <a:r>
              <a:rPr lang="en-US" sz="3800" b="1" dirty="0">
                <a:ln w="38100" cmpd="sng">
                  <a:noFill/>
                  <a:prstDash val="solid"/>
                  <a:miter lim="800000"/>
                </a:ln>
                <a:solidFill>
                  <a:srgbClr val="FFFF00"/>
                </a:solidFill>
                <a:latin typeface="Arial" panose="020B0604020202020204" pitchFamily="34" charset="0"/>
                <a:cs typeface="Arial" panose="020B0604020202020204" pitchFamily="34" charset="0"/>
              </a:rPr>
              <a:t>RESPONSE TO PLACE DES ANGES</a:t>
            </a:r>
          </a:p>
        </p:txBody>
      </p:sp>
      <p:pic>
        <p:nvPicPr>
          <p:cNvPr id="8" name="Picture 7"/>
          <p:cNvPicPr>
            <a:picLocks noChangeAspect="1"/>
          </p:cNvPicPr>
          <p:nvPr/>
        </p:nvPicPr>
        <p:blipFill>
          <a:blip r:embed="rId2"/>
          <a:stretch>
            <a:fillRect/>
          </a:stretch>
        </p:blipFill>
        <p:spPr>
          <a:xfrm>
            <a:off x="0" y="1"/>
            <a:ext cx="2667000" cy="4373880"/>
          </a:xfrm>
          <a:prstGeom prst="rect">
            <a:avLst/>
          </a:prstGeom>
        </p:spPr>
      </p:pic>
    </p:spTree>
    <p:extLst>
      <p:ext uri="{BB962C8B-B14F-4D97-AF65-F5344CB8AC3E}">
        <p14:creationId xmlns:p14="http://schemas.microsoft.com/office/powerpoint/2010/main" val="564018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371" y="4465438"/>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FFFF00"/>
                </a:solidFill>
                <a:latin typeface="Arial" panose="020B0604020202020204" pitchFamily="34" charset="0"/>
                <a:cs typeface="Arial" panose="020B0604020202020204" pitchFamily="34" charset="0"/>
              </a:rPr>
              <a:t>RECOMMENDATION</a:t>
            </a:r>
          </a:p>
        </p:txBody>
      </p:sp>
      <p:pic>
        <p:nvPicPr>
          <p:cNvPr id="8" name="Picture 7"/>
          <p:cNvPicPr>
            <a:picLocks noChangeAspect="1"/>
          </p:cNvPicPr>
          <p:nvPr/>
        </p:nvPicPr>
        <p:blipFill>
          <a:blip r:embed="rId2"/>
          <a:stretch>
            <a:fillRect/>
          </a:stretch>
        </p:blipFill>
        <p:spPr>
          <a:xfrm>
            <a:off x="0" y="1"/>
            <a:ext cx="2667000" cy="4373880"/>
          </a:xfrm>
          <a:prstGeom prst="rect">
            <a:avLst/>
          </a:prstGeom>
        </p:spPr>
      </p:pic>
      <p:graphicFrame>
        <p:nvGraphicFramePr>
          <p:cNvPr id="5" name="Table 4"/>
          <p:cNvGraphicFramePr>
            <a:graphicFrameLocks noGrp="1"/>
          </p:cNvGraphicFramePr>
          <p:nvPr/>
        </p:nvGraphicFramePr>
        <p:xfrm>
          <a:off x="4379119" y="3304369"/>
          <a:ext cx="2300804" cy="448800"/>
        </p:xfrm>
        <a:graphic>
          <a:graphicData uri="http://schemas.openxmlformats.org/drawingml/2006/table">
            <a:tbl>
              <a:tblPr/>
              <a:tblGrid>
                <a:gridCol w="1825622">
                  <a:extLst>
                    <a:ext uri="{9D8B030D-6E8A-4147-A177-3AD203B41FA5}">
                      <a16:colId xmlns:a16="http://schemas.microsoft.com/office/drawing/2014/main" val="20000"/>
                    </a:ext>
                  </a:extLst>
                </a:gridCol>
                <a:gridCol w="475182">
                  <a:extLst>
                    <a:ext uri="{9D8B030D-6E8A-4147-A177-3AD203B41FA5}">
                      <a16:colId xmlns:a16="http://schemas.microsoft.com/office/drawing/2014/main" val="20001"/>
                    </a:ext>
                  </a:extLst>
                </a:gridCol>
              </a:tblGrid>
              <a:tr h="152400">
                <a:tc>
                  <a:txBody>
                    <a:bodyPr/>
                    <a:lstStyle/>
                    <a:p>
                      <a:pPr algn="l" fontAlgn="b"/>
                      <a:r>
                        <a:rPr lang="en-US" sz="1000" b="0" i="0" u="none" strike="noStrike" dirty="0">
                          <a:solidFill>
                            <a:schemeClr val="bg1">
                              <a:lumMod val="75000"/>
                              <a:lumOff val="25000"/>
                            </a:schemeClr>
                          </a:solidFill>
                          <a:latin typeface="Arial"/>
                          <a:cs typeface="Arial"/>
                        </a:rPr>
                        <a:t>Average score out of 10</a:t>
                      </a:r>
                    </a:p>
                  </a:txBody>
                  <a:tcPr marL="36000" marR="36000" marT="36000" marB="36000" anchor="b">
                    <a:lnL>
                      <a:noFill/>
                    </a:lnL>
                    <a:lnR>
                      <a:noFill/>
                    </a:lnR>
                    <a:lnT>
                      <a:noFill/>
                    </a:lnT>
                    <a:lnB>
                      <a:noFill/>
                    </a:lnB>
                    <a:solidFill>
                      <a:schemeClr val="accent3"/>
                    </a:solidFill>
                  </a:tcPr>
                </a:tc>
                <a:tc>
                  <a:txBody>
                    <a:bodyPr/>
                    <a:lstStyle/>
                    <a:p>
                      <a:pPr algn="r" fontAlgn="b"/>
                      <a:r>
                        <a:rPr lang="en-US" sz="1000" b="0" i="0" u="none" strike="noStrike" dirty="0">
                          <a:solidFill>
                            <a:schemeClr val="bg1">
                              <a:lumMod val="75000"/>
                              <a:lumOff val="25000"/>
                            </a:schemeClr>
                          </a:solidFill>
                          <a:latin typeface="Arial"/>
                          <a:cs typeface="Arial"/>
                        </a:rPr>
                        <a:t>9.6</a:t>
                      </a:r>
                    </a:p>
                  </a:txBody>
                  <a:tcPr marL="36000" marR="36000" marT="36000" marB="36000" anchor="b">
                    <a:lnL>
                      <a:noFill/>
                    </a:lnL>
                    <a:lnR>
                      <a:noFill/>
                    </a:lnR>
                    <a:lnT>
                      <a:noFill/>
                    </a:lnT>
                    <a:lnB>
                      <a:noFill/>
                    </a:lnB>
                    <a:solidFill>
                      <a:schemeClr val="accent3"/>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chemeClr val="bg1">
                              <a:lumMod val="75000"/>
                              <a:lumOff val="25000"/>
                            </a:schemeClr>
                          </a:solidFill>
                          <a:latin typeface="Arial"/>
                          <a:cs typeface="Arial"/>
                        </a:rPr>
                        <a:t>Most frequent score given</a:t>
                      </a:r>
                    </a:p>
                  </a:txBody>
                  <a:tcPr marL="36000" marR="36000" marT="36000" marB="36000" anchor="b">
                    <a:lnL>
                      <a:noFill/>
                    </a:lnL>
                    <a:lnR>
                      <a:noFill/>
                    </a:lnR>
                    <a:lnT>
                      <a:noFill/>
                    </a:lnT>
                    <a:lnB>
                      <a:noFill/>
                    </a:lnB>
                    <a:solidFill>
                      <a:schemeClr val="accent3"/>
                    </a:solidFill>
                  </a:tcPr>
                </a:tc>
                <a:tc>
                  <a:txBody>
                    <a:bodyPr/>
                    <a:lstStyle/>
                    <a:p>
                      <a:pPr algn="r" fontAlgn="b"/>
                      <a:r>
                        <a:rPr lang="en-US" sz="1000" b="0" i="0" u="none" strike="noStrike" dirty="0">
                          <a:solidFill>
                            <a:schemeClr val="bg1">
                              <a:lumMod val="75000"/>
                              <a:lumOff val="25000"/>
                            </a:schemeClr>
                          </a:solidFill>
                          <a:latin typeface="Arial"/>
                          <a:cs typeface="Arial"/>
                        </a:rPr>
                        <a:t>10</a:t>
                      </a:r>
                    </a:p>
                  </a:txBody>
                  <a:tcPr marL="36000" marR="36000" marT="36000" marB="36000" anchor="b">
                    <a:lnL>
                      <a:noFill/>
                    </a:lnL>
                    <a:lnR>
                      <a:noFill/>
                    </a:lnR>
                    <a:lnT>
                      <a:noFill/>
                    </a:lnT>
                    <a:lnB>
                      <a:noFill/>
                    </a:lnB>
                    <a:solidFill>
                      <a:schemeClr val="accent3"/>
                    </a:solidFill>
                  </a:tcPr>
                </a:tc>
                <a:extLst>
                  <a:ext uri="{0D108BD9-81ED-4DB2-BD59-A6C34878D82A}">
                    <a16:rowId xmlns:a16="http://schemas.microsoft.com/office/drawing/2014/main" val="10001"/>
                  </a:ext>
                </a:extLst>
              </a:tr>
            </a:tbl>
          </a:graphicData>
        </a:graphic>
      </p:graphicFrame>
      <p:graphicFrame>
        <p:nvGraphicFramePr>
          <p:cNvPr id="6" name="Chart 5"/>
          <p:cNvGraphicFramePr/>
          <p:nvPr/>
        </p:nvGraphicFramePr>
        <p:xfrm>
          <a:off x="2333624" y="134938"/>
          <a:ext cx="6286501" cy="37647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416829" y="2415428"/>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564018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371" y="4465438"/>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FFFF00"/>
                </a:solidFill>
                <a:latin typeface="Arial" panose="020B0604020202020204" pitchFamily="34" charset="0"/>
                <a:cs typeface="Arial" panose="020B0604020202020204" pitchFamily="34" charset="0"/>
              </a:rPr>
              <a:t>QUALITY METRICS</a:t>
            </a:r>
          </a:p>
        </p:txBody>
      </p:sp>
      <p:pic>
        <p:nvPicPr>
          <p:cNvPr id="8" name="Picture 7"/>
          <p:cNvPicPr>
            <a:picLocks noChangeAspect="1"/>
          </p:cNvPicPr>
          <p:nvPr/>
        </p:nvPicPr>
        <p:blipFill>
          <a:blip r:embed="rId2"/>
          <a:stretch>
            <a:fillRect/>
          </a:stretch>
        </p:blipFill>
        <p:spPr>
          <a:xfrm>
            <a:off x="0" y="1"/>
            <a:ext cx="2667000" cy="4373880"/>
          </a:xfrm>
          <a:prstGeom prst="rect">
            <a:avLst/>
          </a:prstGeom>
        </p:spPr>
      </p:pic>
      <p:graphicFrame>
        <p:nvGraphicFramePr>
          <p:cNvPr id="6" name="Chart 5">
            <a:extLst>
              <a:ext uri="{FF2B5EF4-FFF2-40B4-BE49-F238E27FC236}">
                <a16:creationId xmlns:a16="http://schemas.microsoft.com/office/drawing/2014/main" id="{00000000-0008-0000-0B00-000003000000}"/>
              </a:ext>
            </a:extLst>
          </p:cNvPr>
          <p:cNvGraphicFramePr/>
          <p:nvPr/>
        </p:nvGraphicFramePr>
        <p:xfrm>
          <a:off x="2285999" y="293730"/>
          <a:ext cx="5290983" cy="40801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81609" y="2442894"/>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564018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371" y="4465438"/>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rgbClr val="FFFF00"/>
                </a:solidFill>
                <a:latin typeface="Arial" panose="020B0604020202020204" pitchFamily="34" charset="0"/>
                <a:cs typeface="Arial" panose="020B0604020202020204" pitchFamily="34" charset="0"/>
              </a:rPr>
              <a:t>VALUE STATEMENTS</a:t>
            </a:r>
          </a:p>
        </p:txBody>
      </p:sp>
      <p:pic>
        <p:nvPicPr>
          <p:cNvPr id="8" name="Picture 7"/>
          <p:cNvPicPr>
            <a:picLocks noChangeAspect="1"/>
          </p:cNvPicPr>
          <p:nvPr/>
        </p:nvPicPr>
        <p:blipFill>
          <a:blip r:embed="rId2"/>
          <a:stretch>
            <a:fillRect/>
          </a:stretch>
        </p:blipFill>
        <p:spPr>
          <a:xfrm>
            <a:off x="0" y="1"/>
            <a:ext cx="2667000" cy="4373880"/>
          </a:xfrm>
          <a:prstGeom prst="rect">
            <a:avLst/>
          </a:prstGeom>
        </p:spPr>
      </p:pic>
      <p:graphicFrame>
        <p:nvGraphicFramePr>
          <p:cNvPr id="5" name="Chart 4">
            <a:extLst>
              <a:ext uri="{FF2B5EF4-FFF2-40B4-BE49-F238E27FC236}">
                <a16:creationId xmlns:a16="http://schemas.microsoft.com/office/drawing/2014/main" id="{00000000-0008-0000-2000-000003000000}"/>
              </a:ext>
            </a:extLst>
          </p:cNvPr>
          <p:cNvGraphicFramePr/>
          <p:nvPr/>
        </p:nvGraphicFramePr>
        <p:xfrm>
          <a:off x="1848888" y="127000"/>
          <a:ext cx="7174280" cy="4292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17453" y="4111881"/>
            <a:ext cx="725487" cy="230832"/>
          </a:xfrm>
          <a:prstGeom prst="rect">
            <a:avLst/>
          </a:prstGeom>
          <a:noFill/>
        </p:spPr>
        <p:txBody>
          <a:bodyPr wrap="square" rtlCol="0">
            <a:spAutoFit/>
          </a:bodyPr>
          <a:lstStyle/>
          <a:p>
            <a:pPr algn="ctr"/>
            <a:r>
              <a:rPr lang="en-US" sz="900" dirty="0">
                <a:latin typeface="Arial"/>
                <a:cs typeface="Arial"/>
              </a:rPr>
              <a:t>Base: 357</a:t>
            </a:r>
          </a:p>
        </p:txBody>
      </p:sp>
    </p:spTree>
    <p:extLst>
      <p:ext uri="{BB962C8B-B14F-4D97-AF65-F5344CB8AC3E}">
        <p14:creationId xmlns:p14="http://schemas.microsoft.com/office/powerpoint/2010/main" val="564018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9260" y="0"/>
            <a:ext cx="4464742" cy="5164038"/>
          </a:xfrm>
          <a:prstGeom prst="rect">
            <a:avLst/>
          </a:prstGeom>
        </p:spPr>
      </p:pic>
      <p:sp>
        <p:nvSpPr>
          <p:cNvPr id="7" name="Rectangle 6"/>
          <p:cNvSpPr/>
          <p:nvPr/>
        </p:nvSpPr>
        <p:spPr>
          <a:xfrm>
            <a:off x="239934" y="392893"/>
            <a:ext cx="5607893"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TOP MARKS</a:t>
            </a:r>
          </a:p>
        </p:txBody>
      </p:sp>
      <p:sp>
        <p:nvSpPr>
          <p:cNvPr id="8" name="TextBox 7"/>
          <p:cNvSpPr txBox="1"/>
          <p:nvPr/>
        </p:nvSpPr>
        <p:spPr>
          <a:xfrm>
            <a:off x="349624" y="1048871"/>
            <a:ext cx="5768788"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80.4% gave a score of 10/10</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The average score across all 357 respondents was 9.6/10</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96% of people gave a score of 8/10 or more</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The lowest score awarded was 4/10 by 1 person</a:t>
            </a:r>
          </a:p>
          <a:p>
            <a:pPr marL="285750" indent="-285750">
              <a:spcAft>
                <a:spcPts val="600"/>
              </a:spcAft>
            </a:pPr>
            <a:endParaRPr lang="en-GB" sz="1300" dirty="0">
              <a:solidFill>
                <a:schemeClr val="bg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1177712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9260" y="0"/>
            <a:ext cx="4464742" cy="5164038"/>
          </a:xfrm>
          <a:prstGeom prst="rect">
            <a:avLst/>
          </a:prstGeom>
        </p:spPr>
      </p:pic>
      <p:sp>
        <p:nvSpPr>
          <p:cNvPr id="7" name="Rectangle 6"/>
          <p:cNvSpPr/>
          <p:nvPr/>
        </p:nvSpPr>
        <p:spPr>
          <a:xfrm>
            <a:off x="239934" y="392893"/>
            <a:ext cx="5607893"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QUALITY</a:t>
            </a:r>
          </a:p>
        </p:txBody>
      </p:sp>
      <p:sp>
        <p:nvSpPr>
          <p:cNvPr id="8" name="TextBox 7"/>
          <p:cNvSpPr txBox="1"/>
          <p:nvPr/>
        </p:nvSpPr>
        <p:spPr>
          <a:xfrm>
            <a:off x="349624" y="1048871"/>
            <a:ext cx="5768788" cy="30777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GB" sz="1400" dirty="0">
              <a:latin typeface="Trebuchet MS" panose="020B0603020202020204" pitchFamily="34" charset="0"/>
            </a:endParaRPr>
          </a:p>
        </p:txBody>
      </p:sp>
      <p:sp>
        <p:nvSpPr>
          <p:cNvPr id="5" name="TextBox 4"/>
          <p:cNvSpPr txBox="1"/>
          <p:nvPr/>
        </p:nvSpPr>
        <p:spPr>
          <a:xfrm>
            <a:off x="349624" y="1048871"/>
            <a:ext cx="5768788" cy="19236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All quality metrics scored and average of more than 9 out of 10</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It was an interesting idea; It was different from things I’ve experienced before; I would come to something like this again; and It is important it’s happening here were the four quality metrics that received the highest average score of 9.6</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It has something to say about the world in which we live was the quality metric that received the lowest average score of 7.7</a:t>
            </a:r>
          </a:p>
          <a:p>
            <a:pPr marL="285750" indent="-285750">
              <a:spcAft>
                <a:spcPts val="600"/>
              </a:spcAft>
              <a:buFont typeface="Arial" panose="020B0604020202020204" pitchFamily="34" charset="0"/>
              <a:buChar char="•"/>
            </a:pPr>
            <a:endParaRPr lang="en-GB" sz="1300" dirty="0">
              <a:solidFill>
                <a:schemeClr val="bg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1000444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9260" y="0"/>
            <a:ext cx="4464742" cy="5164038"/>
          </a:xfrm>
          <a:prstGeom prst="rect">
            <a:avLst/>
          </a:prstGeom>
        </p:spPr>
      </p:pic>
      <p:sp>
        <p:nvSpPr>
          <p:cNvPr id="7" name="Rectangle 6"/>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VALUE STATEMENTS</a:t>
            </a:r>
          </a:p>
        </p:txBody>
      </p:sp>
      <p:sp>
        <p:nvSpPr>
          <p:cNvPr id="8" name="TextBox 7"/>
          <p:cNvSpPr txBox="1"/>
          <p:nvPr/>
        </p:nvSpPr>
        <p:spPr>
          <a:xfrm>
            <a:off x="349624" y="1048871"/>
            <a:ext cx="5768788" cy="30777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GB" sz="1400" dirty="0">
              <a:latin typeface="Trebuchet MS" panose="020B0603020202020204" pitchFamily="34" charset="0"/>
            </a:endParaRPr>
          </a:p>
        </p:txBody>
      </p:sp>
      <p:sp>
        <p:nvSpPr>
          <p:cNvPr id="5" name="TextBox 4"/>
          <p:cNvSpPr txBox="1"/>
          <p:nvPr/>
        </p:nvSpPr>
        <p:spPr>
          <a:xfrm>
            <a:off x="349623" y="882173"/>
            <a:ext cx="6460751" cy="3677930"/>
          </a:xfrm>
          <a:prstGeom prst="rect">
            <a:avLst/>
          </a:prstGeom>
          <a:noFill/>
        </p:spPr>
        <p:txBody>
          <a:bodyPr wrap="square" rtlCol="0">
            <a:spAutoFit/>
          </a:bodyPr>
          <a:lstStyle/>
          <a:p>
            <a:pPr>
              <a:spcAft>
                <a:spcPts val="600"/>
              </a:spcAft>
            </a:pPr>
            <a:r>
              <a:rPr lang="en-GB" sz="1300" dirty="0">
                <a:solidFill>
                  <a:schemeClr val="bg1">
                    <a:lumMod val="75000"/>
                    <a:lumOff val="25000"/>
                  </a:schemeClr>
                </a:solidFill>
                <a:latin typeface="Trebuchet MS" panose="020B0603020202020204" pitchFamily="34" charset="0"/>
              </a:rPr>
              <a:t>9 in 10 respondents Strongly agreed or Agreed that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r>
              <a:rPr lang="en-GB" sz="1300" dirty="0">
                <a:solidFill>
                  <a:schemeClr val="bg1">
                    <a:lumMod val="75000"/>
                    <a:lumOff val="25000"/>
                  </a:schemeClr>
                </a:solidFill>
                <a:latin typeface="Trebuchet MS" panose="020B0603020202020204" pitchFamily="34" charset="0"/>
              </a:rPr>
              <a:t>:</a:t>
            </a: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Is an enjoyable experience</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303 (84.9%)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47 (13.2%) Agreed agreed with the statement</a:t>
            </a: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I felt welcomed by staff / volunteers</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297 (83.2%)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53 (14.8%) Agreed agreed with the statement</a:t>
            </a:r>
            <a:endParaRPr lang="en-GB" sz="1300" i="1" dirty="0">
              <a:solidFill>
                <a:schemeClr val="bg1">
                  <a:lumMod val="75000"/>
                  <a:lumOff val="25000"/>
                </a:schemeClr>
              </a:solidFill>
              <a:latin typeface="Trebuchet MS" panose="020B0603020202020204" pitchFamily="34" charset="0"/>
            </a:endParaRP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Has encouraged me to attend more similar events in future</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261 (73.1%)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81 (22.7%) Agreed agreed with the statement</a:t>
            </a: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Gives everyone the chance to share and celebrate experiences together</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258 (72.2%)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84 (17.0%) Agreed agreed with the statement</a:t>
            </a:r>
            <a:endParaRPr lang="en-GB" sz="1300" i="1" dirty="0">
              <a:solidFill>
                <a:schemeClr val="bg1">
                  <a:lumMod val="75000"/>
                  <a:lumOff val="25000"/>
                </a:schemeClr>
              </a:solidFill>
              <a:latin typeface="Trebuchet MS" panose="020B0603020202020204" pitchFamily="34" charset="0"/>
            </a:endParaRP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Places the community at the centre</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229 (64.1%)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94 (16.9%) Agreed agreed with the statement.</a:t>
            </a:r>
          </a:p>
        </p:txBody>
      </p:sp>
    </p:spTree>
    <p:extLst>
      <p:ext uri="{BB962C8B-B14F-4D97-AF65-F5344CB8AC3E}">
        <p14:creationId xmlns:p14="http://schemas.microsoft.com/office/powerpoint/2010/main" val="100044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01471" y="4581652"/>
            <a:ext cx="8646694"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TICKETS SCANNED</a:t>
            </a:r>
          </a:p>
        </p:txBody>
      </p:sp>
      <p:graphicFrame>
        <p:nvGraphicFramePr>
          <p:cNvPr id="5" name="Table 4"/>
          <p:cNvGraphicFramePr>
            <a:graphicFrameLocks noGrp="1"/>
          </p:cNvGraphicFramePr>
          <p:nvPr>
            <p:extLst>
              <p:ext uri="{D42A27DB-BD31-4B8C-83A1-F6EECF244321}">
                <p14:modId xmlns:p14="http://schemas.microsoft.com/office/powerpoint/2010/main" val="2936455170"/>
              </p:ext>
            </p:extLst>
          </p:nvPr>
        </p:nvGraphicFramePr>
        <p:xfrm>
          <a:off x="3077994" y="273933"/>
          <a:ext cx="5023128" cy="2620800"/>
        </p:xfrm>
        <a:graphic>
          <a:graphicData uri="http://schemas.openxmlformats.org/drawingml/2006/table">
            <a:tbl>
              <a:tblPr>
                <a:tableStyleId>{5C22544A-7EE6-4342-B048-85BDC9FD1C3A}</a:tableStyleId>
              </a:tblPr>
              <a:tblGrid>
                <a:gridCol w="1342587">
                  <a:extLst>
                    <a:ext uri="{9D8B030D-6E8A-4147-A177-3AD203B41FA5}">
                      <a16:colId xmlns:a16="http://schemas.microsoft.com/office/drawing/2014/main" val="20000"/>
                    </a:ext>
                  </a:extLst>
                </a:gridCol>
                <a:gridCol w="1342587">
                  <a:extLst>
                    <a:ext uri="{9D8B030D-6E8A-4147-A177-3AD203B41FA5}">
                      <a16:colId xmlns:a16="http://schemas.microsoft.com/office/drawing/2014/main" val="20001"/>
                    </a:ext>
                  </a:extLst>
                </a:gridCol>
                <a:gridCol w="1168977">
                  <a:extLst>
                    <a:ext uri="{9D8B030D-6E8A-4147-A177-3AD203B41FA5}">
                      <a16:colId xmlns:a16="http://schemas.microsoft.com/office/drawing/2014/main" val="20002"/>
                    </a:ext>
                  </a:extLst>
                </a:gridCol>
                <a:gridCol w="1168977">
                  <a:extLst>
                    <a:ext uri="{9D8B030D-6E8A-4147-A177-3AD203B41FA5}">
                      <a16:colId xmlns:a16="http://schemas.microsoft.com/office/drawing/2014/main" val="20003"/>
                    </a:ext>
                  </a:extLst>
                </a:gridCol>
              </a:tblGrid>
              <a:tr h="190500">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SIZE OF GROUP</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NO. OF TICKETS SCANNED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NO. OF GROUPS</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NO. OF TICKETS NOT USED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1,477</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baseline="0" dirty="0">
                          <a:solidFill>
                            <a:schemeClr val="accent5"/>
                          </a:solidFill>
                          <a:effectLst/>
                          <a:latin typeface="Arial" panose="020B0604020202020204" pitchFamily="34" charset="0"/>
                          <a:cs typeface="Arial" panose="020B0604020202020204" pitchFamily="34" charset="0"/>
                        </a:rPr>
                        <a:t>76 </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76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194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560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280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476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3</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579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193</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358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1,248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312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401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5</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1,430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286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277</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2,478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413</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68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7-9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149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61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10+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169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17</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r h="1905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accent5"/>
                          </a:solidFill>
                          <a:effectLst/>
                          <a:latin typeface="Arial" panose="020B0604020202020204" pitchFamily="34" charset="0"/>
                          <a:cs typeface="Arial" panose="020B0604020202020204" pitchFamily="34" charset="0"/>
                        </a:rPr>
                        <a:t>TOTAL</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accent5"/>
                          </a:solidFill>
                          <a:effectLst/>
                          <a:latin typeface="Arial" panose="020B0604020202020204" pitchFamily="34" charset="0"/>
                          <a:cs typeface="Arial" panose="020B0604020202020204" pitchFamily="34" charset="0"/>
                        </a:rPr>
                        <a:t>6,689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1" i="0" u="none" strike="noStrike" dirty="0">
                          <a:solidFill>
                            <a:schemeClr val="accent5"/>
                          </a:solidFill>
                          <a:effectLst/>
                          <a:latin typeface="Arial" panose="020B0604020202020204" pitchFamily="34" charset="0"/>
                          <a:cs typeface="Arial" panose="020B0604020202020204" pitchFamily="34" charset="0"/>
                        </a:rPr>
                        <a:t>1,592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1" i="0" u="none" strike="noStrike" dirty="0">
                          <a:solidFill>
                            <a:schemeClr val="accent5"/>
                          </a:solidFill>
                          <a:effectLst/>
                          <a:latin typeface="Arial" panose="020B0604020202020204" pitchFamily="34" charset="0"/>
                          <a:cs typeface="Arial" panose="020B0604020202020204" pitchFamily="34" charset="0"/>
                        </a:rPr>
                        <a:t>1,852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0"/>
                  </a:ext>
                </a:extLst>
              </a:tr>
            </a:tbl>
          </a:graphicData>
        </a:graphic>
      </p:graphicFrame>
      <p:sp>
        <p:nvSpPr>
          <p:cNvPr id="6" name="TextBox 5"/>
          <p:cNvSpPr txBox="1"/>
          <p:nvPr/>
        </p:nvSpPr>
        <p:spPr>
          <a:xfrm>
            <a:off x="3985438" y="3312094"/>
            <a:ext cx="878612" cy="584776"/>
          </a:xfrm>
          <a:prstGeom prst="rect">
            <a:avLst/>
          </a:prstGeom>
          <a:noFill/>
        </p:spPr>
        <p:txBody>
          <a:bodyPr wrap="square" rtlCol="0">
            <a:spAutoFit/>
          </a:bodyPr>
          <a:lstStyle/>
          <a:p>
            <a:pPr algn="ctr"/>
            <a:r>
              <a:rPr lang="en-US" sz="3200" dirty="0">
                <a:solidFill>
                  <a:srgbClr val="F7DD18"/>
                </a:solidFill>
                <a:latin typeface="Trebuchet MS"/>
                <a:cs typeface="Trebuchet MS"/>
              </a:rPr>
              <a:t>3.5</a:t>
            </a:r>
          </a:p>
        </p:txBody>
      </p:sp>
      <p:sp>
        <p:nvSpPr>
          <p:cNvPr id="7" name="TextBox 6"/>
          <p:cNvSpPr txBox="1"/>
          <p:nvPr/>
        </p:nvSpPr>
        <p:spPr>
          <a:xfrm>
            <a:off x="3412707" y="3838763"/>
            <a:ext cx="2024077" cy="646331"/>
          </a:xfrm>
          <a:prstGeom prst="rect">
            <a:avLst/>
          </a:prstGeom>
          <a:noFill/>
        </p:spPr>
        <p:txBody>
          <a:bodyPr wrap="square" rtlCol="0">
            <a:spAutoFit/>
          </a:bodyPr>
          <a:lstStyle/>
          <a:p>
            <a:pPr algn="ctr"/>
            <a:r>
              <a:rPr lang="en-US" dirty="0">
                <a:solidFill>
                  <a:srgbClr val="F7DD18"/>
                </a:solidFill>
                <a:latin typeface="Arial"/>
                <a:cs typeface="Arial"/>
              </a:rPr>
              <a:t>Average group size</a:t>
            </a:r>
          </a:p>
        </p:txBody>
      </p:sp>
      <p:sp>
        <p:nvSpPr>
          <p:cNvPr id="8" name="TextBox 7"/>
          <p:cNvSpPr txBox="1"/>
          <p:nvPr/>
        </p:nvSpPr>
        <p:spPr>
          <a:xfrm>
            <a:off x="6495176" y="3312094"/>
            <a:ext cx="878612" cy="584776"/>
          </a:xfrm>
          <a:prstGeom prst="rect">
            <a:avLst/>
          </a:prstGeom>
          <a:noFill/>
        </p:spPr>
        <p:txBody>
          <a:bodyPr wrap="square" rtlCol="0">
            <a:spAutoFit/>
          </a:bodyPr>
          <a:lstStyle/>
          <a:p>
            <a:pPr algn="ctr"/>
            <a:r>
              <a:rPr lang="en-US" sz="3200" dirty="0">
                <a:solidFill>
                  <a:srgbClr val="F7DD18"/>
                </a:solidFill>
                <a:latin typeface="Trebuchet MS"/>
                <a:cs typeface="Trebuchet MS"/>
              </a:rPr>
              <a:t>6</a:t>
            </a:r>
          </a:p>
        </p:txBody>
      </p:sp>
      <p:sp>
        <p:nvSpPr>
          <p:cNvPr id="9" name="TextBox 8"/>
          <p:cNvSpPr txBox="1"/>
          <p:nvPr/>
        </p:nvSpPr>
        <p:spPr>
          <a:xfrm>
            <a:off x="5922445" y="3838763"/>
            <a:ext cx="2024077" cy="646331"/>
          </a:xfrm>
          <a:prstGeom prst="rect">
            <a:avLst/>
          </a:prstGeom>
          <a:noFill/>
        </p:spPr>
        <p:txBody>
          <a:bodyPr wrap="square" rtlCol="0">
            <a:spAutoFit/>
          </a:bodyPr>
          <a:lstStyle/>
          <a:p>
            <a:pPr algn="ctr"/>
            <a:r>
              <a:rPr lang="en-US" dirty="0">
                <a:solidFill>
                  <a:srgbClr val="F7DD18"/>
                </a:solidFill>
                <a:latin typeface="Arial"/>
                <a:cs typeface="Arial"/>
              </a:rPr>
              <a:t>Most frequent group size</a:t>
            </a:r>
          </a:p>
        </p:txBody>
      </p:sp>
    </p:spTree>
    <p:extLst>
      <p:ext uri="{BB962C8B-B14F-4D97-AF65-F5344CB8AC3E}">
        <p14:creationId xmlns:p14="http://schemas.microsoft.com/office/powerpoint/2010/main" val="3969296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9260" y="0"/>
            <a:ext cx="4464742" cy="5164038"/>
          </a:xfrm>
          <a:prstGeom prst="rect">
            <a:avLst/>
          </a:prstGeom>
        </p:spPr>
      </p:pic>
      <p:sp>
        <p:nvSpPr>
          <p:cNvPr id="7" name="Rectangle 6"/>
          <p:cNvSpPr/>
          <p:nvPr/>
        </p:nvSpPr>
        <p:spPr>
          <a:xfrm>
            <a:off x="239934" y="392893"/>
            <a:ext cx="5607893"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1"/>
                </a:solidFill>
                <a:latin typeface="Arial" panose="020B0604020202020204" pitchFamily="34" charset="0"/>
                <a:cs typeface="Arial" panose="020B0604020202020204" pitchFamily="34" charset="0"/>
              </a:rPr>
              <a:t>VALUE STATEMENTS</a:t>
            </a:r>
          </a:p>
        </p:txBody>
      </p:sp>
      <p:sp>
        <p:nvSpPr>
          <p:cNvPr id="8" name="TextBox 7"/>
          <p:cNvSpPr txBox="1"/>
          <p:nvPr/>
        </p:nvSpPr>
        <p:spPr>
          <a:xfrm>
            <a:off x="349624" y="1048871"/>
            <a:ext cx="5768788" cy="30777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GB" sz="1400" dirty="0">
              <a:latin typeface="Trebuchet MS" panose="020B0603020202020204" pitchFamily="34" charset="0"/>
            </a:endParaRPr>
          </a:p>
        </p:txBody>
      </p:sp>
      <p:sp>
        <p:nvSpPr>
          <p:cNvPr id="5" name="TextBox 4"/>
          <p:cNvSpPr txBox="1"/>
          <p:nvPr/>
        </p:nvSpPr>
        <p:spPr>
          <a:xfrm>
            <a:off x="349623" y="882173"/>
            <a:ext cx="6460751" cy="3877985"/>
          </a:xfrm>
          <a:prstGeom prst="rect">
            <a:avLst/>
          </a:prstGeom>
          <a:noFill/>
        </p:spPr>
        <p:txBody>
          <a:bodyPr wrap="square" rtlCol="0">
            <a:spAutoFit/>
          </a:bodyPr>
          <a:lstStyle/>
          <a:p>
            <a:pPr>
              <a:spcAft>
                <a:spcPts val="600"/>
              </a:spcAft>
            </a:pPr>
            <a:r>
              <a:rPr lang="en-GB" sz="1300" dirty="0">
                <a:solidFill>
                  <a:schemeClr val="bg1">
                    <a:lumMod val="75000"/>
                    <a:lumOff val="25000"/>
                  </a:schemeClr>
                </a:solidFill>
                <a:latin typeface="Trebuchet MS" panose="020B0603020202020204" pitchFamily="34" charset="0"/>
              </a:rPr>
              <a:t>7 in 10 respondents, or more, Strongly agreed or Agreed with the remainder of the value statements tested – that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r>
              <a:rPr lang="en-GB" sz="1300" dirty="0">
                <a:solidFill>
                  <a:schemeClr val="bg1">
                    <a:lumMod val="75000"/>
                    <a:lumOff val="25000"/>
                  </a:schemeClr>
                </a:solidFill>
                <a:latin typeface="Trebuchet MS" panose="020B0603020202020204" pitchFamily="34" charset="0"/>
              </a:rPr>
              <a:t>:</a:t>
            </a: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Has shown me that there is more to Hull than I had expected</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185 (51.8%)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115 (32.2%) Agreed agreed with the statement</a:t>
            </a: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Was accessible to those with disabilities/access issues</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149 (41.7%)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145 (40.6%) Agreed agreed with the statement</a:t>
            </a:r>
            <a:endParaRPr lang="en-GB" sz="1300" i="1" dirty="0">
              <a:solidFill>
                <a:schemeClr val="bg1">
                  <a:lumMod val="75000"/>
                  <a:lumOff val="25000"/>
                </a:schemeClr>
              </a:solidFill>
              <a:latin typeface="Trebuchet MS" panose="020B0603020202020204" pitchFamily="34" charset="0"/>
            </a:endParaRP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Has given me the opportunity to interact with other people who I wouldn’t have normally interacted with</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151 (42.3%)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125 (35.0%) Agreed agreed with the statement</a:t>
            </a:r>
          </a:p>
          <a:p>
            <a:pPr marL="285750" indent="-285750">
              <a:buFont typeface="Arial" panose="020B0604020202020204" pitchFamily="34" charset="0"/>
              <a:buChar char="•"/>
            </a:pPr>
            <a:r>
              <a:rPr lang="en-GB" sz="1300" i="1" dirty="0">
                <a:solidFill>
                  <a:schemeClr val="bg1">
                    <a:lumMod val="75000"/>
                    <a:lumOff val="25000"/>
                  </a:schemeClr>
                </a:solidFill>
                <a:latin typeface="Trebuchet MS" panose="020B0603020202020204" pitchFamily="34" charset="0"/>
              </a:rPr>
              <a:t>Has made me think that getting involved in a project as a volunteer looks like fun</a:t>
            </a:r>
          </a:p>
          <a:p>
            <a:pPr marL="539750" lvl="1" indent="-269875">
              <a:buFont typeface="Lucida Grande"/>
              <a:buChar char="-"/>
            </a:pPr>
            <a:r>
              <a:rPr lang="en-GB" sz="1300" dirty="0">
                <a:solidFill>
                  <a:schemeClr val="bg1">
                    <a:lumMod val="75000"/>
                    <a:lumOff val="25000"/>
                  </a:schemeClr>
                </a:solidFill>
                <a:latin typeface="Trebuchet MS" panose="020B0603020202020204" pitchFamily="34" charset="0"/>
              </a:rPr>
              <a:t>126 (35.3%) Strongly agreed with the statement</a:t>
            </a:r>
          </a:p>
          <a:p>
            <a:pPr marL="539750" lvl="1" indent="-269875">
              <a:spcAft>
                <a:spcPts val="600"/>
              </a:spcAft>
              <a:buFont typeface="Lucida Grande"/>
              <a:buChar char="-"/>
            </a:pPr>
            <a:r>
              <a:rPr lang="en-GB" sz="1300" dirty="0">
                <a:solidFill>
                  <a:schemeClr val="bg1">
                    <a:lumMod val="75000"/>
                    <a:lumOff val="25000"/>
                  </a:schemeClr>
                </a:solidFill>
                <a:latin typeface="Trebuchet MS" panose="020B0603020202020204" pitchFamily="34" charset="0"/>
              </a:rPr>
              <a:t>128 (34.0%) Agreed agreed with the statement.</a:t>
            </a:r>
            <a:endParaRPr lang="en-GB" sz="1300" i="1" dirty="0">
              <a:solidFill>
                <a:schemeClr val="bg1">
                  <a:lumMod val="75000"/>
                  <a:lumOff val="25000"/>
                </a:schemeClr>
              </a:solidFill>
              <a:latin typeface="Trebuchet MS" panose="020B0603020202020204" pitchFamily="34" charset="0"/>
            </a:endParaRPr>
          </a:p>
          <a:p>
            <a:pPr marL="285750" indent="-285750"/>
            <a:endParaRPr lang="en-GB" sz="1300" dirty="0">
              <a:solidFill>
                <a:schemeClr val="bg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1000444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193171" y="4440535"/>
            <a:ext cx="8646694" cy="532262"/>
          </a:xfrm>
          <a:prstGeom prst="rect">
            <a:avLst/>
          </a:prstGeom>
        </p:spPr>
        <p:txBody>
          <a:bodyPr wrap="square">
            <a:spAutoFit/>
          </a:bodyPr>
          <a:lstStyle/>
          <a:p>
            <a:pPr algn="r">
              <a:lnSpc>
                <a:spcPct val="70000"/>
              </a:lnSpc>
            </a:pPr>
            <a:r>
              <a:rPr lang="en-US" sz="4000" b="1" dirty="0">
                <a:ln w="38100" cmpd="sng">
                  <a:noFill/>
                  <a:prstDash val="solid"/>
                  <a:miter lim="800000"/>
                </a:ln>
                <a:solidFill>
                  <a:schemeClr val="accent6"/>
                </a:solidFill>
                <a:latin typeface="Arial" panose="020B0604020202020204" pitchFamily="34" charset="0"/>
                <a:cs typeface="Arial" panose="020B0604020202020204" pitchFamily="34" charset="0"/>
              </a:rPr>
              <a:t>VISITORS</a:t>
            </a:r>
          </a:p>
        </p:txBody>
      </p:sp>
    </p:spTree>
    <p:extLst>
      <p:ext uri="{BB962C8B-B14F-4D97-AF65-F5344CB8AC3E}">
        <p14:creationId xmlns:p14="http://schemas.microsoft.com/office/powerpoint/2010/main" val="2983141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VISITOR TYPE</a:t>
            </a:r>
          </a:p>
        </p:txBody>
      </p:sp>
      <p:sp>
        <p:nvSpPr>
          <p:cNvPr id="8" name="TextBox 7"/>
          <p:cNvSpPr txBox="1"/>
          <p:nvPr/>
        </p:nvSpPr>
        <p:spPr>
          <a:xfrm>
            <a:off x="5905497" y="2913058"/>
            <a:ext cx="1047750" cy="230832"/>
          </a:xfrm>
          <a:prstGeom prst="rect">
            <a:avLst/>
          </a:prstGeom>
          <a:noFill/>
        </p:spPr>
        <p:txBody>
          <a:bodyPr wrap="square" rtlCol="0">
            <a:spAutoFit/>
          </a:bodyPr>
          <a:lstStyle/>
          <a:p>
            <a:r>
              <a:rPr lang="en-US" sz="900" dirty="0">
                <a:latin typeface="Arial"/>
                <a:cs typeface="Arial"/>
              </a:rPr>
              <a:t>Base: 164</a:t>
            </a:r>
          </a:p>
        </p:txBody>
      </p:sp>
      <p:graphicFrame>
        <p:nvGraphicFramePr>
          <p:cNvPr id="9" name="Chart 8">
            <a:extLst>
              <a:ext uri="{FF2B5EF4-FFF2-40B4-BE49-F238E27FC236}">
                <a16:creationId xmlns:a16="http://schemas.microsoft.com/office/drawing/2014/main" id="{00000000-0008-0000-1200-000002000000}"/>
              </a:ext>
            </a:extLst>
          </p:cNvPr>
          <p:cNvGraphicFramePr/>
          <p:nvPr/>
        </p:nvGraphicFramePr>
        <p:xfrm>
          <a:off x="2453642" y="1140619"/>
          <a:ext cx="5325270" cy="2574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056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VISIT TO HULL</a:t>
            </a:r>
          </a:p>
        </p:txBody>
      </p:sp>
      <p:graphicFrame>
        <p:nvGraphicFramePr>
          <p:cNvPr id="4" name="Chart 3"/>
          <p:cNvGraphicFramePr/>
          <p:nvPr/>
        </p:nvGraphicFramePr>
        <p:xfrm>
          <a:off x="2174876" y="261938"/>
          <a:ext cx="6794500" cy="2655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1000-000002000000}"/>
              </a:ext>
            </a:extLst>
          </p:cNvPr>
          <p:cNvGraphicFramePr/>
          <p:nvPr/>
        </p:nvGraphicFramePr>
        <p:xfrm>
          <a:off x="3190874" y="2413000"/>
          <a:ext cx="4365625" cy="21686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921626" y="4581652"/>
            <a:ext cx="1047750" cy="246221"/>
          </a:xfrm>
          <a:prstGeom prst="rect">
            <a:avLst/>
          </a:prstGeom>
          <a:noFill/>
        </p:spPr>
        <p:txBody>
          <a:bodyPr wrap="square" rtlCol="0">
            <a:spAutoFit/>
          </a:bodyPr>
          <a:lstStyle/>
          <a:p>
            <a:r>
              <a:rPr lang="en-US" sz="1000" dirty="0">
                <a:latin typeface="Arial"/>
                <a:cs typeface="Arial"/>
              </a:rPr>
              <a:t>Base: 164</a:t>
            </a:r>
          </a:p>
        </p:txBody>
      </p:sp>
    </p:spTree>
    <p:extLst>
      <p:ext uri="{BB962C8B-B14F-4D97-AF65-F5344CB8AC3E}">
        <p14:creationId xmlns:p14="http://schemas.microsoft.com/office/powerpoint/2010/main" val="4069056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VISITOR SATISFACTION</a:t>
            </a:r>
          </a:p>
        </p:txBody>
      </p:sp>
      <p:graphicFrame>
        <p:nvGraphicFramePr>
          <p:cNvPr id="8" name="Chart 7">
            <a:extLst>
              <a:ext uri="{FF2B5EF4-FFF2-40B4-BE49-F238E27FC236}">
                <a16:creationId xmlns:a16="http://schemas.microsoft.com/office/drawing/2014/main" id="{00000000-0008-0000-1100-000002000000}"/>
              </a:ext>
            </a:extLst>
          </p:cNvPr>
          <p:cNvGraphicFramePr/>
          <p:nvPr/>
        </p:nvGraphicFramePr>
        <p:xfrm>
          <a:off x="1962711" y="571500"/>
          <a:ext cx="7046351" cy="35806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229600" y="3182938"/>
            <a:ext cx="777873" cy="20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rgbClr val="FFFFFF"/>
                </a:solidFill>
                <a:latin typeface="Arial"/>
                <a:cs typeface="Arial"/>
              </a:rPr>
              <a:t>Base: 164</a:t>
            </a:r>
          </a:p>
        </p:txBody>
      </p:sp>
      <p:sp>
        <p:nvSpPr>
          <p:cNvPr id="10" name="TextBox 1"/>
          <p:cNvSpPr txBox="1"/>
          <p:nvPr/>
        </p:nvSpPr>
        <p:spPr>
          <a:xfrm>
            <a:off x="8229600" y="2038350"/>
            <a:ext cx="777873" cy="20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rgbClr val="FFFFFF"/>
                </a:solidFill>
                <a:latin typeface="Arial"/>
                <a:cs typeface="Arial"/>
              </a:rPr>
              <a:t>Base: 164</a:t>
            </a:r>
          </a:p>
        </p:txBody>
      </p:sp>
      <p:sp>
        <p:nvSpPr>
          <p:cNvPr id="11" name="TextBox 1"/>
          <p:cNvSpPr txBox="1"/>
          <p:nvPr/>
        </p:nvSpPr>
        <p:spPr>
          <a:xfrm>
            <a:off x="8229600" y="2419350"/>
            <a:ext cx="777873" cy="20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rgbClr val="FFFFFF"/>
                </a:solidFill>
                <a:latin typeface="Arial"/>
                <a:cs typeface="Arial"/>
              </a:rPr>
              <a:t>Base: 164</a:t>
            </a:r>
          </a:p>
        </p:txBody>
      </p:sp>
      <p:sp>
        <p:nvSpPr>
          <p:cNvPr id="12" name="TextBox 1"/>
          <p:cNvSpPr txBox="1"/>
          <p:nvPr/>
        </p:nvSpPr>
        <p:spPr>
          <a:xfrm>
            <a:off x="8229600" y="2800350"/>
            <a:ext cx="777873" cy="20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rgbClr val="FFFFFF"/>
                </a:solidFill>
                <a:latin typeface="Arial"/>
                <a:cs typeface="Arial"/>
              </a:rPr>
              <a:t>Base: 164</a:t>
            </a:r>
          </a:p>
        </p:txBody>
      </p:sp>
      <p:sp>
        <p:nvSpPr>
          <p:cNvPr id="13" name="TextBox 1"/>
          <p:cNvSpPr txBox="1"/>
          <p:nvPr/>
        </p:nvSpPr>
        <p:spPr>
          <a:xfrm>
            <a:off x="8229600" y="1643063"/>
            <a:ext cx="777873" cy="20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rgbClr val="FFFFFF"/>
                </a:solidFill>
                <a:latin typeface="Arial"/>
                <a:cs typeface="Arial"/>
              </a:rPr>
              <a:t>Base: 164</a:t>
            </a:r>
          </a:p>
        </p:txBody>
      </p:sp>
    </p:spTree>
    <p:extLst>
      <p:ext uri="{BB962C8B-B14F-4D97-AF65-F5344CB8AC3E}">
        <p14:creationId xmlns:p14="http://schemas.microsoft.com/office/powerpoint/2010/main" val="4069056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VISITOR SATISFACTION</a:t>
            </a:r>
          </a:p>
        </p:txBody>
      </p:sp>
      <p:graphicFrame>
        <p:nvGraphicFramePr>
          <p:cNvPr id="6" name="Chart 5"/>
          <p:cNvGraphicFramePr/>
          <p:nvPr/>
        </p:nvGraphicFramePr>
        <p:xfrm>
          <a:off x="2285999" y="317500"/>
          <a:ext cx="5675313"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4524375" y="781844"/>
            <a:ext cx="508000" cy="2143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cs typeface="Arial"/>
              </a:rPr>
              <a:t>Base: 112</a:t>
            </a:r>
          </a:p>
        </p:txBody>
      </p:sp>
      <p:sp>
        <p:nvSpPr>
          <p:cNvPr id="10" name="TextBox 1"/>
          <p:cNvSpPr txBox="1"/>
          <p:nvPr/>
        </p:nvSpPr>
        <p:spPr>
          <a:xfrm>
            <a:off x="5391150" y="783431"/>
            <a:ext cx="508000" cy="2143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cs typeface="Arial"/>
              </a:rPr>
              <a:t>Base: 53</a:t>
            </a:r>
          </a:p>
        </p:txBody>
      </p:sp>
      <p:sp>
        <p:nvSpPr>
          <p:cNvPr id="11" name="TextBox 1"/>
          <p:cNvSpPr txBox="1"/>
          <p:nvPr/>
        </p:nvSpPr>
        <p:spPr>
          <a:xfrm>
            <a:off x="6265862" y="785019"/>
            <a:ext cx="508000" cy="2143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cs typeface="Arial"/>
              </a:rPr>
              <a:t>Base: 137</a:t>
            </a:r>
          </a:p>
        </p:txBody>
      </p:sp>
      <p:sp>
        <p:nvSpPr>
          <p:cNvPr id="12" name="TextBox 1"/>
          <p:cNvSpPr txBox="1"/>
          <p:nvPr/>
        </p:nvSpPr>
        <p:spPr>
          <a:xfrm>
            <a:off x="7116763" y="786606"/>
            <a:ext cx="508000" cy="2143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cs typeface="Arial"/>
              </a:rPr>
              <a:t>Base: 99</a:t>
            </a:r>
          </a:p>
        </p:txBody>
      </p:sp>
      <p:sp>
        <p:nvSpPr>
          <p:cNvPr id="13" name="TextBox 1"/>
          <p:cNvSpPr txBox="1"/>
          <p:nvPr/>
        </p:nvSpPr>
        <p:spPr>
          <a:xfrm>
            <a:off x="3697288" y="788194"/>
            <a:ext cx="508000" cy="2143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cs typeface="Arial"/>
              </a:rPr>
              <a:t>Base: 14</a:t>
            </a:r>
          </a:p>
        </p:txBody>
      </p:sp>
    </p:spTree>
    <p:extLst>
      <p:ext uri="{BB962C8B-B14F-4D97-AF65-F5344CB8AC3E}">
        <p14:creationId xmlns:p14="http://schemas.microsoft.com/office/powerpoint/2010/main" val="40690568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1"/>
            <a:ext cx="2453640" cy="4328160"/>
          </a:xfrm>
          <a:prstGeom prst="rect">
            <a:avLst/>
          </a:prstGeom>
        </p:spPr>
      </p:pic>
      <p:sp>
        <p:nvSpPr>
          <p:cNvPr id="7" name="Rectangle 6"/>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6"/>
                </a:solidFill>
                <a:latin typeface="Arial" panose="020B0604020202020204" pitchFamily="34" charset="0"/>
                <a:cs typeface="Arial" panose="020B0604020202020204" pitchFamily="34" charset="0"/>
              </a:rPr>
              <a:t>STAYING VISITORS &amp; VISITOR SPEND</a:t>
            </a:r>
          </a:p>
        </p:txBody>
      </p:sp>
      <p:graphicFrame>
        <p:nvGraphicFramePr>
          <p:cNvPr id="10" name="Table 9"/>
          <p:cNvGraphicFramePr>
            <a:graphicFrameLocks noGrp="1"/>
          </p:cNvGraphicFramePr>
          <p:nvPr>
            <p:extLst>
              <p:ext uri="{D42A27DB-BD31-4B8C-83A1-F6EECF244321}">
                <p14:modId xmlns:p14="http://schemas.microsoft.com/office/powerpoint/2010/main" val="4071000991"/>
              </p:ext>
            </p:extLst>
          </p:nvPr>
        </p:nvGraphicFramePr>
        <p:xfrm>
          <a:off x="2366962" y="261938"/>
          <a:ext cx="3221038" cy="1723200"/>
        </p:xfrm>
        <a:graphic>
          <a:graphicData uri="http://schemas.openxmlformats.org/drawingml/2006/table">
            <a:tbl>
              <a:tblPr/>
              <a:tblGrid>
                <a:gridCol w="2328724">
                  <a:extLst>
                    <a:ext uri="{9D8B030D-6E8A-4147-A177-3AD203B41FA5}">
                      <a16:colId xmlns:a16="http://schemas.microsoft.com/office/drawing/2014/main" val="20000"/>
                    </a:ext>
                  </a:extLst>
                </a:gridCol>
                <a:gridCol w="892314">
                  <a:extLst>
                    <a:ext uri="{9D8B030D-6E8A-4147-A177-3AD203B41FA5}">
                      <a16:colId xmlns:a16="http://schemas.microsoft.com/office/drawing/2014/main" val="20001"/>
                    </a:ext>
                  </a:extLst>
                </a:gridCol>
              </a:tblGrid>
              <a:tr h="152400">
                <a:tc gridSpan="2">
                  <a:txBody>
                    <a:bodyPr/>
                    <a:lstStyle/>
                    <a:p>
                      <a:pPr algn="l" fontAlgn="b"/>
                      <a:r>
                        <a:rPr lang="en-US" sz="1000" b="1" i="0" u="none" strike="noStrike" dirty="0">
                          <a:solidFill>
                            <a:schemeClr val="accent4"/>
                          </a:solidFill>
                          <a:latin typeface="Arial"/>
                          <a:cs typeface="Arial"/>
                        </a:rPr>
                        <a:t>STAYIN</a:t>
                      </a:r>
                      <a:r>
                        <a:rPr lang="en-US" sz="1000" b="1" i="0" u="none" strike="noStrike" baseline="0" dirty="0">
                          <a:solidFill>
                            <a:schemeClr val="accent4"/>
                          </a:solidFill>
                          <a:latin typeface="Arial"/>
                          <a:cs typeface="Arial"/>
                        </a:rPr>
                        <a:t>G VISITORS: NUMBER OF DAYS &amp; NIGHTS (BASE:16) </a:t>
                      </a:r>
                      <a:endParaRPr lang="en-US" sz="1000" b="1" i="0" u="none" strike="noStrike" dirty="0">
                        <a:solidFill>
                          <a:schemeClr val="accent4"/>
                        </a:solidFill>
                        <a:latin typeface="Arial"/>
                        <a:cs typeface="Arial"/>
                      </a:endParaRPr>
                    </a:p>
                  </a:txBody>
                  <a:tcPr marL="36000" marR="36000" marT="36000" marB="36000" anchor="b">
                    <a:lnL>
                      <a:noFill/>
                    </a:lnL>
                    <a:lnR>
                      <a:noFill/>
                    </a:lnR>
                    <a:lnT>
                      <a:noFill/>
                    </a:lnT>
                    <a:lnB>
                      <a:noFill/>
                    </a:lnB>
                    <a:solidFill>
                      <a:schemeClr val="accent6"/>
                    </a:solidFill>
                  </a:tcPr>
                </a:tc>
                <a:tc hMerge="1">
                  <a:txBody>
                    <a:bodyPr/>
                    <a:lstStyle/>
                    <a:p>
                      <a:pPr algn="r" fontAlgn="b"/>
                      <a:endParaRPr lang="en-US" sz="1000" b="0" i="0" u="none" strike="noStrike" dirty="0">
                        <a:latin typeface="Microsoft Sans Serif"/>
                      </a:endParaRP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chemeClr val="accent4"/>
                          </a:solidFill>
                          <a:latin typeface="Microsoft Sans Serif"/>
                        </a:rPr>
                        <a:t>Average number</a:t>
                      </a:r>
                      <a:r>
                        <a:rPr lang="en-US" sz="1000" b="0" i="0" u="none" strike="noStrike" baseline="0" dirty="0">
                          <a:solidFill>
                            <a:schemeClr val="accent4"/>
                          </a:solidFill>
                          <a:latin typeface="Microsoft Sans Serif"/>
                        </a:rPr>
                        <a:t> of days</a:t>
                      </a:r>
                      <a:endParaRPr lang="en-US" sz="1000" b="0" i="0" u="none" strike="noStrike" dirty="0">
                        <a:solidFill>
                          <a:schemeClr val="accent4"/>
                        </a:solidFill>
                        <a:latin typeface="Microsoft Sans Serif"/>
                      </a:endParaRP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2.75</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1"/>
                  </a:ext>
                </a:extLst>
              </a:tr>
              <a:tr h="152400">
                <a:tc>
                  <a:txBody>
                    <a:bodyPr/>
                    <a:lstStyle/>
                    <a:p>
                      <a:pPr algn="l" fontAlgn="b"/>
                      <a:r>
                        <a:rPr lang="en-US" sz="1000" b="0" i="0" u="none" strike="noStrike" dirty="0">
                          <a:solidFill>
                            <a:schemeClr val="accent4"/>
                          </a:solidFill>
                          <a:latin typeface="Microsoft Sans Serif"/>
                        </a:rPr>
                        <a:t>Most frequent number of days</a:t>
                      </a: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2</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2"/>
                  </a:ext>
                </a:extLst>
              </a:tr>
              <a:tr h="152400">
                <a:tc>
                  <a:txBody>
                    <a:bodyPr/>
                    <a:lstStyle/>
                    <a:p>
                      <a:pPr algn="l" fontAlgn="b"/>
                      <a:r>
                        <a:rPr lang="en-US" sz="1000" b="0" i="0" u="none" strike="noStrike" dirty="0">
                          <a:solidFill>
                            <a:schemeClr val="accent4"/>
                          </a:solidFill>
                          <a:latin typeface="Microsoft Sans Serif"/>
                        </a:rPr>
                        <a:t>Longest number of days</a:t>
                      </a: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a:solidFill>
                            <a:schemeClr val="accent4"/>
                          </a:solidFill>
                          <a:latin typeface="Microsoft Sans Serif"/>
                        </a:rPr>
                        <a:t>7</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3"/>
                  </a:ext>
                </a:extLst>
              </a:tr>
              <a:tr h="152400">
                <a:tc>
                  <a:txBody>
                    <a:bodyPr/>
                    <a:lstStyle/>
                    <a:p>
                      <a:pPr algn="l" fontAlgn="b"/>
                      <a:r>
                        <a:rPr lang="en-US" sz="1000" b="0" i="0" u="none" strike="noStrike" dirty="0">
                          <a:solidFill>
                            <a:schemeClr val="accent4"/>
                          </a:solidFill>
                          <a:latin typeface="Microsoft Sans Serif"/>
                        </a:rPr>
                        <a:t>Average number of nights</a:t>
                      </a: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2</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4"/>
                  </a:ext>
                </a:extLst>
              </a:tr>
              <a:tr h="152400">
                <a:tc>
                  <a:txBody>
                    <a:bodyPr/>
                    <a:lstStyle/>
                    <a:p>
                      <a:pPr algn="l" fontAlgn="b"/>
                      <a:r>
                        <a:rPr lang="en-US" sz="1000" b="0" i="0" u="none" strike="noStrike" dirty="0">
                          <a:solidFill>
                            <a:schemeClr val="accent4"/>
                          </a:solidFill>
                          <a:latin typeface="Microsoft Sans Serif"/>
                        </a:rPr>
                        <a:t>Most frequent number of nights</a:t>
                      </a: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a:solidFill>
                            <a:schemeClr val="accent4"/>
                          </a:solidFill>
                          <a:latin typeface="Microsoft Sans Serif"/>
                        </a:rPr>
                        <a:t>1</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5"/>
                  </a:ext>
                </a:extLst>
              </a:tr>
              <a:tr h="152400">
                <a:tc>
                  <a:txBody>
                    <a:bodyPr/>
                    <a:lstStyle/>
                    <a:p>
                      <a:pPr algn="l" fontAlgn="b"/>
                      <a:r>
                        <a:rPr lang="en-US" sz="1000" b="0" i="0" u="none" strike="noStrike" dirty="0">
                          <a:solidFill>
                            <a:schemeClr val="accent4"/>
                          </a:solidFill>
                          <a:latin typeface="Microsoft Sans Serif"/>
                        </a:rPr>
                        <a:t>Longest</a:t>
                      </a:r>
                      <a:r>
                        <a:rPr lang="en-US" sz="1000" b="0" i="0" u="none" strike="noStrike" baseline="0" dirty="0">
                          <a:solidFill>
                            <a:schemeClr val="accent4"/>
                          </a:solidFill>
                          <a:latin typeface="Microsoft Sans Serif"/>
                        </a:rPr>
                        <a:t> number of nights</a:t>
                      </a:r>
                      <a:endParaRPr lang="en-US" sz="1000" b="0" i="0" u="none" strike="noStrike" dirty="0">
                        <a:solidFill>
                          <a:schemeClr val="accent4"/>
                        </a:solidFill>
                        <a:latin typeface="Microsoft Sans Serif"/>
                      </a:endParaRP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7</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8084948"/>
              </p:ext>
            </p:extLst>
          </p:nvPr>
        </p:nvGraphicFramePr>
        <p:xfrm>
          <a:off x="2366962" y="2254250"/>
          <a:ext cx="3221038" cy="2019600"/>
        </p:xfrm>
        <a:graphic>
          <a:graphicData uri="http://schemas.openxmlformats.org/drawingml/2006/table">
            <a:tbl>
              <a:tblPr/>
              <a:tblGrid>
                <a:gridCol w="2328723">
                  <a:extLst>
                    <a:ext uri="{9D8B030D-6E8A-4147-A177-3AD203B41FA5}">
                      <a16:colId xmlns:a16="http://schemas.microsoft.com/office/drawing/2014/main" val="20000"/>
                    </a:ext>
                  </a:extLst>
                </a:gridCol>
                <a:gridCol w="892315">
                  <a:extLst>
                    <a:ext uri="{9D8B030D-6E8A-4147-A177-3AD203B41FA5}">
                      <a16:colId xmlns:a16="http://schemas.microsoft.com/office/drawing/2014/main" val="20001"/>
                    </a:ext>
                  </a:extLst>
                </a:gridCol>
              </a:tblGrid>
              <a:tr h="152400">
                <a:tc gridSpan="2">
                  <a:txBody>
                    <a:bodyPr/>
                    <a:lstStyle/>
                    <a:p>
                      <a:pPr algn="l" fontAlgn="b"/>
                      <a:r>
                        <a:rPr lang="en-US" sz="1000" b="1" i="0" u="none" strike="noStrike" dirty="0">
                          <a:solidFill>
                            <a:schemeClr val="accent4"/>
                          </a:solidFill>
                          <a:latin typeface="Arial"/>
                          <a:cs typeface="Arial"/>
                        </a:rPr>
                        <a:t>VISITOR SPEND</a:t>
                      </a:r>
                    </a:p>
                  </a:txBody>
                  <a:tcPr marL="36000" marR="36000" marT="36000" marB="36000" anchor="b">
                    <a:lnL>
                      <a:noFill/>
                    </a:lnL>
                    <a:lnR>
                      <a:noFill/>
                    </a:lnR>
                    <a:lnT>
                      <a:noFill/>
                    </a:lnT>
                    <a:lnB>
                      <a:noFill/>
                    </a:lnB>
                    <a:solidFill>
                      <a:schemeClr val="accent6"/>
                    </a:solidFill>
                  </a:tcPr>
                </a:tc>
                <a:tc hMerge="1">
                  <a:txBody>
                    <a:bodyPr/>
                    <a:lstStyle/>
                    <a:p>
                      <a:pPr algn="r" fontAlgn="b"/>
                      <a:endParaRPr lang="en-US" sz="1000" b="0" i="0" u="none" strike="noStrike" dirty="0">
                        <a:latin typeface="Microsoft Sans Serif"/>
                      </a:endParaRP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0"/>
                  </a:ext>
                </a:extLst>
              </a:tr>
              <a:tr h="152400">
                <a:tc gridSpan="2">
                  <a:txBody>
                    <a:bodyPr/>
                    <a:lstStyle/>
                    <a:p>
                      <a:pPr algn="l" fontAlgn="b"/>
                      <a:r>
                        <a:rPr lang="en-US" sz="1000" b="1" i="0" u="none" strike="noStrike" dirty="0">
                          <a:solidFill>
                            <a:schemeClr val="accent4"/>
                          </a:solidFill>
                          <a:latin typeface="Arial"/>
                          <a:cs typeface="Arial"/>
                        </a:rPr>
                        <a:t>Accommodation (Base:</a:t>
                      </a:r>
                      <a:r>
                        <a:rPr lang="en-US" sz="1000" b="1" i="0" u="none" strike="noStrike" baseline="0" dirty="0">
                          <a:solidFill>
                            <a:schemeClr val="accent4"/>
                          </a:solidFill>
                          <a:latin typeface="Arial"/>
                          <a:cs typeface="Arial"/>
                        </a:rPr>
                        <a:t> 16)</a:t>
                      </a:r>
                      <a:endParaRPr lang="en-US" sz="1000" b="1" i="0" u="none" strike="noStrike" dirty="0">
                        <a:solidFill>
                          <a:schemeClr val="accent4"/>
                        </a:solidFill>
                        <a:latin typeface="Arial"/>
                        <a:cs typeface="Arial"/>
                      </a:endParaRPr>
                    </a:p>
                  </a:txBody>
                  <a:tcPr marL="36000" marR="36000" marT="36000" marB="36000" anchor="b">
                    <a:lnL>
                      <a:noFill/>
                    </a:lnL>
                    <a:lnR>
                      <a:noFill/>
                    </a:lnR>
                    <a:lnT>
                      <a:noFill/>
                    </a:lnT>
                    <a:lnB>
                      <a:noFill/>
                    </a:lnB>
                    <a:solidFill>
                      <a:schemeClr val="accent6"/>
                    </a:solidFill>
                  </a:tcPr>
                </a:tc>
                <a:tc hMerge="1">
                  <a:txBody>
                    <a:bodyPr/>
                    <a:lstStyle/>
                    <a:p>
                      <a:pPr algn="r" fontAlgn="b"/>
                      <a:endParaRPr lang="en-US" sz="1000" b="0" i="0" u="none" strike="noStrike" dirty="0">
                        <a:latin typeface="Microsoft Sans Serif"/>
                      </a:endParaRP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1"/>
                  </a:ext>
                </a:extLst>
              </a:tr>
              <a:tr h="152400">
                <a:tc>
                  <a:txBody>
                    <a:bodyPr/>
                    <a:lstStyle/>
                    <a:p>
                      <a:pPr algn="l" fontAlgn="b"/>
                      <a:r>
                        <a:rPr lang="en-US" sz="1000" b="0" i="0" u="none" strike="noStrike" dirty="0">
                          <a:solidFill>
                            <a:schemeClr val="accent4"/>
                          </a:solidFill>
                          <a:latin typeface="Microsoft Sans Serif"/>
                        </a:rPr>
                        <a:t>Average spend on accommodation</a:t>
                      </a: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£44.13</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2"/>
                  </a:ext>
                </a:extLst>
              </a:tr>
              <a:tr h="152400">
                <a:tc>
                  <a:txBody>
                    <a:bodyPr/>
                    <a:lstStyle/>
                    <a:p>
                      <a:pPr algn="l" fontAlgn="b"/>
                      <a:r>
                        <a:rPr lang="en-US" sz="1000" b="0" i="0" u="none" strike="noStrike" dirty="0">
                          <a:solidFill>
                            <a:schemeClr val="accent4"/>
                          </a:solidFill>
                          <a:latin typeface="Microsoft Sans Serif"/>
                        </a:rPr>
                        <a:t>Highest</a:t>
                      </a:r>
                      <a:r>
                        <a:rPr lang="en-US" sz="1000" b="0" i="0" u="none" strike="noStrike" baseline="0" dirty="0">
                          <a:solidFill>
                            <a:schemeClr val="accent4"/>
                          </a:solidFill>
                          <a:latin typeface="Microsoft Sans Serif"/>
                        </a:rPr>
                        <a:t> spend on accommodation</a:t>
                      </a:r>
                      <a:endParaRPr lang="en-US" sz="1000" b="0" i="0" u="none" strike="noStrike" dirty="0">
                        <a:solidFill>
                          <a:schemeClr val="accent4"/>
                        </a:solidFill>
                        <a:latin typeface="Microsoft Sans Serif"/>
                      </a:endParaRP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£240.00</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3"/>
                  </a:ext>
                </a:extLst>
              </a:tr>
              <a:tr h="152400">
                <a:tc>
                  <a:txBody>
                    <a:bodyPr/>
                    <a:lstStyle/>
                    <a:p>
                      <a:pPr algn="l" fontAlgn="b"/>
                      <a:r>
                        <a:rPr lang="en-US" sz="1000" b="0" i="0" u="none" strike="noStrike" dirty="0">
                          <a:solidFill>
                            <a:schemeClr val="accent4"/>
                          </a:solidFill>
                          <a:latin typeface="Microsoft Sans Serif"/>
                        </a:rPr>
                        <a:t>Lowest spend on accommodation</a:t>
                      </a: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£0.00</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4"/>
                  </a:ext>
                </a:extLst>
              </a:tr>
              <a:tr h="152400">
                <a:tc gridSpan="2">
                  <a:txBody>
                    <a:bodyPr/>
                    <a:lstStyle/>
                    <a:p>
                      <a:pPr algn="l" fontAlgn="b"/>
                      <a:r>
                        <a:rPr lang="en-US" sz="1000" b="1" i="0" u="none" strike="noStrike" dirty="0">
                          <a:solidFill>
                            <a:schemeClr val="accent4"/>
                          </a:solidFill>
                          <a:latin typeface="Arial"/>
                          <a:cs typeface="Arial"/>
                        </a:rPr>
                        <a:t>Other spend (Base: 162)</a:t>
                      </a:r>
                    </a:p>
                  </a:txBody>
                  <a:tcPr marL="36000" marR="36000" marT="36000" marB="36000" anchor="b">
                    <a:lnL>
                      <a:noFill/>
                    </a:lnL>
                    <a:lnR>
                      <a:noFill/>
                    </a:lnR>
                    <a:lnT>
                      <a:noFill/>
                    </a:lnT>
                    <a:lnB>
                      <a:noFill/>
                    </a:lnB>
                    <a:solidFill>
                      <a:schemeClr val="accent6"/>
                    </a:solidFill>
                  </a:tcPr>
                </a:tc>
                <a:tc hMerge="1">
                  <a:txBody>
                    <a:bodyPr/>
                    <a:lstStyle/>
                    <a:p>
                      <a:pPr algn="r" fontAlgn="b"/>
                      <a:endParaRPr lang="en-US" sz="1000" b="0" i="0" u="none" strike="noStrike" dirty="0">
                        <a:latin typeface="Microsoft Sans Serif"/>
                      </a:endParaRP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5"/>
                  </a:ext>
                </a:extLst>
              </a:tr>
              <a:tr h="152400">
                <a:tc>
                  <a:txBody>
                    <a:bodyPr/>
                    <a:lstStyle/>
                    <a:p>
                      <a:pPr algn="l" fontAlgn="b"/>
                      <a:r>
                        <a:rPr lang="en-US" sz="1000" b="0" i="0" u="none" strike="noStrike" dirty="0">
                          <a:solidFill>
                            <a:schemeClr val="accent4"/>
                          </a:solidFill>
                          <a:latin typeface="Microsoft Sans Serif"/>
                        </a:rPr>
                        <a:t>Average spend –</a:t>
                      </a:r>
                      <a:r>
                        <a:rPr lang="en-US" sz="1000" b="0" i="0" u="none" strike="noStrike" baseline="0" dirty="0">
                          <a:solidFill>
                            <a:schemeClr val="accent4"/>
                          </a:solidFill>
                          <a:latin typeface="Microsoft Sans Serif"/>
                        </a:rPr>
                        <a:t> other spend</a:t>
                      </a:r>
                      <a:endParaRPr lang="en-US" sz="1000" b="0" i="0" u="none" strike="noStrike" dirty="0">
                        <a:solidFill>
                          <a:schemeClr val="accent4"/>
                        </a:solidFill>
                        <a:latin typeface="Microsoft Sans Serif"/>
                      </a:endParaRP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£22.90</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6"/>
                  </a:ext>
                </a:extLst>
              </a:tr>
              <a:tr h="152400">
                <a:tc>
                  <a:txBody>
                    <a:bodyPr/>
                    <a:lstStyle/>
                    <a:p>
                      <a:pPr algn="l" fontAlgn="b"/>
                      <a:r>
                        <a:rPr lang="en-US" sz="1000" b="0" i="0" u="none" strike="noStrike" dirty="0">
                          <a:solidFill>
                            <a:schemeClr val="accent4"/>
                          </a:solidFill>
                          <a:latin typeface="Microsoft Sans Serif"/>
                        </a:rPr>
                        <a:t>Highest</a:t>
                      </a:r>
                      <a:r>
                        <a:rPr lang="en-US" sz="1000" b="0" i="0" u="none" strike="noStrike" baseline="0" dirty="0">
                          <a:solidFill>
                            <a:schemeClr val="accent4"/>
                          </a:solidFill>
                          <a:latin typeface="Microsoft Sans Serif"/>
                        </a:rPr>
                        <a:t> </a:t>
                      </a:r>
                      <a:r>
                        <a:rPr lang="en-US" sz="1000" b="0" i="0" u="none" strike="noStrike" dirty="0">
                          <a:solidFill>
                            <a:schemeClr val="accent4"/>
                          </a:solidFill>
                          <a:latin typeface="Microsoft Sans Serif"/>
                        </a:rPr>
                        <a:t>spend –</a:t>
                      </a:r>
                      <a:r>
                        <a:rPr lang="en-US" sz="1000" b="0" i="0" u="none" strike="noStrike" baseline="0" dirty="0">
                          <a:solidFill>
                            <a:schemeClr val="accent4"/>
                          </a:solidFill>
                          <a:latin typeface="Microsoft Sans Serif"/>
                        </a:rPr>
                        <a:t> other spend</a:t>
                      </a:r>
                      <a:endParaRPr lang="en-US" sz="1000" b="0" i="0" u="none" strike="noStrike" dirty="0">
                        <a:solidFill>
                          <a:schemeClr val="accent4"/>
                        </a:solidFill>
                        <a:latin typeface="Microsoft Sans Serif"/>
                      </a:endParaRP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£200.00</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7"/>
                  </a:ext>
                </a:extLst>
              </a:tr>
              <a:tr h="152400">
                <a:tc>
                  <a:txBody>
                    <a:bodyPr/>
                    <a:lstStyle/>
                    <a:p>
                      <a:pPr algn="l" fontAlgn="b"/>
                      <a:r>
                        <a:rPr lang="en-US" sz="1000" b="0" i="0" u="none" strike="noStrike" dirty="0">
                          <a:solidFill>
                            <a:schemeClr val="accent4"/>
                          </a:solidFill>
                          <a:latin typeface="Microsoft Sans Serif"/>
                        </a:rPr>
                        <a:t>Lowest spend –</a:t>
                      </a:r>
                      <a:r>
                        <a:rPr lang="en-US" sz="1000" b="0" i="0" u="none" strike="noStrike" baseline="0" dirty="0">
                          <a:solidFill>
                            <a:schemeClr val="accent4"/>
                          </a:solidFill>
                          <a:latin typeface="Microsoft Sans Serif"/>
                        </a:rPr>
                        <a:t> other spend</a:t>
                      </a:r>
                      <a:endParaRPr lang="en-US" sz="1000" b="0" i="0" u="none" strike="noStrike" dirty="0">
                        <a:solidFill>
                          <a:schemeClr val="accent4"/>
                        </a:solidFill>
                        <a:latin typeface="Microsoft Sans Serif"/>
                      </a:endParaRPr>
                    </a:p>
                  </a:txBody>
                  <a:tcPr marL="36000" marR="36000" marT="36000" marB="36000" anchor="b">
                    <a:lnL>
                      <a:noFill/>
                    </a:lnL>
                    <a:lnR>
                      <a:noFill/>
                    </a:lnR>
                    <a:lnT>
                      <a:noFill/>
                    </a:lnT>
                    <a:lnB>
                      <a:noFill/>
                    </a:lnB>
                    <a:solidFill>
                      <a:schemeClr val="accent6"/>
                    </a:solidFill>
                  </a:tcPr>
                </a:tc>
                <a:tc>
                  <a:txBody>
                    <a:bodyPr/>
                    <a:lstStyle/>
                    <a:p>
                      <a:pPr algn="r" fontAlgn="b"/>
                      <a:r>
                        <a:rPr lang="en-US" sz="1000" b="0" i="0" u="none" strike="noStrike" dirty="0">
                          <a:solidFill>
                            <a:schemeClr val="accent4"/>
                          </a:solidFill>
                          <a:latin typeface="Microsoft Sans Serif"/>
                        </a:rPr>
                        <a:t>£0.00</a:t>
                      </a:r>
                    </a:p>
                  </a:txBody>
                  <a:tcPr marL="36000" marR="36000" marT="36000" marB="36000" anchor="b">
                    <a:lnL>
                      <a:noFill/>
                    </a:lnL>
                    <a:lnR>
                      <a:noFill/>
                    </a:lnR>
                    <a:lnT>
                      <a:noFill/>
                    </a:lnT>
                    <a:lnB>
                      <a:noFill/>
                    </a:lnB>
                    <a:solidFill>
                      <a:schemeClr val="accent6"/>
                    </a:solidFill>
                  </a:tcPr>
                </a:tc>
                <a:extLst>
                  <a:ext uri="{0D108BD9-81ED-4DB2-BD59-A6C34878D82A}">
                    <a16:rowId xmlns:a16="http://schemas.microsoft.com/office/drawing/2014/main" val="10008"/>
                  </a:ext>
                </a:extLst>
              </a:tr>
            </a:tbl>
          </a:graphicData>
        </a:graphic>
      </p:graphicFrame>
      <p:graphicFrame>
        <p:nvGraphicFramePr>
          <p:cNvPr id="12" name="Chart 11">
            <a:extLst>
              <a:ext uri="{FF2B5EF4-FFF2-40B4-BE49-F238E27FC236}">
                <a16:creationId xmlns:a16="http://schemas.microsoft.com/office/drawing/2014/main" id="{00000000-0008-0000-1600-000002000000}"/>
              </a:ext>
            </a:extLst>
          </p:cNvPr>
          <p:cNvGraphicFramePr/>
          <p:nvPr/>
        </p:nvGraphicFramePr>
        <p:xfrm>
          <a:off x="5222875" y="1202531"/>
          <a:ext cx="4289145" cy="26233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8263220" y="3519114"/>
            <a:ext cx="777873" cy="20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rgbClr val="FFFFFF"/>
                </a:solidFill>
                <a:latin typeface="Arial"/>
                <a:cs typeface="Arial"/>
              </a:rPr>
              <a:t>Base: 164</a:t>
            </a:r>
          </a:p>
        </p:txBody>
      </p:sp>
    </p:spTree>
    <p:extLst>
      <p:ext uri="{BB962C8B-B14F-4D97-AF65-F5344CB8AC3E}">
        <p14:creationId xmlns:p14="http://schemas.microsoft.com/office/powerpoint/2010/main" val="4069056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rgbClr val="85D200"/>
                </a:solidFill>
                <a:latin typeface="Arial" panose="020B0604020202020204" pitchFamily="34" charset="0"/>
                <a:cs typeface="Arial" panose="020B0604020202020204" pitchFamily="34" charset="0"/>
              </a:rPr>
              <a:t>VISITORS</a:t>
            </a:r>
          </a:p>
        </p:txBody>
      </p:sp>
      <p:pic>
        <p:nvPicPr>
          <p:cNvPr id="6" name="Picture 5"/>
          <p:cNvPicPr>
            <a:picLocks noChangeAspect="1"/>
          </p:cNvPicPr>
          <p:nvPr/>
        </p:nvPicPr>
        <p:blipFill>
          <a:blip r:embed="rId2"/>
          <a:stretch>
            <a:fillRect/>
          </a:stretch>
        </p:blipFill>
        <p:spPr>
          <a:xfrm>
            <a:off x="5004048" y="0"/>
            <a:ext cx="4139952" cy="5178311"/>
          </a:xfrm>
          <a:prstGeom prst="rect">
            <a:avLst/>
          </a:prstGeom>
        </p:spPr>
      </p:pic>
      <p:sp>
        <p:nvSpPr>
          <p:cNvPr id="4" name="TextBox 3"/>
          <p:cNvSpPr txBox="1"/>
          <p:nvPr/>
        </p:nvSpPr>
        <p:spPr>
          <a:xfrm>
            <a:off x="349624" y="1048871"/>
            <a:ext cx="6262314" cy="21236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Nearly all visitors (9 in 10) defined themselves as day visitors</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Three-quarters of visitors gave the reason ‘Other’ as their reason for being in Hull, with almost all specifying that they had come specifically for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endParaRPr lang="en-GB" sz="1300" i="1" dirty="0">
              <a:solidFill>
                <a:schemeClr val="bg1">
                  <a:lumMod val="75000"/>
                  <a:lumOff val="25000"/>
                </a:schemeClr>
              </a:solidFill>
              <a:latin typeface="Trebuchet MS" panose="020B0603020202020204" pitchFamily="34" charset="0"/>
            </a:endParaRP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General leisure purposes and to take in some arts/heritage/culture were the other reasons that approximately 1 in 10 visitors cited as their reason for being in Hull on the day of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endParaRPr lang="en-GB" sz="1300" i="1" dirty="0">
              <a:solidFill>
                <a:schemeClr val="bg1">
                  <a:lumMod val="75000"/>
                  <a:lumOff val="25000"/>
                </a:schemeClr>
              </a:solidFill>
              <a:latin typeface="Trebuchet MS" panose="020B0603020202020204" pitchFamily="34" charset="0"/>
            </a:endParaRP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Nearly all visitors to Hull had visited the city before attending for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r>
              <a:rPr lang="en-GB" sz="1300" dirty="0">
                <a:solidFill>
                  <a:schemeClr val="bg1">
                    <a:lumMod val="75000"/>
                    <a:lumOff val="25000"/>
                  </a:schemeClr>
                </a:solidFill>
                <a:latin typeface="Trebuchet MS" panose="020B0603020202020204" pitchFamily="34" charset="0"/>
              </a:rPr>
              <a:t>.</a:t>
            </a:r>
          </a:p>
        </p:txBody>
      </p:sp>
    </p:spTree>
    <p:extLst>
      <p:ext uri="{BB962C8B-B14F-4D97-AF65-F5344CB8AC3E}">
        <p14:creationId xmlns:p14="http://schemas.microsoft.com/office/powerpoint/2010/main" val="26190755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rgbClr val="85D200"/>
                </a:solidFill>
                <a:latin typeface="Arial" panose="020B0604020202020204" pitchFamily="34" charset="0"/>
                <a:cs typeface="Arial" panose="020B0604020202020204" pitchFamily="34" charset="0"/>
              </a:rPr>
              <a:t>VISITOR SATISFACTION</a:t>
            </a:r>
          </a:p>
        </p:txBody>
      </p:sp>
      <p:pic>
        <p:nvPicPr>
          <p:cNvPr id="6" name="Picture 5"/>
          <p:cNvPicPr>
            <a:picLocks noChangeAspect="1"/>
          </p:cNvPicPr>
          <p:nvPr/>
        </p:nvPicPr>
        <p:blipFill>
          <a:blip r:embed="rId2"/>
          <a:stretch>
            <a:fillRect/>
          </a:stretch>
        </p:blipFill>
        <p:spPr>
          <a:xfrm>
            <a:off x="5004048" y="0"/>
            <a:ext cx="4139952" cy="5178311"/>
          </a:xfrm>
          <a:prstGeom prst="rect">
            <a:avLst/>
          </a:prstGeom>
        </p:spPr>
      </p:pic>
      <p:sp>
        <p:nvSpPr>
          <p:cNvPr id="4" name="TextBox 3"/>
          <p:cNvSpPr txBox="1"/>
          <p:nvPr/>
        </p:nvSpPr>
        <p:spPr>
          <a:xfrm>
            <a:off x="349624" y="1048871"/>
            <a:ext cx="6051176" cy="3077766"/>
          </a:xfrm>
          <a:prstGeom prst="rect">
            <a:avLst/>
          </a:prstGeom>
          <a:noFill/>
        </p:spPr>
        <p:txBody>
          <a:bodyPr wrap="square" rtlCol="0">
            <a:spAutoFit/>
          </a:bodyPr>
          <a:lstStyle/>
          <a:p>
            <a:pPr>
              <a:spcAft>
                <a:spcPts val="600"/>
              </a:spcAft>
            </a:pPr>
            <a:r>
              <a:rPr lang="en-GB" sz="1300" dirty="0">
                <a:solidFill>
                  <a:schemeClr val="bg1">
                    <a:lumMod val="75000"/>
                    <a:lumOff val="25000"/>
                  </a:schemeClr>
                </a:solidFill>
                <a:latin typeface="Trebuchet MS" panose="020B0603020202020204" pitchFamily="34" charset="0"/>
              </a:rPr>
              <a:t>There were three areas of visitor satisfaction that a high percentage of visitors had experienced and had therefore given a rating to, all scoring 4 or more out of 5:</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Overall value for money: 92% of visitors rated this aspect of the visitor experience to Hull and gave an average score of 4.7  </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General visitor welcome: 84% of visitors rated this aspect of the visitor experience to Hull and gave an average score of 4.5 </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Places to eat and drink: 68% of visitors rated this aspect of the visitor experience to Hull and gave an average score of 4.0.</a:t>
            </a:r>
          </a:p>
          <a:p>
            <a:pPr>
              <a:spcAft>
                <a:spcPts val="600"/>
              </a:spcAft>
            </a:pPr>
            <a:r>
              <a:rPr lang="en-GB" sz="1300" dirty="0">
                <a:solidFill>
                  <a:schemeClr val="bg1">
                    <a:lumMod val="75000"/>
                    <a:lumOff val="25000"/>
                  </a:schemeClr>
                </a:solidFill>
                <a:latin typeface="Trebuchet MS" panose="020B0603020202020204" pitchFamily="34" charset="0"/>
              </a:rPr>
              <a:t>City centre signposting was the least satisfactory aspect of the visitor experience to Hull:</a:t>
            </a:r>
          </a:p>
          <a:p>
            <a:pPr marL="285750" indent="-285750">
              <a:spcAft>
                <a:spcPts val="600"/>
              </a:spcAft>
              <a:buFont typeface="Arial" panose="020B0604020202020204" pitchFamily="34" charset="0"/>
              <a:buChar char="•"/>
            </a:pPr>
            <a:r>
              <a:rPr lang="en-GB" sz="1300" dirty="0">
                <a:solidFill>
                  <a:schemeClr val="bg1">
                    <a:lumMod val="75000"/>
                    <a:lumOff val="25000"/>
                  </a:schemeClr>
                </a:solidFill>
                <a:latin typeface="Trebuchet MS" panose="020B0603020202020204" pitchFamily="34" charset="0"/>
              </a:rPr>
              <a:t>City centre signposting: 60% of visitors rated this aspect of the visitor experience to Hull and gave an average score of 3.7.</a:t>
            </a:r>
          </a:p>
        </p:txBody>
      </p:sp>
    </p:spTree>
    <p:extLst>
      <p:ext uri="{BB962C8B-B14F-4D97-AF65-F5344CB8AC3E}">
        <p14:creationId xmlns:p14="http://schemas.microsoft.com/office/powerpoint/2010/main" val="2619075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19762" y="392893"/>
            <a:ext cx="5607893" cy="415498"/>
          </a:xfrm>
          <a:prstGeom prst="rect">
            <a:avLst/>
          </a:prstGeom>
        </p:spPr>
        <p:txBody>
          <a:bodyPr wrap="square">
            <a:spAutoFit/>
          </a:bodyPr>
          <a:lstStyle/>
          <a:p>
            <a:pPr>
              <a:lnSpc>
                <a:spcPct val="70000"/>
              </a:lnSpc>
            </a:pPr>
            <a:r>
              <a:rPr lang="en-US" sz="2800" b="1" dirty="0">
                <a:ln w="38100" cmpd="sng">
                  <a:noFill/>
                  <a:prstDash val="solid"/>
                  <a:miter lim="800000"/>
                </a:ln>
                <a:solidFill>
                  <a:srgbClr val="85D200"/>
                </a:solidFill>
                <a:latin typeface="Arial" panose="020B0604020202020204" pitchFamily="34" charset="0"/>
                <a:cs typeface="Arial" panose="020B0604020202020204" pitchFamily="34" charset="0"/>
              </a:rPr>
              <a:t>VISITOR SPEND</a:t>
            </a:r>
          </a:p>
        </p:txBody>
      </p:sp>
      <p:pic>
        <p:nvPicPr>
          <p:cNvPr id="6" name="Picture 5"/>
          <p:cNvPicPr>
            <a:picLocks noChangeAspect="1"/>
          </p:cNvPicPr>
          <p:nvPr/>
        </p:nvPicPr>
        <p:blipFill>
          <a:blip r:embed="rId2"/>
          <a:stretch>
            <a:fillRect/>
          </a:stretch>
        </p:blipFill>
        <p:spPr>
          <a:xfrm>
            <a:off x="5004048" y="0"/>
            <a:ext cx="4139952" cy="5178311"/>
          </a:xfrm>
          <a:prstGeom prst="rect">
            <a:avLst/>
          </a:prstGeom>
        </p:spPr>
      </p:pic>
      <p:sp>
        <p:nvSpPr>
          <p:cNvPr id="4" name="TextBox 3"/>
          <p:cNvSpPr txBox="1"/>
          <p:nvPr/>
        </p:nvSpPr>
        <p:spPr>
          <a:xfrm>
            <a:off x="349624" y="1048871"/>
            <a:ext cx="6262314" cy="3585597"/>
          </a:xfrm>
          <a:prstGeom prst="rect">
            <a:avLst/>
          </a:prstGeom>
          <a:noFill/>
        </p:spPr>
        <p:txBody>
          <a:bodyPr wrap="square" rtlCol="0">
            <a:spAutoFit/>
          </a:bodyPr>
          <a:lstStyle/>
          <a:p>
            <a:pPr>
              <a:spcAft>
                <a:spcPts val="600"/>
              </a:spcAft>
            </a:pPr>
            <a:r>
              <a:rPr lang="en-GB" sz="1300" dirty="0">
                <a:solidFill>
                  <a:schemeClr val="bg1">
                    <a:lumMod val="75000"/>
                    <a:lumOff val="25000"/>
                  </a:schemeClr>
                </a:solidFill>
                <a:latin typeface="Trebuchet MS" panose="020B0603020202020204" pitchFamily="34" charset="0"/>
              </a:rPr>
              <a:t>9 out of 10 respondents stated that their motivation for being in Hull that day was </a:t>
            </a:r>
            <a:r>
              <a:rPr lang="en-GB" sz="1300" b="1" u="sng" dirty="0">
                <a:solidFill>
                  <a:schemeClr val="bg1">
                    <a:lumMod val="75000"/>
                    <a:lumOff val="25000"/>
                  </a:schemeClr>
                </a:solidFill>
                <a:latin typeface="Trebuchet MS" panose="020B0603020202020204" pitchFamily="34" charset="0"/>
              </a:rPr>
              <a:t>Mainly</a:t>
            </a:r>
            <a:r>
              <a:rPr lang="en-GB" sz="1300" b="1" dirty="0">
                <a:solidFill>
                  <a:schemeClr val="bg1">
                    <a:lumMod val="75000"/>
                    <a:lumOff val="25000"/>
                  </a:schemeClr>
                </a:solidFill>
                <a:latin typeface="Trebuchet MS" panose="020B0603020202020204" pitchFamily="34" charset="0"/>
              </a:rPr>
              <a:t> </a:t>
            </a:r>
            <a:r>
              <a:rPr lang="en-GB" sz="1300" dirty="0">
                <a:solidFill>
                  <a:schemeClr val="bg1">
                    <a:lumMod val="75000"/>
                    <a:lumOff val="25000"/>
                  </a:schemeClr>
                </a:solidFill>
                <a:latin typeface="Trebuchet MS" panose="020B0603020202020204" pitchFamily="34" charset="0"/>
              </a:rPr>
              <a:t>because of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r>
              <a:rPr lang="en-GB" sz="1300" i="1" dirty="0">
                <a:solidFill>
                  <a:schemeClr val="bg1">
                    <a:lumMod val="75000"/>
                    <a:lumOff val="25000"/>
                  </a:schemeClr>
                </a:solidFill>
                <a:latin typeface="Trebuchet MS" panose="020B0603020202020204" pitchFamily="34" charset="0"/>
              </a:rPr>
              <a:t>.</a:t>
            </a:r>
          </a:p>
          <a:p>
            <a:pPr>
              <a:spcAft>
                <a:spcPts val="600"/>
              </a:spcAft>
            </a:pPr>
            <a:r>
              <a:rPr lang="en-GB" sz="1300" dirty="0">
                <a:solidFill>
                  <a:schemeClr val="bg1">
                    <a:lumMod val="75000"/>
                    <a:lumOff val="25000"/>
                  </a:schemeClr>
                </a:solidFill>
                <a:latin typeface="Trebuchet MS" panose="020B0603020202020204" pitchFamily="34" charset="0"/>
              </a:rPr>
              <a:t>Of the 16 people who were overnight visitors:</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average number of days spent in Hull was 2.75 and the average number of nights 2</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most likely number of days and nights spent in Hull by respondents was 2 days</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longest stay was 7 days and 7 nights</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average spend on accommodation was £44.13</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highest spend on accommodation was £240 and the lowest £0, suggesting many were staying with friends or family.</a:t>
            </a:r>
          </a:p>
          <a:p>
            <a:pPr marL="269875" indent="-269875">
              <a:spcAft>
                <a:spcPts val="600"/>
              </a:spcAft>
            </a:pPr>
            <a:r>
              <a:rPr lang="en-GB" sz="1300" dirty="0">
                <a:solidFill>
                  <a:schemeClr val="bg1">
                    <a:lumMod val="75000"/>
                    <a:lumOff val="25000"/>
                  </a:schemeClr>
                </a:solidFill>
                <a:latin typeface="Trebuchet MS" panose="020B0603020202020204" pitchFamily="34" charset="0"/>
              </a:rPr>
              <a:t>Among all visitors to Hull for </a:t>
            </a:r>
            <a:r>
              <a:rPr lang="en-GB" sz="1300" i="1" dirty="0">
                <a:solidFill>
                  <a:schemeClr val="bg1">
                    <a:lumMod val="75000"/>
                    <a:lumOff val="25000"/>
                  </a:schemeClr>
                </a:solidFill>
                <a:latin typeface="Trebuchet MS" panose="020B0603020202020204" pitchFamily="34" charset="0"/>
              </a:rPr>
              <a:t>Place des </a:t>
            </a:r>
            <a:r>
              <a:rPr lang="en-GB" sz="1300" i="1" dirty="0" err="1">
                <a:solidFill>
                  <a:schemeClr val="bg1">
                    <a:lumMod val="75000"/>
                    <a:lumOff val="25000"/>
                  </a:schemeClr>
                </a:solidFill>
                <a:latin typeface="Trebuchet MS" panose="020B0603020202020204" pitchFamily="34" charset="0"/>
              </a:rPr>
              <a:t>Anges</a:t>
            </a:r>
            <a:r>
              <a:rPr lang="en-GB" sz="1300" i="1" dirty="0">
                <a:solidFill>
                  <a:schemeClr val="bg1">
                    <a:lumMod val="75000"/>
                    <a:lumOff val="25000"/>
                  </a:schemeClr>
                </a:solidFill>
                <a:latin typeface="Trebuchet MS" panose="020B0603020202020204" pitchFamily="34" charset="0"/>
              </a:rPr>
              <a:t>:</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average ‘other spend’ was £22.90</a:t>
            </a:r>
          </a:p>
          <a:p>
            <a:pPr marL="269875" indent="-269875">
              <a:spcAft>
                <a:spcPts val="600"/>
              </a:spcAft>
              <a:buFont typeface="Arial"/>
              <a:buChar char="•"/>
            </a:pPr>
            <a:r>
              <a:rPr lang="en-GB" sz="1300" dirty="0">
                <a:solidFill>
                  <a:schemeClr val="bg1">
                    <a:lumMod val="75000"/>
                    <a:lumOff val="25000"/>
                  </a:schemeClr>
                </a:solidFill>
                <a:latin typeface="Trebuchet MS" panose="020B0603020202020204" pitchFamily="34" charset="0"/>
              </a:rPr>
              <a:t>The highest ‘other spend’ was £200’ and the lowest £0.</a:t>
            </a:r>
          </a:p>
        </p:txBody>
      </p:sp>
    </p:spTree>
    <p:extLst>
      <p:ext uri="{BB962C8B-B14F-4D97-AF65-F5344CB8AC3E}">
        <p14:creationId xmlns:p14="http://schemas.microsoft.com/office/powerpoint/2010/main" val="261907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01471" y="4581652"/>
            <a:ext cx="8646694" cy="378309"/>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BOOKERS WHO USED NO TICKETS</a:t>
            </a:r>
          </a:p>
        </p:txBody>
      </p:sp>
      <p:graphicFrame>
        <p:nvGraphicFramePr>
          <p:cNvPr id="5" name="Table 4"/>
          <p:cNvGraphicFramePr>
            <a:graphicFrameLocks noGrp="1"/>
          </p:cNvGraphicFramePr>
          <p:nvPr>
            <p:extLst>
              <p:ext uri="{D42A27DB-BD31-4B8C-83A1-F6EECF244321}">
                <p14:modId xmlns:p14="http://schemas.microsoft.com/office/powerpoint/2010/main" val="3000466006"/>
              </p:ext>
            </p:extLst>
          </p:nvPr>
        </p:nvGraphicFramePr>
        <p:xfrm>
          <a:off x="3145258" y="265632"/>
          <a:ext cx="3883213" cy="2548800"/>
        </p:xfrm>
        <a:graphic>
          <a:graphicData uri="http://schemas.openxmlformats.org/drawingml/2006/table">
            <a:tbl>
              <a:tblPr>
                <a:tableStyleId>{5C22544A-7EE6-4342-B048-85BDC9FD1C3A}</a:tableStyleId>
              </a:tblPr>
              <a:tblGrid>
                <a:gridCol w="1349801">
                  <a:extLst>
                    <a:ext uri="{9D8B030D-6E8A-4147-A177-3AD203B41FA5}">
                      <a16:colId xmlns:a16="http://schemas.microsoft.com/office/drawing/2014/main" val="20000"/>
                    </a:ext>
                  </a:extLst>
                </a:gridCol>
                <a:gridCol w="1175258">
                  <a:extLst>
                    <a:ext uri="{9D8B030D-6E8A-4147-A177-3AD203B41FA5}">
                      <a16:colId xmlns:a16="http://schemas.microsoft.com/office/drawing/2014/main" val="20001"/>
                    </a:ext>
                  </a:extLst>
                </a:gridCol>
                <a:gridCol w="1358154">
                  <a:extLst>
                    <a:ext uri="{9D8B030D-6E8A-4147-A177-3AD203B41FA5}">
                      <a16:colId xmlns:a16="http://schemas.microsoft.com/office/drawing/2014/main" val="20002"/>
                    </a:ext>
                  </a:extLst>
                </a:gridCol>
              </a:tblGrid>
              <a:tr h="190500">
                <a:tc>
                  <a:txBody>
                    <a:bodyPr/>
                    <a:lstStyle/>
                    <a:p>
                      <a:pPr algn="ctr" fontAlgn="b"/>
                      <a:r>
                        <a:rPr lang="en-GB" sz="1000" b="1" i="0" u="none" strike="noStrike" dirty="0">
                          <a:solidFill>
                            <a:schemeClr val="accent5"/>
                          </a:solidFill>
                          <a:effectLst/>
                          <a:latin typeface="Arial" panose="020B0604020202020204" pitchFamily="34" charset="0"/>
                          <a:cs typeface="Arial" panose="020B0604020202020204" pitchFamily="34" charset="0"/>
                        </a:rPr>
                        <a:t>NO. OF TICKETS REQUESTED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u="none" strike="noStrike" dirty="0">
                          <a:solidFill>
                            <a:schemeClr val="accent5"/>
                          </a:solidFill>
                          <a:effectLst/>
                          <a:latin typeface="Arial" panose="020B0604020202020204" pitchFamily="34" charset="0"/>
                          <a:cs typeface="Arial" panose="020B0604020202020204" pitchFamily="34" charset="0"/>
                        </a:rPr>
                        <a:t>NO. OF BOOKERS</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n-GB" sz="1000" b="1" u="none" strike="noStrike" dirty="0">
                          <a:solidFill>
                            <a:schemeClr val="accent5"/>
                          </a:solidFill>
                          <a:effectLst/>
                          <a:latin typeface="Arial" panose="020B0604020202020204" pitchFamily="34" charset="0"/>
                          <a:cs typeface="Arial" panose="020B0604020202020204" pitchFamily="34" charset="0"/>
                        </a:rPr>
                        <a:t>NO.</a:t>
                      </a:r>
                      <a:r>
                        <a:rPr lang="en-GB" sz="1000" b="1" u="none" strike="noStrike" baseline="0" dirty="0">
                          <a:solidFill>
                            <a:schemeClr val="accent5"/>
                          </a:solidFill>
                          <a:effectLst/>
                          <a:latin typeface="Arial" panose="020B0604020202020204" pitchFamily="34" charset="0"/>
                          <a:cs typeface="Arial" panose="020B0604020202020204" pitchFamily="34" charset="0"/>
                        </a:rPr>
                        <a:t> OF TICKETS REQUESTED x NO. OF BOOKERS</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One</a:t>
                      </a:r>
                      <a:r>
                        <a:rPr lang="en-GB" sz="1000" b="0" i="0" u="none" strike="noStrike" baseline="0" dirty="0">
                          <a:solidFill>
                            <a:schemeClr val="accent5"/>
                          </a:solidFill>
                          <a:effectLst/>
                          <a:latin typeface="Arial" panose="020B0604020202020204" pitchFamily="34" charset="0"/>
                          <a:cs typeface="Arial" panose="020B0604020202020204" pitchFamily="34" charset="0"/>
                        </a:rPr>
                        <a:t> </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9</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Two</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31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62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Three</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16</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48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Four</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50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200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Five</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12</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60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Six</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183</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1,098</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Seven to nine</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0</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190500">
                <a:tc>
                  <a:txBody>
                    <a:bodyPr/>
                    <a:lstStyle/>
                    <a:p>
                      <a:pPr algn="l" fontAlgn="b"/>
                      <a:r>
                        <a:rPr lang="en-GB" sz="1000" b="0" i="0" u="none" strike="noStrike" dirty="0">
                          <a:solidFill>
                            <a:schemeClr val="accent5"/>
                          </a:solidFill>
                          <a:effectLst/>
                          <a:latin typeface="Arial" panose="020B0604020202020204" pitchFamily="34" charset="0"/>
                          <a:cs typeface="Arial" panose="020B0604020202020204" pitchFamily="34" charset="0"/>
                        </a:rPr>
                        <a:t>Ten</a:t>
                      </a:r>
                      <a:r>
                        <a:rPr lang="en-GB" sz="1000" b="0" i="0" u="none" strike="noStrike" baseline="0" dirty="0">
                          <a:solidFill>
                            <a:schemeClr val="accent5"/>
                          </a:solidFill>
                          <a:effectLst/>
                          <a:latin typeface="Arial" panose="020B0604020202020204" pitchFamily="34" charset="0"/>
                          <a:cs typeface="Arial" panose="020B0604020202020204" pitchFamily="34" charset="0"/>
                        </a:rPr>
                        <a:t> or more</a:t>
                      </a:r>
                      <a:endParaRPr lang="en-GB" sz="1000" b="0" i="0" u="none" strike="noStrike" dirty="0">
                        <a:solidFill>
                          <a:schemeClr val="accent5"/>
                        </a:solidFill>
                        <a:effectLst/>
                        <a:latin typeface="Arial" panose="020B0604020202020204" pitchFamily="34" charset="0"/>
                        <a:cs typeface="Arial" panose="020B0604020202020204" pitchFamily="34" charset="0"/>
                      </a:endParaRP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0" i="0" u="none" strike="noStrike" dirty="0">
                          <a:solidFill>
                            <a:schemeClr val="accent5"/>
                          </a:solidFill>
                          <a:effectLst/>
                          <a:latin typeface="Arial" panose="020B0604020202020204" pitchFamily="34" charset="0"/>
                          <a:cs typeface="Arial" panose="020B0604020202020204" pitchFamily="34" charset="0"/>
                        </a:rPr>
                        <a:t>54</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190500">
                <a:tc>
                  <a:txBody>
                    <a:bodyPr/>
                    <a:lstStyle/>
                    <a:p>
                      <a:pPr algn="l" fontAlgn="b"/>
                      <a:r>
                        <a:rPr lang="en-GB" sz="1000" b="1" i="0" u="none" strike="noStrike" dirty="0">
                          <a:solidFill>
                            <a:schemeClr val="accent5"/>
                          </a:solidFill>
                          <a:effectLst/>
                          <a:latin typeface="Arial" panose="020B0604020202020204" pitchFamily="34" charset="0"/>
                          <a:cs typeface="Arial" panose="020B0604020202020204" pitchFamily="34" charset="0"/>
                        </a:rPr>
                        <a:t>TOTAL</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1" i="0" u="none" strike="noStrike" dirty="0">
                          <a:solidFill>
                            <a:schemeClr val="accent5"/>
                          </a:solidFill>
                          <a:effectLst/>
                          <a:latin typeface="Arial" panose="020B0604020202020204" pitchFamily="34" charset="0"/>
                          <a:cs typeface="Arial" panose="020B0604020202020204" pitchFamily="34" charset="0"/>
                        </a:rPr>
                        <a:t>305</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fontAlgn="b"/>
                      <a:r>
                        <a:rPr lang="en-GB" sz="1000" b="1" i="0" u="none" strike="noStrike" dirty="0">
                          <a:solidFill>
                            <a:schemeClr val="accent5"/>
                          </a:solidFill>
                          <a:effectLst/>
                          <a:latin typeface="Arial" panose="020B0604020202020204" pitchFamily="34" charset="0"/>
                          <a:cs typeface="Arial" panose="020B0604020202020204" pitchFamily="34" charset="0"/>
                        </a:rPr>
                        <a:t>1,531</a:t>
                      </a:r>
                    </a:p>
                  </a:txBody>
                  <a:tcPr marL="36000" marR="36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3470942" y="3063064"/>
            <a:ext cx="878612" cy="584776"/>
          </a:xfrm>
          <a:prstGeom prst="rect">
            <a:avLst/>
          </a:prstGeom>
          <a:noFill/>
        </p:spPr>
        <p:txBody>
          <a:bodyPr wrap="square" rtlCol="0">
            <a:spAutoFit/>
          </a:bodyPr>
          <a:lstStyle/>
          <a:p>
            <a:pPr algn="ctr"/>
            <a:r>
              <a:rPr lang="en-US" sz="3200" dirty="0">
                <a:solidFill>
                  <a:srgbClr val="F7DD18"/>
                </a:solidFill>
                <a:latin typeface="Trebuchet MS"/>
                <a:cs typeface="Trebuchet MS"/>
              </a:rPr>
              <a:t>1.8</a:t>
            </a:r>
          </a:p>
        </p:txBody>
      </p:sp>
      <p:sp>
        <p:nvSpPr>
          <p:cNvPr id="8" name="TextBox 7"/>
          <p:cNvSpPr txBox="1"/>
          <p:nvPr/>
        </p:nvSpPr>
        <p:spPr>
          <a:xfrm>
            <a:off x="2898211" y="3589733"/>
            <a:ext cx="2024077" cy="646331"/>
          </a:xfrm>
          <a:prstGeom prst="rect">
            <a:avLst/>
          </a:prstGeom>
          <a:noFill/>
        </p:spPr>
        <p:txBody>
          <a:bodyPr wrap="square" rtlCol="0">
            <a:spAutoFit/>
          </a:bodyPr>
          <a:lstStyle/>
          <a:p>
            <a:pPr algn="ctr"/>
            <a:r>
              <a:rPr lang="en-US" dirty="0">
                <a:solidFill>
                  <a:srgbClr val="F7DD18"/>
                </a:solidFill>
                <a:latin typeface="Arial"/>
                <a:cs typeface="Arial"/>
              </a:rPr>
              <a:t>Average number of unused tickets</a:t>
            </a:r>
          </a:p>
        </p:txBody>
      </p:sp>
      <p:sp>
        <p:nvSpPr>
          <p:cNvPr id="9" name="TextBox 8"/>
          <p:cNvSpPr txBox="1"/>
          <p:nvPr/>
        </p:nvSpPr>
        <p:spPr>
          <a:xfrm>
            <a:off x="5839476" y="3063064"/>
            <a:ext cx="878612" cy="584776"/>
          </a:xfrm>
          <a:prstGeom prst="rect">
            <a:avLst/>
          </a:prstGeom>
          <a:noFill/>
        </p:spPr>
        <p:txBody>
          <a:bodyPr wrap="square" rtlCol="0">
            <a:spAutoFit/>
          </a:bodyPr>
          <a:lstStyle/>
          <a:p>
            <a:pPr algn="ctr"/>
            <a:r>
              <a:rPr lang="en-US" sz="3200" dirty="0">
                <a:solidFill>
                  <a:srgbClr val="F7DD18"/>
                </a:solidFill>
                <a:latin typeface="Trebuchet MS"/>
                <a:cs typeface="Trebuchet MS"/>
              </a:rPr>
              <a:t>1</a:t>
            </a:r>
          </a:p>
        </p:txBody>
      </p:sp>
      <p:sp>
        <p:nvSpPr>
          <p:cNvPr id="10" name="TextBox 9"/>
          <p:cNvSpPr txBox="1"/>
          <p:nvPr/>
        </p:nvSpPr>
        <p:spPr>
          <a:xfrm>
            <a:off x="5283344" y="3589733"/>
            <a:ext cx="2010727" cy="923330"/>
          </a:xfrm>
          <a:prstGeom prst="rect">
            <a:avLst/>
          </a:prstGeom>
          <a:noFill/>
        </p:spPr>
        <p:txBody>
          <a:bodyPr wrap="square" rtlCol="0">
            <a:spAutoFit/>
          </a:bodyPr>
          <a:lstStyle/>
          <a:p>
            <a:pPr algn="ctr"/>
            <a:r>
              <a:rPr lang="en-US" dirty="0">
                <a:solidFill>
                  <a:srgbClr val="F7DD18"/>
                </a:solidFill>
                <a:latin typeface="Arial"/>
                <a:cs typeface="Arial"/>
              </a:rPr>
              <a:t>Most frequent number of unused tickets</a:t>
            </a:r>
          </a:p>
        </p:txBody>
      </p:sp>
    </p:spTree>
    <p:extLst>
      <p:ext uri="{BB962C8B-B14F-4D97-AF65-F5344CB8AC3E}">
        <p14:creationId xmlns:p14="http://schemas.microsoft.com/office/powerpoint/2010/main" val="204872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667000" cy="4373880"/>
          </a:xfrm>
          <a:prstGeom prst="rect">
            <a:avLst/>
          </a:prstGeom>
        </p:spPr>
      </p:pic>
      <p:sp>
        <p:nvSpPr>
          <p:cNvPr id="4" name="Rectangle 3"/>
          <p:cNvSpPr/>
          <p:nvPr/>
        </p:nvSpPr>
        <p:spPr>
          <a:xfrm>
            <a:off x="201471" y="4581652"/>
            <a:ext cx="8646694" cy="392415"/>
          </a:xfrm>
          <a:prstGeom prst="rect">
            <a:avLst/>
          </a:prstGeom>
        </p:spPr>
        <p:txBody>
          <a:bodyPr wrap="square">
            <a:spAutoFit/>
          </a:bodyPr>
          <a:lstStyle/>
          <a:p>
            <a:pPr>
              <a:lnSpc>
                <a:spcPct val="70000"/>
              </a:lnSpc>
            </a:pPr>
            <a:r>
              <a:rPr lang="en-US" sz="2600" b="1" dirty="0">
                <a:ln w="38100" cmpd="sng">
                  <a:noFill/>
                  <a:prstDash val="solid"/>
                  <a:miter lim="800000"/>
                </a:ln>
                <a:solidFill>
                  <a:schemeClr val="accent3"/>
                </a:solidFill>
                <a:latin typeface="Arial" panose="020B0604020202020204" pitchFamily="34" charset="0"/>
                <a:cs typeface="Arial" panose="020B0604020202020204" pitchFamily="34" charset="0"/>
              </a:rPr>
              <a:t>POST CODES: BOOKERS &amp; SCANNED TICKETS</a:t>
            </a:r>
          </a:p>
        </p:txBody>
      </p:sp>
      <p:graphicFrame>
        <p:nvGraphicFramePr>
          <p:cNvPr id="14" name="Chart 13"/>
          <p:cNvGraphicFramePr/>
          <p:nvPr/>
        </p:nvGraphicFramePr>
        <p:xfrm>
          <a:off x="2667000" y="630654"/>
          <a:ext cx="5124450" cy="3465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723336"/>
      </p:ext>
    </p:extLst>
  </p:cSld>
  <p:clrMapOvr>
    <a:masterClrMapping/>
  </p:clrMapOvr>
</p:sld>
</file>

<file path=ppt/theme/theme1.xml><?xml version="1.0" encoding="utf-8"?>
<a:theme xmlns:a="http://schemas.openxmlformats.org/drawingml/2006/main" name="Office Theme">
  <a:themeElements>
    <a:clrScheme name="HULL CITY OF CULTURE">
      <a:dk1>
        <a:sysClr val="windowText" lastClr="000000"/>
      </a:dk1>
      <a:lt1>
        <a:sysClr val="window" lastClr="FFFFFF"/>
      </a:lt1>
      <a:dk2>
        <a:srgbClr val="1F497D"/>
      </a:dk2>
      <a:lt2>
        <a:srgbClr val="EEECE1"/>
      </a:lt2>
      <a:accent1>
        <a:srgbClr val="21B5D6"/>
      </a:accent1>
      <a:accent2>
        <a:srgbClr val="8C00A6"/>
      </a:accent2>
      <a:accent3>
        <a:srgbClr val="F7DD18"/>
      </a:accent3>
      <a:accent4>
        <a:srgbClr val="EB3EA8"/>
      </a:accent4>
      <a:accent5>
        <a:srgbClr val="E62E52"/>
      </a:accent5>
      <a:accent6>
        <a:srgbClr val="85D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0129174-c05c-43cc-8e32-21fcbdfe51bb">
      <UserInfo>
        <DisplayName>Abi Bell</DisplayName>
        <AccountId>1309</AccountId>
        <AccountType/>
      </UserInfo>
    </SharedWithUsers>
    <Sensitivity xmlns="80129174-c05c-43cc-8e32-21fcbdfe51bb"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25288-737C-40A7-ABA1-E4151B7052C4}">
  <ds:schemaRefs>
    <ds:schemaRef ds:uri="http://schemas.microsoft.com/sharepoint/v3/contenttype/forms"/>
  </ds:schemaRefs>
</ds:datastoreItem>
</file>

<file path=customXml/itemProps2.xml><?xml version="1.0" encoding="utf-8"?>
<ds:datastoreItem xmlns:ds="http://schemas.openxmlformats.org/officeDocument/2006/customXml" ds:itemID="{90FCDADD-B838-4EB8-8E47-5306ECAD951F}">
  <ds:schemaRefs>
    <ds:schemaRef ds:uri="http://purl.org/dc/terms/"/>
    <ds:schemaRef ds:uri="http://purl.org/dc/elements/1.1/"/>
    <ds:schemaRef ds:uri="http://schemas.microsoft.com/office/2006/documentManagement/types"/>
    <ds:schemaRef ds:uri="80129174-c05c-43cc-8e32-21fcbdfe51bb"/>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07558D4-CED5-49A4-B7E1-FBF250B549E3}"/>
</file>

<file path=docProps/app.xml><?xml version="1.0" encoding="utf-8"?>
<Properties xmlns="http://schemas.openxmlformats.org/officeDocument/2006/extended-properties" xmlns:vt="http://schemas.openxmlformats.org/officeDocument/2006/docPropsVTypes">
  <TotalTime>4775</TotalTime>
  <Words>5428</Words>
  <Application>Microsoft Office PowerPoint</Application>
  <PresentationFormat>On-screen Show (16:9)</PresentationFormat>
  <Paragraphs>1131</Paragraphs>
  <Slides>79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Lucida Grande</vt:lpstr>
      <vt:lpstr>Microsoft Sans Serif</vt:lpstr>
      <vt:lpstr>OCR F-Bold OSF</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Jaywing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Leedham</dc:creator>
  <cp:lastModifiedBy>Elinor Unwin</cp:lastModifiedBy>
  <cp:revision>267</cp:revision>
  <dcterms:created xsi:type="dcterms:W3CDTF">2016-10-09T16:12:12Z</dcterms:created>
  <dcterms:modified xsi:type="dcterms:W3CDTF">2016-11-15T10:53:46Z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