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9" r:id="rId5"/>
    <p:sldId id="258" r:id="rId6"/>
    <p:sldId id="260" r:id="rId7"/>
    <p:sldId id="261" r:id="rId8"/>
    <p:sldId id="263" r:id="rId9"/>
    <p:sldId id="262" r:id="rId10"/>
    <p:sldId id="264" r:id="rId11"/>
    <p:sldId id="270" r:id="rId12"/>
    <p:sldId id="265" r:id="rId13"/>
    <p:sldId id="269" r:id="rId14"/>
    <p:sldId id="266" r:id="rId15"/>
    <p:sldId id="267" r:id="rId16"/>
    <p:sldId id="268"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2" autoAdjust="0"/>
    <p:restoredTop sz="94660"/>
  </p:normalViewPr>
  <p:slideViewPr>
    <p:cSldViewPr snapToGrid="0">
      <p:cViewPr varScale="1">
        <p:scale>
          <a:sx n="114" d="100"/>
          <a:sy n="114" d="100"/>
        </p:scale>
        <p:origin x="8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4DD46A0-15EB-4B29-A09B-5D8CD2B06738}" type="datetimeFigureOut">
              <a:rPr lang="en-GB" smtClean="0"/>
              <a:t>02/06/2017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1BEBD74-5769-48D2-AD40-4DB96DE9D5C4}" type="slidenum">
              <a:rPr lang="en-GB" smtClean="0"/>
              <a:t>‹#›</a:t>
            </a:fld>
            <a:endParaRPr lang="en-GB"/>
          </a:p>
        </p:txBody>
      </p:sp>
    </p:spTree>
    <p:extLst>
      <p:ext uri="{BB962C8B-B14F-4D97-AF65-F5344CB8AC3E}">
        <p14:creationId xmlns:p14="http://schemas.microsoft.com/office/powerpoint/2010/main" val="4115110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DD46A0-15EB-4B29-A09B-5D8CD2B06738}" type="datetimeFigureOut">
              <a:rPr lang="en-GB" smtClean="0"/>
              <a:t>02/06/2017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1BEBD74-5769-48D2-AD40-4DB96DE9D5C4}" type="slidenum">
              <a:rPr lang="en-GB" smtClean="0"/>
              <a:t>‹#›</a:t>
            </a:fld>
            <a:endParaRPr lang="en-GB"/>
          </a:p>
        </p:txBody>
      </p:sp>
    </p:spTree>
    <p:extLst>
      <p:ext uri="{BB962C8B-B14F-4D97-AF65-F5344CB8AC3E}">
        <p14:creationId xmlns:p14="http://schemas.microsoft.com/office/powerpoint/2010/main" val="15677083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DD46A0-15EB-4B29-A09B-5D8CD2B06738}" type="datetimeFigureOut">
              <a:rPr lang="en-GB" smtClean="0"/>
              <a:t>02/06/2017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1BEBD74-5769-48D2-AD40-4DB96DE9D5C4}" type="slidenum">
              <a:rPr lang="en-GB" smtClean="0"/>
              <a:t>‹#›</a:t>
            </a:fld>
            <a:endParaRPr lang="en-GB"/>
          </a:p>
        </p:txBody>
      </p:sp>
    </p:spTree>
    <p:extLst>
      <p:ext uri="{BB962C8B-B14F-4D97-AF65-F5344CB8AC3E}">
        <p14:creationId xmlns:p14="http://schemas.microsoft.com/office/powerpoint/2010/main" val="800320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DD46A0-15EB-4B29-A09B-5D8CD2B06738}" type="datetimeFigureOut">
              <a:rPr lang="en-GB" smtClean="0"/>
              <a:t>02/06/2017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1BEBD74-5769-48D2-AD40-4DB96DE9D5C4}" type="slidenum">
              <a:rPr lang="en-GB" smtClean="0"/>
              <a:t>‹#›</a:t>
            </a:fld>
            <a:endParaRPr lang="en-GB"/>
          </a:p>
        </p:txBody>
      </p:sp>
    </p:spTree>
    <p:extLst>
      <p:ext uri="{BB962C8B-B14F-4D97-AF65-F5344CB8AC3E}">
        <p14:creationId xmlns:p14="http://schemas.microsoft.com/office/powerpoint/2010/main" val="2944246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4DD46A0-15EB-4B29-A09B-5D8CD2B06738}" type="datetimeFigureOut">
              <a:rPr lang="en-GB" smtClean="0"/>
              <a:t>02/06/2017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1BEBD74-5769-48D2-AD40-4DB96DE9D5C4}" type="slidenum">
              <a:rPr lang="en-GB" smtClean="0"/>
              <a:t>‹#›</a:t>
            </a:fld>
            <a:endParaRPr lang="en-GB"/>
          </a:p>
        </p:txBody>
      </p:sp>
    </p:spTree>
    <p:extLst>
      <p:ext uri="{BB962C8B-B14F-4D97-AF65-F5344CB8AC3E}">
        <p14:creationId xmlns:p14="http://schemas.microsoft.com/office/powerpoint/2010/main" val="25322302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4DD46A0-15EB-4B29-A09B-5D8CD2B06738}" type="datetimeFigureOut">
              <a:rPr lang="en-GB" smtClean="0"/>
              <a:t>02/06/2017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1BEBD74-5769-48D2-AD40-4DB96DE9D5C4}" type="slidenum">
              <a:rPr lang="en-GB" smtClean="0"/>
              <a:t>‹#›</a:t>
            </a:fld>
            <a:endParaRPr lang="en-GB"/>
          </a:p>
        </p:txBody>
      </p:sp>
    </p:spTree>
    <p:extLst>
      <p:ext uri="{BB962C8B-B14F-4D97-AF65-F5344CB8AC3E}">
        <p14:creationId xmlns:p14="http://schemas.microsoft.com/office/powerpoint/2010/main" val="330848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4DD46A0-15EB-4B29-A09B-5D8CD2B06738}" type="datetimeFigureOut">
              <a:rPr lang="en-GB" smtClean="0"/>
              <a:t>02/06/2017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1BEBD74-5769-48D2-AD40-4DB96DE9D5C4}" type="slidenum">
              <a:rPr lang="en-GB" smtClean="0"/>
              <a:t>‹#›</a:t>
            </a:fld>
            <a:endParaRPr lang="en-GB"/>
          </a:p>
        </p:txBody>
      </p:sp>
    </p:spTree>
    <p:extLst>
      <p:ext uri="{BB962C8B-B14F-4D97-AF65-F5344CB8AC3E}">
        <p14:creationId xmlns:p14="http://schemas.microsoft.com/office/powerpoint/2010/main" val="1564782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4DD46A0-15EB-4B29-A09B-5D8CD2B06738}" type="datetimeFigureOut">
              <a:rPr lang="en-GB" smtClean="0"/>
              <a:t>02/06/2017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1BEBD74-5769-48D2-AD40-4DB96DE9D5C4}" type="slidenum">
              <a:rPr lang="en-GB" smtClean="0"/>
              <a:t>‹#›</a:t>
            </a:fld>
            <a:endParaRPr lang="en-GB"/>
          </a:p>
        </p:txBody>
      </p:sp>
    </p:spTree>
    <p:extLst>
      <p:ext uri="{BB962C8B-B14F-4D97-AF65-F5344CB8AC3E}">
        <p14:creationId xmlns:p14="http://schemas.microsoft.com/office/powerpoint/2010/main" val="37430248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DD46A0-15EB-4B29-A09B-5D8CD2B06738}" type="datetimeFigureOut">
              <a:rPr lang="en-GB" smtClean="0"/>
              <a:t>02/06/2017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1BEBD74-5769-48D2-AD40-4DB96DE9D5C4}" type="slidenum">
              <a:rPr lang="en-GB" smtClean="0"/>
              <a:t>‹#›</a:t>
            </a:fld>
            <a:endParaRPr lang="en-GB"/>
          </a:p>
        </p:txBody>
      </p:sp>
    </p:spTree>
    <p:extLst>
      <p:ext uri="{BB962C8B-B14F-4D97-AF65-F5344CB8AC3E}">
        <p14:creationId xmlns:p14="http://schemas.microsoft.com/office/powerpoint/2010/main" val="36317246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4DD46A0-15EB-4B29-A09B-5D8CD2B06738}" type="datetimeFigureOut">
              <a:rPr lang="en-GB" smtClean="0"/>
              <a:t>02/06/2017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1BEBD74-5769-48D2-AD40-4DB96DE9D5C4}" type="slidenum">
              <a:rPr lang="en-GB" smtClean="0"/>
              <a:t>‹#›</a:t>
            </a:fld>
            <a:endParaRPr lang="en-GB"/>
          </a:p>
        </p:txBody>
      </p:sp>
    </p:spTree>
    <p:extLst>
      <p:ext uri="{BB962C8B-B14F-4D97-AF65-F5344CB8AC3E}">
        <p14:creationId xmlns:p14="http://schemas.microsoft.com/office/powerpoint/2010/main" val="35134645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4DD46A0-15EB-4B29-A09B-5D8CD2B06738}" type="datetimeFigureOut">
              <a:rPr lang="en-GB" smtClean="0"/>
              <a:t>02/06/2017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1BEBD74-5769-48D2-AD40-4DB96DE9D5C4}" type="slidenum">
              <a:rPr lang="en-GB" smtClean="0"/>
              <a:t>‹#›</a:t>
            </a:fld>
            <a:endParaRPr lang="en-GB"/>
          </a:p>
        </p:txBody>
      </p:sp>
    </p:spTree>
    <p:extLst>
      <p:ext uri="{BB962C8B-B14F-4D97-AF65-F5344CB8AC3E}">
        <p14:creationId xmlns:p14="http://schemas.microsoft.com/office/powerpoint/2010/main" val="15814575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DD46A0-15EB-4B29-A09B-5D8CD2B06738}" type="datetimeFigureOut">
              <a:rPr lang="en-GB" smtClean="0"/>
              <a:t>02/06/2017</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BEBD74-5769-48D2-AD40-4DB96DE9D5C4}" type="slidenum">
              <a:rPr lang="en-GB" smtClean="0"/>
              <a:t>‹#›</a:t>
            </a:fld>
            <a:endParaRPr lang="en-GB"/>
          </a:p>
        </p:txBody>
      </p:sp>
    </p:spTree>
    <p:extLst>
      <p:ext uri="{BB962C8B-B14F-4D97-AF65-F5344CB8AC3E}">
        <p14:creationId xmlns:p14="http://schemas.microsoft.com/office/powerpoint/2010/main" val="347463610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emf"/><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7.jpeg"/><Relationship Id="rId7" Type="http://schemas.openxmlformats.org/officeDocument/2006/relationships/image" Target="../media/image1.emf"/><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9.png"/><Relationship Id="rId10" Type="http://schemas.openxmlformats.org/officeDocument/2006/relationships/image" Target="../media/image21.png"/><Relationship Id="rId4" Type="http://schemas.openxmlformats.org/officeDocument/2006/relationships/image" Target="../media/image8.png"/><Relationship Id="rId9" Type="http://schemas.openxmlformats.org/officeDocument/2006/relationships/image" Target="../media/image20.jpg"/></Relationships>
</file>

<file path=ppt/slides/_rels/slide1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jpg"/><Relationship Id="rId7" Type="http://schemas.openxmlformats.org/officeDocument/2006/relationships/image" Target="../media/image12.png"/><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2.png"/><Relationship Id="rId7" Type="http://schemas.openxmlformats.org/officeDocument/2006/relationships/image" Target="../media/image1.emf"/><Relationship Id="rId2" Type="http://schemas.openxmlformats.org/officeDocument/2006/relationships/image" Target="../media/image22.png"/><Relationship Id="rId1" Type="http://schemas.openxmlformats.org/officeDocument/2006/relationships/slideLayout" Target="../slideLayouts/slideLayout1.xml"/><Relationship Id="rId6" Type="http://schemas.openxmlformats.org/officeDocument/2006/relationships/image" Target="../media/image7.jpeg"/><Relationship Id="rId11" Type="http://schemas.openxmlformats.org/officeDocument/2006/relationships/image" Target="../media/image21.png"/><Relationship Id="rId5" Type="http://schemas.openxmlformats.org/officeDocument/2006/relationships/image" Target="../media/image8.png"/><Relationship Id="rId10" Type="http://schemas.openxmlformats.org/officeDocument/2006/relationships/image" Target="../media/image2.jpg"/><Relationship Id="rId4" Type="http://schemas.openxmlformats.org/officeDocument/2006/relationships/image" Target="../media/image9.png"/><Relationship Id="rId9" Type="http://schemas.openxmlformats.org/officeDocument/2006/relationships/image" Target="../media/image24.jpeg"/></Relationships>
</file>

<file path=ppt/slides/_rels/slide1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29.png"/><Relationship Id="rId3" Type="http://schemas.openxmlformats.org/officeDocument/2006/relationships/image" Target="../media/image25.jpeg"/><Relationship Id="rId7" Type="http://schemas.openxmlformats.org/officeDocument/2006/relationships/image" Target="../media/image9.png"/><Relationship Id="rId12" Type="http://schemas.openxmlformats.org/officeDocument/2006/relationships/image" Target="../media/image28.png"/><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image" Target="../media/image12.png"/><Relationship Id="rId11" Type="http://schemas.openxmlformats.org/officeDocument/2006/relationships/image" Target="../media/image27.png"/><Relationship Id="rId5" Type="http://schemas.openxmlformats.org/officeDocument/2006/relationships/image" Target="../media/image22.png"/><Relationship Id="rId10" Type="http://schemas.openxmlformats.org/officeDocument/2006/relationships/image" Target="../media/image2.jpg"/><Relationship Id="rId4" Type="http://schemas.openxmlformats.org/officeDocument/2006/relationships/image" Target="../media/image26.png"/><Relationship Id="rId9" Type="http://schemas.openxmlformats.org/officeDocument/2006/relationships/image" Target="../media/image7.jpeg"/></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emf"/><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emf"/><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emf"/><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emf"/><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image" Target="../media/image2.jpg"/><Relationship Id="rId7" Type="http://schemas.openxmlformats.org/officeDocument/2006/relationships/image" Target="../media/image10.emf"/><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8.png"/><Relationship Id="rId7" Type="http://schemas.openxmlformats.org/officeDocument/2006/relationships/image" Target="../media/image13.jp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emf"/><Relationship Id="rId5" Type="http://schemas.openxmlformats.org/officeDocument/2006/relationships/image" Target="../media/image12.png"/><Relationship Id="rId10" Type="http://schemas.openxmlformats.org/officeDocument/2006/relationships/image" Target="../media/image2.jpg"/><Relationship Id="rId4" Type="http://schemas.openxmlformats.org/officeDocument/2006/relationships/image" Target="../media/image9.png"/><Relationship Id="rId9" Type="http://schemas.openxmlformats.org/officeDocument/2006/relationships/image" Target="../media/image15.jpg"/></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jpg"/><Relationship Id="rId7" Type="http://schemas.openxmlformats.org/officeDocument/2006/relationships/image" Target="../media/image16.png"/><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2.png"/><Relationship Id="rId4" Type="http://schemas.openxmlformats.org/officeDocument/2006/relationships/image" Target="../media/image7.jpeg"/><Relationship Id="rId9"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252757" y="182020"/>
            <a:ext cx="2443304" cy="935213"/>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07522" y="4874004"/>
            <a:ext cx="2646199" cy="1870745"/>
          </a:xfrm>
          <a:prstGeom prst="rect">
            <a:avLst/>
          </a:prstGeom>
        </p:spPr>
      </p:pic>
      <p:sp>
        <p:nvSpPr>
          <p:cNvPr id="8" name="TextBox 7"/>
          <p:cNvSpPr txBox="1"/>
          <p:nvPr/>
        </p:nvSpPr>
        <p:spPr>
          <a:xfrm>
            <a:off x="612396" y="1526796"/>
            <a:ext cx="9848676" cy="2585323"/>
          </a:xfrm>
          <a:prstGeom prst="rect">
            <a:avLst/>
          </a:prstGeom>
          <a:noFill/>
        </p:spPr>
        <p:txBody>
          <a:bodyPr wrap="square" rtlCol="0">
            <a:spAutoFit/>
          </a:bodyPr>
          <a:lstStyle/>
          <a:p>
            <a:endParaRPr lang="en-GB" dirty="0"/>
          </a:p>
          <a:p>
            <a:r>
              <a:rPr lang="en-GB" b="1" dirty="0"/>
              <a:t>PRINCIPAL AMBITIONS</a:t>
            </a:r>
          </a:p>
          <a:p>
            <a:r>
              <a:rPr lang="en-GB" dirty="0"/>
              <a:t>a new celebration of the creativity, cultural diversity and future of the North</a:t>
            </a:r>
          </a:p>
          <a:p>
            <a:endParaRPr lang="en-GB" dirty="0"/>
          </a:p>
          <a:p>
            <a:r>
              <a:rPr lang="en-GB" dirty="0"/>
              <a:t>Performances, installations and events promoting ground-breaking, innovative and pioneering artists, and bringing them to a new audience</a:t>
            </a:r>
          </a:p>
          <a:p>
            <a:endParaRPr lang="en-GB" dirty="0"/>
          </a:p>
          <a:p>
            <a:r>
              <a:rPr lang="en-GB" dirty="0"/>
              <a:t>Creating an event that really gets industry and artists talking about future collaborations and how they imagine the future of the North</a:t>
            </a:r>
          </a:p>
        </p:txBody>
      </p:sp>
      <p:pic>
        <p:nvPicPr>
          <p:cNvPr id="2" name="Picture 1"/>
          <p:cNvPicPr>
            <a:picLocks noChangeAspect="1"/>
          </p:cNvPicPr>
          <p:nvPr/>
        </p:nvPicPr>
        <p:blipFill>
          <a:blip r:embed="rId4"/>
          <a:stretch>
            <a:fillRect/>
          </a:stretch>
        </p:blipFill>
        <p:spPr>
          <a:xfrm>
            <a:off x="3383210" y="349070"/>
            <a:ext cx="9900762" cy="768163"/>
          </a:xfrm>
          <a:prstGeom prst="rect">
            <a:avLst/>
          </a:prstGeom>
        </p:spPr>
      </p:pic>
      <p:sp>
        <p:nvSpPr>
          <p:cNvPr id="3" name="Down Arrow 2"/>
          <p:cNvSpPr/>
          <p:nvPr/>
        </p:nvSpPr>
        <p:spPr>
          <a:xfrm>
            <a:off x="1686187" y="4219662"/>
            <a:ext cx="1325461" cy="11325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5"/>
          <a:stretch>
            <a:fillRect/>
          </a:stretch>
        </p:blipFill>
        <p:spPr>
          <a:xfrm>
            <a:off x="7653828" y="4112119"/>
            <a:ext cx="1359526" cy="1152244"/>
          </a:xfrm>
          <a:prstGeom prst="rect">
            <a:avLst/>
          </a:prstGeom>
        </p:spPr>
      </p:pic>
      <p:pic>
        <p:nvPicPr>
          <p:cNvPr id="5" name="Picture 4"/>
          <p:cNvPicPr>
            <a:picLocks noChangeAspect="1"/>
          </p:cNvPicPr>
          <p:nvPr/>
        </p:nvPicPr>
        <p:blipFill>
          <a:blip r:embed="rId5"/>
          <a:stretch>
            <a:fillRect/>
          </a:stretch>
        </p:blipFill>
        <p:spPr>
          <a:xfrm>
            <a:off x="4662626" y="4112119"/>
            <a:ext cx="1359526" cy="1152244"/>
          </a:xfrm>
          <a:prstGeom prst="rect">
            <a:avLst/>
          </a:prstGeom>
        </p:spPr>
      </p:pic>
    </p:spTree>
    <p:extLst>
      <p:ext uri="{BB962C8B-B14F-4D97-AF65-F5344CB8AC3E}">
        <p14:creationId xmlns:p14="http://schemas.microsoft.com/office/powerpoint/2010/main" val="4214311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07522" y="4874004"/>
            <a:ext cx="2646199" cy="1870745"/>
          </a:xfrm>
          <a:prstGeom prst="rect">
            <a:avLst/>
          </a:prstGeom>
        </p:spPr>
      </p:pic>
      <p:pic>
        <p:nvPicPr>
          <p:cNvPr id="13" name="Picture 6" descr="Image result for future everything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6412" y="4969037"/>
            <a:ext cx="1680678" cy="168067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descr="Image result for blast theory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6012" y="5959475"/>
            <a:ext cx="3200400" cy="28575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Image result for MARSHMALLOW LASER FEAS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95909" y="5851377"/>
            <a:ext cx="1903932" cy="78769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p:nvPicPr>
        <p:blipFill>
          <a:blip r:embed="rId6"/>
          <a:stretch>
            <a:fillRect/>
          </a:stretch>
        </p:blipFill>
        <p:spPr>
          <a:xfrm>
            <a:off x="533654" y="5851377"/>
            <a:ext cx="1563677" cy="616535"/>
          </a:xfrm>
          <a:prstGeom prst="rect">
            <a:avLst/>
          </a:prstGeom>
        </p:spPr>
      </p:pic>
      <p:pic>
        <p:nvPicPr>
          <p:cNvPr id="6" name="Picture 5"/>
          <p:cNvPicPr>
            <a:picLocks noChangeAspect="1"/>
          </p:cNvPicPr>
          <p:nvPr/>
        </p:nvPicPr>
        <p:blipFill>
          <a:blip r:embed="rId7"/>
          <a:stretch>
            <a:fillRect/>
          </a:stretch>
        </p:blipFill>
        <p:spPr>
          <a:xfrm>
            <a:off x="252757" y="182020"/>
            <a:ext cx="2443304" cy="935213"/>
          </a:xfrm>
          <a:prstGeom prst="rect">
            <a:avLst/>
          </a:prstGeom>
        </p:spPr>
      </p:pic>
      <p:sp>
        <p:nvSpPr>
          <p:cNvPr id="8" name="TextBox 7"/>
          <p:cNvSpPr txBox="1"/>
          <p:nvPr/>
        </p:nvSpPr>
        <p:spPr>
          <a:xfrm>
            <a:off x="3447875" y="470902"/>
            <a:ext cx="9848676" cy="646331"/>
          </a:xfrm>
          <a:prstGeom prst="rect">
            <a:avLst/>
          </a:prstGeom>
          <a:noFill/>
        </p:spPr>
        <p:txBody>
          <a:bodyPr wrap="square" rtlCol="0">
            <a:spAutoFit/>
          </a:bodyPr>
          <a:lstStyle/>
          <a:p>
            <a:r>
              <a:rPr lang="en-GB" b="1" dirty="0"/>
              <a:t>SUBSTANCE FESTIVAL </a:t>
            </a:r>
          </a:p>
          <a:p>
            <a:r>
              <a:rPr lang="en-GB" dirty="0"/>
              <a:t>CELEBRATING CULTURE, CREATIVITY AND FUTURE OF THE NORTH</a:t>
            </a:r>
          </a:p>
        </p:txBody>
      </p:sp>
      <p:sp>
        <p:nvSpPr>
          <p:cNvPr id="2" name="TextBox 1"/>
          <p:cNvSpPr txBox="1"/>
          <p:nvPr/>
        </p:nvSpPr>
        <p:spPr>
          <a:xfrm>
            <a:off x="765752" y="1914644"/>
            <a:ext cx="6644698" cy="4247317"/>
          </a:xfrm>
          <a:prstGeom prst="rect">
            <a:avLst/>
          </a:prstGeom>
          <a:noFill/>
        </p:spPr>
        <p:txBody>
          <a:bodyPr wrap="square" rtlCol="0">
            <a:spAutoFit/>
          </a:bodyPr>
          <a:lstStyle/>
          <a:p>
            <a:r>
              <a:rPr lang="en-GB" b="1" dirty="0"/>
              <a:t>Other Music </a:t>
            </a:r>
          </a:p>
          <a:p>
            <a:endParaRPr lang="en-GB" b="1" dirty="0"/>
          </a:p>
          <a:p>
            <a:r>
              <a:rPr lang="en-GB" b="1" dirty="0"/>
              <a:t>Late night adventures with City of Vultures final event on Sat 9</a:t>
            </a:r>
            <a:r>
              <a:rPr lang="en-GB" b="1" baseline="30000" dirty="0"/>
              <a:t>th</a:t>
            </a:r>
            <a:r>
              <a:rPr lang="en-GB" b="1" dirty="0"/>
              <a:t> Dec, the final party following a year-long programme with Steve </a:t>
            </a:r>
            <a:r>
              <a:rPr lang="en-GB" b="1" dirty="0" err="1"/>
              <a:t>Cobby</a:t>
            </a:r>
            <a:r>
              <a:rPr lang="en-GB" b="1" dirty="0"/>
              <a:t>. Working with promoters Under The Influence, VMS and Fractal from Hull and key Manchester promoters. </a:t>
            </a:r>
          </a:p>
          <a:p>
            <a:endParaRPr lang="en-GB" b="1" dirty="0"/>
          </a:p>
          <a:p>
            <a:r>
              <a:rPr lang="en-GB" b="1" dirty="0"/>
              <a:t>Collaboration between Pork Recordings and ATIC Records, two seminal labels that bookmark the real Northern Powerhouse (Barrow In Furness and Hull) and will give platform to a new generation of artists collaborating with new northern talent. </a:t>
            </a:r>
          </a:p>
          <a:p>
            <a:endParaRPr lang="en-GB" b="1" dirty="0"/>
          </a:p>
          <a:p>
            <a:endParaRPr lang="en-GB" b="1" dirty="0"/>
          </a:p>
          <a:p>
            <a:endParaRPr lang="en-GB" b="1" dirty="0"/>
          </a:p>
          <a:p>
            <a:endParaRPr lang="en-GB" b="1" dirty="0"/>
          </a:p>
        </p:txBody>
      </p:sp>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81662" y="1175532"/>
            <a:ext cx="2457738" cy="2238698"/>
          </a:xfrm>
          <a:prstGeom prst="rect">
            <a:avLst/>
          </a:prstGeom>
        </p:spPr>
      </p:pic>
      <p:pic>
        <p:nvPicPr>
          <p:cNvPr id="5" name="Picture 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817312" y="3126514"/>
            <a:ext cx="2380962" cy="1857375"/>
          </a:xfrm>
          <a:prstGeom prst="rect">
            <a:avLst/>
          </a:prstGeom>
        </p:spPr>
      </p:pic>
      <p:pic>
        <p:nvPicPr>
          <p:cNvPr id="3" name="Picture 2"/>
          <p:cNvPicPr>
            <a:picLocks noChangeAspect="1"/>
          </p:cNvPicPr>
          <p:nvPr/>
        </p:nvPicPr>
        <p:blipFill>
          <a:blip r:embed="rId10"/>
          <a:stretch>
            <a:fillRect/>
          </a:stretch>
        </p:blipFill>
        <p:spPr>
          <a:xfrm>
            <a:off x="6954473" y="3509263"/>
            <a:ext cx="1724915" cy="1402124"/>
          </a:xfrm>
          <a:prstGeom prst="rect">
            <a:avLst/>
          </a:prstGeom>
        </p:spPr>
      </p:pic>
    </p:spTree>
    <p:extLst>
      <p:ext uri="{BB962C8B-B14F-4D97-AF65-F5344CB8AC3E}">
        <p14:creationId xmlns:p14="http://schemas.microsoft.com/office/powerpoint/2010/main" val="42329672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252757" y="182020"/>
            <a:ext cx="2443304" cy="935213"/>
          </a:xfrm>
          <a:prstGeom prst="rect">
            <a:avLst/>
          </a:prstGeom>
        </p:spPr>
      </p:pic>
      <p:sp>
        <p:nvSpPr>
          <p:cNvPr id="8" name="TextBox 7"/>
          <p:cNvSpPr txBox="1"/>
          <p:nvPr/>
        </p:nvSpPr>
        <p:spPr>
          <a:xfrm>
            <a:off x="3447875" y="470902"/>
            <a:ext cx="9848676" cy="646331"/>
          </a:xfrm>
          <a:prstGeom prst="rect">
            <a:avLst/>
          </a:prstGeom>
          <a:noFill/>
        </p:spPr>
        <p:txBody>
          <a:bodyPr wrap="square" rtlCol="0">
            <a:spAutoFit/>
          </a:bodyPr>
          <a:lstStyle/>
          <a:p>
            <a:r>
              <a:rPr lang="en-GB" b="1" dirty="0"/>
              <a:t>SUBSTANCE FESTIVAL </a:t>
            </a:r>
          </a:p>
          <a:p>
            <a:r>
              <a:rPr lang="en-GB" dirty="0"/>
              <a:t>CELEBRATING CULTURE, CREATIVITY AND FUTURE OF THE NORTH</a:t>
            </a:r>
          </a:p>
        </p:txBody>
      </p:sp>
      <p:sp>
        <p:nvSpPr>
          <p:cNvPr id="2" name="TextBox 1"/>
          <p:cNvSpPr txBox="1"/>
          <p:nvPr/>
        </p:nvSpPr>
        <p:spPr>
          <a:xfrm>
            <a:off x="138171" y="1277720"/>
            <a:ext cx="4842620" cy="3970318"/>
          </a:xfrm>
          <a:prstGeom prst="rect">
            <a:avLst/>
          </a:prstGeom>
          <a:noFill/>
          <a:ln w="63500">
            <a:solidFill>
              <a:schemeClr val="tx1"/>
            </a:solidFill>
          </a:ln>
        </p:spPr>
        <p:txBody>
          <a:bodyPr wrap="square" rtlCol="0">
            <a:spAutoFit/>
          </a:bodyPr>
          <a:lstStyle/>
          <a:p>
            <a:r>
              <a:rPr lang="en-GB" b="1" dirty="0"/>
              <a:t>FILM FESTIVAL</a:t>
            </a:r>
          </a:p>
          <a:p>
            <a:endParaRPr lang="en-GB" b="1" dirty="0"/>
          </a:p>
          <a:p>
            <a:r>
              <a:rPr lang="en-GB" b="1" dirty="0"/>
              <a:t>WHAT IS IT: </a:t>
            </a:r>
          </a:p>
          <a:p>
            <a:endParaRPr lang="en-GB" b="1" dirty="0"/>
          </a:p>
          <a:p>
            <a:r>
              <a:rPr lang="en-GB" b="1" dirty="0"/>
              <a:t>Three things</a:t>
            </a:r>
          </a:p>
          <a:p>
            <a:endParaRPr lang="en-GB" b="1" dirty="0"/>
          </a:p>
          <a:p>
            <a:r>
              <a:rPr lang="en-GB" b="1" dirty="0"/>
              <a:t>Showcase emerging northern film makers</a:t>
            </a:r>
          </a:p>
          <a:p>
            <a:endParaRPr lang="en-GB" b="1" dirty="0"/>
          </a:p>
          <a:p>
            <a:r>
              <a:rPr lang="en-GB" b="1" dirty="0"/>
              <a:t>Respond to Martin Parr’s Portrait of the City</a:t>
            </a:r>
          </a:p>
          <a:p>
            <a:endParaRPr lang="en-GB" b="1" dirty="0"/>
          </a:p>
          <a:p>
            <a:r>
              <a:rPr lang="en-GB" b="1" dirty="0"/>
              <a:t>Guest curation from a well known name</a:t>
            </a:r>
          </a:p>
          <a:p>
            <a:r>
              <a:rPr lang="en-GB" b="1" dirty="0"/>
              <a:t>(talking to Ken Loach, Julian Barrett, Reece </a:t>
            </a:r>
            <a:r>
              <a:rPr lang="en-GB" b="1" dirty="0" err="1"/>
              <a:t>Shearsmith</a:t>
            </a:r>
            <a:r>
              <a:rPr lang="en-GB" b="1" dirty="0"/>
              <a:t>, Lauren Laverne currently)</a:t>
            </a:r>
          </a:p>
          <a:p>
            <a:endParaRPr lang="en-GB" b="1" dirty="0"/>
          </a:p>
        </p:txBody>
      </p:sp>
      <p:sp>
        <p:nvSpPr>
          <p:cNvPr id="3" name="TextBox 2"/>
          <p:cNvSpPr txBox="1"/>
          <p:nvPr/>
        </p:nvSpPr>
        <p:spPr>
          <a:xfrm>
            <a:off x="5180777" y="1782504"/>
            <a:ext cx="6382871" cy="2862322"/>
          </a:xfrm>
          <a:prstGeom prst="rect">
            <a:avLst/>
          </a:prstGeom>
          <a:noFill/>
          <a:ln w="63500">
            <a:solidFill>
              <a:schemeClr val="tx1"/>
            </a:solidFill>
          </a:ln>
        </p:spPr>
        <p:txBody>
          <a:bodyPr wrap="square" rtlCol="0">
            <a:spAutoFit/>
          </a:bodyPr>
          <a:lstStyle/>
          <a:p>
            <a:r>
              <a:rPr lang="en-GB" b="1" dirty="0"/>
              <a:t>HOW</a:t>
            </a:r>
          </a:p>
          <a:p>
            <a:r>
              <a:rPr lang="en-GB" b="1" dirty="0"/>
              <a:t>Premiere of Sean Macalister’s new film</a:t>
            </a:r>
          </a:p>
          <a:p>
            <a:endParaRPr lang="en-GB" b="1" dirty="0"/>
          </a:p>
          <a:p>
            <a:r>
              <a:rPr lang="en-GB" b="1" dirty="0"/>
              <a:t>Around this a series of films that react to the social realism and grittiness of the north</a:t>
            </a:r>
          </a:p>
          <a:p>
            <a:endParaRPr lang="en-GB" b="1" dirty="0"/>
          </a:p>
          <a:p>
            <a:r>
              <a:rPr lang="en-GB" b="1" dirty="0"/>
              <a:t>Guest curator who will choose a few films and talk about their relevance to the rest of the festival. Either choosing those new film makers or films that have significance with the future</a:t>
            </a:r>
          </a:p>
          <a:p>
            <a:endParaRPr lang="en-GB"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07522" y="4874004"/>
            <a:ext cx="2646199" cy="1870745"/>
          </a:xfrm>
          <a:prstGeom prst="rect">
            <a:avLst/>
          </a:prstGeom>
        </p:spPr>
      </p:pic>
      <p:pic>
        <p:nvPicPr>
          <p:cNvPr id="11" name="Picture 6" descr="Image result for future everything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6412" y="4969037"/>
            <a:ext cx="1680678" cy="168067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Image result for blast theory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6012" y="5959475"/>
            <a:ext cx="3200400" cy="28575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Image result for MARSHMALLOW LASER FEAS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95909" y="5851377"/>
            <a:ext cx="1903932" cy="78769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7"/>
          <a:stretch>
            <a:fillRect/>
          </a:stretch>
        </p:blipFill>
        <p:spPr>
          <a:xfrm>
            <a:off x="533654" y="5851377"/>
            <a:ext cx="1563677" cy="616535"/>
          </a:xfrm>
          <a:prstGeom prst="rect">
            <a:avLst/>
          </a:prstGeom>
        </p:spPr>
      </p:pic>
      <p:pic>
        <p:nvPicPr>
          <p:cNvPr id="4" name="Picture 3"/>
          <p:cNvPicPr>
            <a:picLocks noChangeAspect="1"/>
          </p:cNvPicPr>
          <p:nvPr/>
        </p:nvPicPr>
        <p:blipFill>
          <a:blip r:embed="rId8"/>
          <a:stretch>
            <a:fillRect/>
          </a:stretch>
        </p:blipFill>
        <p:spPr>
          <a:xfrm>
            <a:off x="6557735" y="5003960"/>
            <a:ext cx="1042506" cy="847417"/>
          </a:xfrm>
          <a:prstGeom prst="rect">
            <a:avLst/>
          </a:prstGeom>
        </p:spPr>
      </p:pic>
    </p:spTree>
    <p:extLst>
      <p:ext uri="{BB962C8B-B14F-4D97-AF65-F5344CB8AC3E}">
        <p14:creationId xmlns:p14="http://schemas.microsoft.com/office/powerpoint/2010/main" val="29932435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26412" t="6121" r="25706" b="8908"/>
          <a:stretch/>
        </p:blipFill>
        <p:spPr>
          <a:xfrm>
            <a:off x="96659" y="5472892"/>
            <a:ext cx="1311929" cy="1309607"/>
          </a:xfrm>
          <a:prstGeom prst="rect">
            <a:avLst/>
          </a:prstGeom>
        </p:spPr>
      </p:pic>
      <p:pic>
        <p:nvPicPr>
          <p:cNvPr id="17" name="Picture 16"/>
          <p:cNvPicPr>
            <a:picLocks noChangeAspect="1"/>
          </p:cNvPicPr>
          <p:nvPr/>
        </p:nvPicPr>
        <p:blipFill>
          <a:blip r:embed="rId3"/>
          <a:stretch>
            <a:fillRect/>
          </a:stretch>
        </p:blipFill>
        <p:spPr>
          <a:xfrm>
            <a:off x="1465641" y="6082642"/>
            <a:ext cx="1352977" cy="533459"/>
          </a:xfrm>
          <a:prstGeom prst="rect">
            <a:avLst/>
          </a:prstGeom>
        </p:spPr>
      </p:pic>
      <p:pic>
        <p:nvPicPr>
          <p:cNvPr id="16" name="Picture 2" descr="Image result for MARSHMALLOW LASER FEAS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8618" y="5792902"/>
            <a:ext cx="1903932" cy="78769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8" descr="Image result for blast theory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6012" y="5959475"/>
            <a:ext cx="3200400" cy="28575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Image result for future everything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86412" y="4969037"/>
            <a:ext cx="1680678" cy="168067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7"/>
          <a:stretch>
            <a:fillRect/>
          </a:stretch>
        </p:blipFill>
        <p:spPr>
          <a:xfrm>
            <a:off x="252757" y="182020"/>
            <a:ext cx="2443304" cy="935213"/>
          </a:xfrm>
          <a:prstGeom prst="rect">
            <a:avLst/>
          </a:prstGeom>
        </p:spPr>
      </p:pic>
      <p:sp>
        <p:nvSpPr>
          <p:cNvPr id="8" name="TextBox 7"/>
          <p:cNvSpPr txBox="1"/>
          <p:nvPr/>
        </p:nvSpPr>
        <p:spPr>
          <a:xfrm>
            <a:off x="3447875" y="470902"/>
            <a:ext cx="9848676" cy="646331"/>
          </a:xfrm>
          <a:prstGeom prst="rect">
            <a:avLst/>
          </a:prstGeom>
          <a:noFill/>
        </p:spPr>
        <p:txBody>
          <a:bodyPr wrap="square" rtlCol="0">
            <a:spAutoFit/>
          </a:bodyPr>
          <a:lstStyle/>
          <a:p>
            <a:r>
              <a:rPr lang="en-GB" b="1" dirty="0"/>
              <a:t>SUBSTANCE FESTIVAL </a:t>
            </a:r>
          </a:p>
          <a:p>
            <a:r>
              <a:rPr lang="en-GB" dirty="0"/>
              <a:t>CELEBRATING CULTURE, CREATIVITY AND FUTURE OF THE NORTH</a:t>
            </a:r>
          </a:p>
        </p:txBody>
      </p:sp>
      <p:sp>
        <p:nvSpPr>
          <p:cNvPr id="2" name="TextBox 1"/>
          <p:cNvSpPr txBox="1"/>
          <p:nvPr/>
        </p:nvSpPr>
        <p:spPr>
          <a:xfrm>
            <a:off x="5276748" y="1266517"/>
            <a:ext cx="2760012" cy="1354217"/>
          </a:xfrm>
          <a:prstGeom prst="rect">
            <a:avLst/>
          </a:prstGeom>
          <a:noFill/>
        </p:spPr>
        <p:txBody>
          <a:bodyPr wrap="square" rtlCol="0">
            <a:spAutoFit/>
          </a:bodyPr>
          <a:lstStyle/>
          <a:p>
            <a:r>
              <a:rPr lang="en-GB" sz="2800" b="1" dirty="0"/>
              <a:t>SPECTACLE</a:t>
            </a:r>
          </a:p>
          <a:p>
            <a:endParaRPr lang="en-GB" b="1" dirty="0"/>
          </a:p>
          <a:p>
            <a:endParaRPr lang="en-GB" b="1" dirty="0"/>
          </a:p>
          <a:p>
            <a:endParaRPr lang="en-GB" b="1" dirty="0"/>
          </a:p>
        </p:txBody>
      </p:sp>
      <p:pic>
        <p:nvPicPr>
          <p:cNvPr id="3" name="Picture 2"/>
          <p:cNvPicPr>
            <a:picLocks noChangeAspect="1"/>
          </p:cNvPicPr>
          <p:nvPr/>
        </p:nvPicPr>
        <p:blipFill rotWithShape="1">
          <a:blip r:embed="rId8"/>
          <a:srcRect b="9395"/>
          <a:stretch/>
        </p:blipFill>
        <p:spPr>
          <a:xfrm>
            <a:off x="545688" y="2239095"/>
            <a:ext cx="3666737" cy="2721685"/>
          </a:xfrm>
          <a:prstGeom prst="rect">
            <a:avLst/>
          </a:prstGeom>
        </p:spPr>
      </p:pic>
      <p:sp>
        <p:nvSpPr>
          <p:cNvPr id="9" name="TextBox 8"/>
          <p:cNvSpPr txBox="1"/>
          <p:nvPr/>
        </p:nvSpPr>
        <p:spPr>
          <a:xfrm>
            <a:off x="4680116" y="1800226"/>
            <a:ext cx="2883058" cy="4524315"/>
          </a:xfrm>
          <a:prstGeom prst="rect">
            <a:avLst/>
          </a:prstGeom>
          <a:noFill/>
        </p:spPr>
        <p:txBody>
          <a:bodyPr wrap="square" rtlCol="0">
            <a:spAutoFit/>
          </a:bodyPr>
          <a:lstStyle/>
          <a:p>
            <a:pPr algn="ctr"/>
            <a:r>
              <a:rPr lang="en-GB" b="1" dirty="0"/>
              <a:t>IN PARTNERSHIP WITH BOILER ROOM TV A UNQIUE EVENT (speaking to Warp Records or similar) WITH SEMINAL NORTHERN ARTISTS LIVE FROM THE HUMBER BRIDGE ANCHORAGE. THIS WILL BE BROADCAST LIVE TO A POTENTIAL AUDIENCE OF 3 MILLION. ALSO STREAMED LIVE INTO CITY HALL ON SATURDAY AFTERNOON. SATURDAY AFTERPARTY WITH THE ARTISTS </a:t>
            </a:r>
          </a:p>
          <a:p>
            <a:endParaRPr lang="en-GB" dirty="0"/>
          </a:p>
        </p:txBody>
      </p:sp>
      <p:pic>
        <p:nvPicPr>
          <p:cNvPr id="9218" name="Picture 2" descr="Image result for concrete blocks humber bridg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886412" y="2266701"/>
            <a:ext cx="4095341" cy="273022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407522" y="4874004"/>
            <a:ext cx="2646199" cy="1870745"/>
          </a:xfrm>
          <a:prstGeom prst="rect">
            <a:avLst/>
          </a:prstGeom>
        </p:spPr>
      </p:pic>
      <p:pic>
        <p:nvPicPr>
          <p:cNvPr id="4" name="Picture 3"/>
          <p:cNvPicPr>
            <a:picLocks noChangeAspect="1"/>
          </p:cNvPicPr>
          <p:nvPr/>
        </p:nvPicPr>
        <p:blipFill>
          <a:blip r:embed="rId11"/>
          <a:stretch>
            <a:fillRect/>
          </a:stretch>
        </p:blipFill>
        <p:spPr>
          <a:xfrm>
            <a:off x="1592350" y="5112058"/>
            <a:ext cx="1042506" cy="847417"/>
          </a:xfrm>
          <a:prstGeom prst="rect">
            <a:avLst/>
          </a:prstGeom>
        </p:spPr>
      </p:pic>
    </p:spTree>
    <p:extLst>
      <p:ext uri="{BB962C8B-B14F-4D97-AF65-F5344CB8AC3E}">
        <p14:creationId xmlns:p14="http://schemas.microsoft.com/office/powerpoint/2010/main" val="21434274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252757" y="182020"/>
            <a:ext cx="2443304" cy="935213"/>
          </a:xfrm>
          <a:prstGeom prst="rect">
            <a:avLst/>
          </a:prstGeom>
        </p:spPr>
      </p:pic>
      <p:sp>
        <p:nvSpPr>
          <p:cNvPr id="8" name="TextBox 7"/>
          <p:cNvSpPr txBox="1"/>
          <p:nvPr/>
        </p:nvSpPr>
        <p:spPr>
          <a:xfrm>
            <a:off x="3447875" y="470902"/>
            <a:ext cx="9848676" cy="646331"/>
          </a:xfrm>
          <a:prstGeom prst="rect">
            <a:avLst/>
          </a:prstGeom>
          <a:noFill/>
        </p:spPr>
        <p:txBody>
          <a:bodyPr wrap="square" rtlCol="0">
            <a:spAutoFit/>
          </a:bodyPr>
          <a:lstStyle/>
          <a:p>
            <a:r>
              <a:rPr lang="en-GB" b="1" dirty="0"/>
              <a:t>SUBSTANCE FESTIVAL </a:t>
            </a:r>
          </a:p>
          <a:p>
            <a:r>
              <a:rPr lang="en-GB" dirty="0"/>
              <a:t>CELEBRATING CULTURE, CREATIVITY AND FUTURE OF THE NORTH</a:t>
            </a:r>
          </a:p>
        </p:txBody>
      </p:sp>
      <p:sp>
        <p:nvSpPr>
          <p:cNvPr id="2" name="TextBox 1"/>
          <p:cNvSpPr txBox="1"/>
          <p:nvPr/>
        </p:nvSpPr>
        <p:spPr>
          <a:xfrm>
            <a:off x="3998563" y="1266517"/>
            <a:ext cx="3425125" cy="5109091"/>
          </a:xfrm>
          <a:prstGeom prst="rect">
            <a:avLst/>
          </a:prstGeom>
          <a:noFill/>
        </p:spPr>
        <p:txBody>
          <a:bodyPr wrap="square" rtlCol="0">
            <a:spAutoFit/>
          </a:bodyPr>
          <a:lstStyle/>
          <a:p>
            <a:pPr algn="ctr"/>
            <a:r>
              <a:rPr lang="en-GB" sz="2800" b="1" dirty="0"/>
              <a:t>SORE HEADS &amp; AFTERSHOW PARTIES</a:t>
            </a:r>
          </a:p>
          <a:p>
            <a:endParaRPr lang="en-GB" b="1" dirty="0"/>
          </a:p>
          <a:p>
            <a:pPr algn="ctr"/>
            <a:r>
              <a:rPr lang="en-GB" b="1" dirty="0"/>
              <a:t>A CRUCIAL ELEMENT OF THE WEEKEND WILL BE THESE. WE WILL WORK WITH LOCAL PROMOTERS AND VENUES TO MAKE SURE THEY ARE PROGRAMMING EVENTS AROUND THE FESTIVAL TO FACILITATE THIS ACTIVITY. </a:t>
            </a:r>
          </a:p>
          <a:p>
            <a:pPr algn="ctr"/>
            <a:endParaRPr lang="en-GB" b="1" dirty="0"/>
          </a:p>
          <a:p>
            <a:pPr algn="ctr"/>
            <a:r>
              <a:rPr lang="en-GB" b="1" dirty="0"/>
              <a:t>PEOPLE SHOULD BE COMING FOR THE CONFERENCE AND MAKING A WEEKEND OF IT</a:t>
            </a:r>
          </a:p>
          <a:p>
            <a:endParaRPr lang="en-GB" b="1" dirty="0"/>
          </a:p>
          <a:p>
            <a:endParaRPr lang="en-GB" b="1" dirty="0"/>
          </a:p>
        </p:txBody>
      </p:sp>
      <p:pic>
        <p:nvPicPr>
          <p:cNvPr id="13314" name="Picture 2" descr="Image result for FUNKTION TOWER HU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324" y="1614107"/>
            <a:ext cx="3256253" cy="325625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4"/>
          <a:stretch>
            <a:fillRect/>
          </a:stretch>
        </p:blipFill>
        <p:spPr>
          <a:xfrm>
            <a:off x="7684925" y="1795360"/>
            <a:ext cx="4107824" cy="3075000"/>
          </a:xfrm>
          <a:prstGeom prst="rect">
            <a:avLst/>
          </a:prstGeom>
        </p:spPr>
      </p:pic>
      <p:pic>
        <p:nvPicPr>
          <p:cNvPr id="12" name="Picture 11"/>
          <p:cNvPicPr>
            <a:picLocks noChangeAspect="1"/>
          </p:cNvPicPr>
          <p:nvPr/>
        </p:nvPicPr>
        <p:blipFill rotWithShape="1">
          <a:blip r:embed="rId5"/>
          <a:srcRect l="26412" t="6121" r="25706" b="8908"/>
          <a:stretch/>
        </p:blipFill>
        <p:spPr>
          <a:xfrm>
            <a:off x="96659" y="5472892"/>
            <a:ext cx="1311929" cy="1309607"/>
          </a:xfrm>
          <a:prstGeom prst="rect">
            <a:avLst/>
          </a:prstGeom>
        </p:spPr>
      </p:pic>
      <p:pic>
        <p:nvPicPr>
          <p:cNvPr id="13" name="Picture 12"/>
          <p:cNvPicPr>
            <a:picLocks noChangeAspect="1"/>
          </p:cNvPicPr>
          <p:nvPr/>
        </p:nvPicPr>
        <p:blipFill>
          <a:blip r:embed="rId6"/>
          <a:stretch>
            <a:fillRect/>
          </a:stretch>
        </p:blipFill>
        <p:spPr>
          <a:xfrm>
            <a:off x="1465641" y="6082642"/>
            <a:ext cx="1352977" cy="533459"/>
          </a:xfrm>
          <a:prstGeom prst="rect">
            <a:avLst/>
          </a:prstGeom>
        </p:spPr>
      </p:pic>
      <p:pic>
        <p:nvPicPr>
          <p:cNvPr id="14" name="Picture 2" descr="Image result for MARSHMALLOW LASER FEAS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18618" y="5792902"/>
            <a:ext cx="1903932" cy="78769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8" descr="Image result for blast theory log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86012" y="5959475"/>
            <a:ext cx="3200400" cy="28575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Image result for future everything LOGO"/>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886412" y="4969037"/>
            <a:ext cx="1680678" cy="168067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407522" y="4874004"/>
            <a:ext cx="2646199" cy="1870745"/>
          </a:xfrm>
          <a:prstGeom prst="rect">
            <a:avLst/>
          </a:prstGeom>
        </p:spPr>
      </p:pic>
      <p:pic>
        <p:nvPicPr>
          <p:cNvPr id="3" name="Picture 2"/>
          <p:cNvPicPr>
            <a:picLocks noChangeAspect="1"/>
          </p:cNvPicPr>
          <p:nvPr/>
        </p:nvPicPr>
        <p:blipFill rotWithShape="1">
          <a:blip r:embed="rId11"/>
          <a:srcRect l="27712" t="17567" r="27957" b="20613"/>
          <a:stretch/>
        </p:blipFill>
        <p:spPr>
          <a:xfrm>
            <a:off x="1610080" y="5052746"/>
            <a:ext cx="1041823" cy="847509"/>
          </a:xfrm>
          <a:prstGeom prst="rect">
            <a:avLst/>
          </a:prstGeom>
        </p:spPr>
      </p:pic>
      <p:pic>
        <p:nvPicPr>
          <p:cNvPr id="4" name="Picture 3"/>
          <p:cNvPicPr>
            <a:picLocks noChangeAspect="1"/>
          </p:cNvPicPr>
          <p:nvPr/>
        </p:nvPicPr>
        <p:blipFill>
          <a:blip r:embed="rId12"/>
          <a:stretch>
            <a:fillRect/>
          </a:stretch>
        </p:blipFill>
        <p:spPr>
          <a:xfrm>
            <a:off x="4722550" y="6341732"/>
            <a:ext cx="1730857" cy="366319"/>
          </a:xfrm>
          <a:prstGeom prst="rect">
            <a:avLst/>
          </a:prstGeom>
        </p:spPr>
      </p:pic>
      <p:pic>
        <p:nvPicPr>
          <p:cNvPr id="9" name="Picture 8"/>
          <p:cNvPicPr>
            <a:picLocks noChangeAspect="1"/>
          </p:cNvPicPr>
          <p:nvPr/>
        </p:nvPicPr>
        <p:blipFill rotWithShape="1">
          <a:blip r:embed="rId13"/>
          <a:srcRect t="23355" b="19754"/>
          <a:stretch/>
        </p:blipFill>
        <p:spPr>
          <a:xfrm>
            <a:off x="6628787" y="6313443"/>
            <a:ext cx="1097213" cy="469056"/>
          </a:xfrm>
          <a:prstGeom prst="rect">
            <a:avLst/>
          </a:prstGeom>
        </p:spPr>
      </p:pic>
    </p:spTree>
    <p:extLst>
      <p:ext uri="{BB962C8B-B14F-4D97-AF65-F5344CB8AC3E}">
        <p14:creationId xmlns:p14="http://schemas.microsoft.com/office/powerpoint/2010/main" val="40488502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7899336" y="5048654"/>
            <a:ext cx="1676545" cy="1682642"/>
          </a:xfrm>
          <a:prstGeom prst="rect">
            <a:avLst/>
          </a:prstGeom>
        </p:spPr>
      </p:pic>
      <p:pic>
        <p:nvPicPr>
          <p:cNvPr id="6" name="Picture 5"/>
          <p:cNvPicPr>
            <a:picLocks noChangeAspect="1"/>
          </p:cNvPicPr>
          <p:nvPr/>
        </p:nvPicPr>
        <p:blipFill>
          <a:blip r:embed="rId3"/>
          <a:stretch>
            <a:fillRect/>
          </a:stretch>
        </p:blipFill>
        <p:spPr>
          <a:xfrm>
            <a:off x="252757" y="182020"/>
            <a:ext cx="2443304" cy="935213"/>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07522" y="4874004"/>
            <a:ext cx="2646199" cy="1870745"/>
          </a:xfrm>
          <a:prstGeom prst="rect">
            <a:avLst/>
          </a:prstGeom>
        </p:spPr>
      </p:pic>
      <p:sp>
        <p:nvSpPr>
          <p:cNvPr id="8" name="TextBox 7"/>
          <p:cNvSpPr txBox="1"/>
          <p:nvPr/>
        </p:nvSpPr>
        <p:spPr>
          <a:xfrm>
            <a:off x="3447875" y="470902"/>
            <a:ext cx="9848676" cy="646331"/>
          </a:xfrm>
          <a:prstGeom prst="rect">
            <a:avLst/>
          </a:prstGeom>
          <a:noFill/>
        </p:spPr>
        <p:txBody>
          <a:bodyPr wrap="square" rtlCol="0">
            <a:spAutoFit/>
          </a:bodyPr>
          <a:lstStyle/>
          <a:p>
            <a:r>
              <a:rPr lang="en-GB" b="1" dirty="0"/>
              <a:t>SUBSTANCE FESTIVAL </a:t>
            </a:r>
          </a:p>
          <a:p>
            <a:r>
              <a:rPr lang="en-GB" dirty="0"/>
              <a:t>CELEBRATING CULTURE, CREATIVITY AND FUTURE OF THE NORTH</a:t>
            </a:r>
          </a:p>
        </p:txBody>
      </p:sp>
      <p:sp>
        <p:nvSpPr>
          <p:cNvPr id="2" name="TextBox 1"/>
          <p:cNvSpPr txBox="1"/>
          <p:nvPr/>
        </p:nvSpPr>
        <p:spPr>
          <a:xfrm>
            <a:off x="553440" y="1389437"/>
            <a:ext cx="10494628" cy="4524315"/>
          </a:xfrm>
          <a:prstGeom prst="rect">
            <a:avLst/>
          </a:prstGeom>
          <a:noFill/>
        </p:spPr>
        <p:txBody>
          <a:bodyPr wrap="square" rtlCol="0">
            <a:spAutoFit/>
          </a:bodyPr>
          <a:lstStyle/>
          <a:p>
            <a:r>
              <a:rPr lang="en-GB" b="1" dirty="0"/>
              <a:t>THURSDAY 7 DECEMBER – Questions of Substance – a symposia on the imagined futures of The North </a:t>
            </a:r>
          </a:p>
          <a:p>
            <a:endParaRPr lang="en-GB" dirty="0"/>
          </a:p>
          <a:p>
            <a:r>
              <a:rPr lang="en-GB" dirty="0"/>
              <a:t>We Made Ourselves Over will act as the the principal provocation from artists Blast Theory. Using the themes that underpin the films to inspire a series of conversations led by global experts on the role of arts and culture in society and how it must adapt to meet the demands of an ever changing world. </a:t>
            </a:r>
          </a:p>
          <a:p>
            <a:r>
              <a:rPr lang="en-GB" dirty="0"/>
              <a:t> </a:t>
            </a:r>
          </a:p>
          <a:p>
            <a:r>
              <a:rPr lang="en-GB" dirty="0"/>
              <a:t>Working in collaboration with </a:t>
            </a:r>
            <a:r>
              <a:rPr lang="en-GB" dirty="0" err="1"/>
              <a:t>FutureEverything</a:t>
            </a:r>
            <a:r>
              <a:rPr lang="en-GB" dirty="0"/>
              <a:t> who will co-curate provocations. </a:t>
            </a:r>
          </a:p>
          <a:p>
            <a:endParaRPr lang="en-GB" dirty="0"/>
          </a:p>
          <a:p>
            <a:endParaRPr lang="en-GB" dirty="0"/>
          </a:p>
          <a:p>
            <a:r>
              <a:rPr lang="en-GB" b="1" dirty="0"/>
              <a:t>AUDIENCE</a:t>
            </a:r>
          </a:p>
          <a:p>
            <a:r>
              <a:rPr lang="en-GB" dirty="0"/>
              <a:t>Invited</a:t>
            </a:r>
          </a:p>
          <a:p>
            <a:r>
              <a:rPr lang="en-GB" dirty="0"/>
              <a:t>Leaders in the Creative Industries</a:t>
            </a:r>
          </a:p>
          <a:p>
            <a:r>
              <a:rPr lang="en-GB" dirty="0"/>
              <a:t>Artists </a:t>
            </a:r>
          </a:p>
          <a:p>
            <a:r>
              <a:rPr lang="en-GB" dirty="0"/>
              <a:t>Partners of Hull 2017</a:t>
            </a:r>
          </a:p>
          <a:p>
            <a:r>
              <a:rPr lang="en-GB" dirty="0"/>
              <a:t>Business partners who are signed up to the </a:t>
            </a:r>
          </a:p>
          <a:p>
            <a:r>
              <a:rPr lang="en-GB" dirty="0"/>
              <a:t>Northern Powerhouse initiative.</a:t>
            </a:r>
          </a:p>
        </p:txBody>
      </p:sp>
      <p:sp>
        <p:nvSpPr>
          <p:cNvPr id="3" name="TextBox 2"/>
          <p:cNvSpPr txBox="1"/>
          <p:nvPr/>
        </p:nvSpPr>
        <p:spPr>
          <a:xfrm>
            <a:off x="5923729" y="3863136"/>
            <a:ext cx="3951215" cy="1477328"/>
          </a:xfrm>
          <a:prstGeom prst="rect">
            <a:avLst/>
          </a:prstGeom>
          <a:noFill/>
        </p:spPr>
        <p:txBody>
          <a:bodyPr wrap="square" rtlCol="0">
            <a:spAutoFit/>
          </a:bodyPr>
          <a:lstStyle/>
          <a:p>
            <a:r>
              <a:rPr lang="en-GB" b="1" dirty="0"/>
              <a:t>WHERE</a:t>
            </a:r>
          </a:p>
          <a:p>
            <a:r>
              <a:rPr lang="en-GB" dirty="0"/>
              <a:t>Hull Minster</a:t>
            </a:r>
          </a:p>
          <a:p>
            <a:r>
              <a:rPr lang="en-GB" dirty="0"/>
              <a:t>Fruit</a:t>
            </a:r>
          </a:p>
          <a:p>
            <a:r>
              <a:rPr lang="en-GB" dirty="0"/>
              <a:t>C4DI</a:t>
            </a:r>
          </a:p>
          <a:p>
            <a:r>
              <a:rPr lang="en-GB" dirty="0"/>
              <a:t>Empty shops where possible</a:t>
            </a:r>
          </a:p>
        </p:txBody>
      </p:sp>
      <p:pic>
        <p:nvPicPr>
          <p:cNvPr id="4" name="Picture 3"/>
          <p:cNvPicPr>
            <a:picLocks noChangeAspect="1"/>
          </p:cNvPicPr>
          <p:nvPr/>
        </p:nvPicPr>
        <p:blipFill>
          <a:blip r:embed="rId5"/>
          <a:stretch>
            <a:fillRect/>
          </a:stretch>
        </p:blipFill>
        <p:spPr>
          <a:xfrm>
            <a:off x="4557101" y="6060176"/>
            <a:ext cx="3200677" cy="280440"/>
          </a:xfrm>
          <a:prstGeom prst="rect">
            <a:avLst/>
          </a:prstGeom>
        </p:spPr>
      </p:pic>
    </p:spTree>
    <p:extLst>
      <p:ext uri="{BB962C8B-B14F-4D97-AF65-F5344CB8AC3E}">
        <p14:creationId xmlns:p14="http://schemas.microsoft.com/office/powerpoint/2010/main" val="1611337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252757" y="182020"/>
            <a:ext cx="2443304" cy="935213"/>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07522" y="4874004"/>
            <a:ext cx="2646199" cy="1870745"/>
          </a:xfrm>
          <a:prstGeom prst="rect">
            <a:avLst/>
          </a:prstGeom>
        </p:spPr>
      </p:pic>
      <p:sp>
        <p:nvSpPr>
          <p:cNvPr id="8" name="TextBox 7"/>
          <p:cNvSpPr txBox="1"/>
          <p:nvPr/>
        </p:nvSpPr>
        <p:spPr>
          <a:xfrm>
            <a:off x="3447875" y="470902"/>
            <a:ext cx="9848676" cy="646331"/>
          </a:xfrm>
          <a:prstGeom prst="rect">
            <a:avLst/>
          </a:prstGeom>
          <a:noFill/>
        </p:spPr>
        <p:txBody>
          <a:bodyPr wrap="square" rtlCol="0">
            <a:spAutoFit/>
          </a:bodyPr>
          <a:lstStyle/>
          <a:p>
            <a:r>
              <a:rPr lang="en-GB" b="1" dirty="0"/>
              <a:t>SUBSTANCE FESTIVAL </a:t>
            </a:r>
          </a:p>
          <a:p>
            <a:r>
              <a:rPr lang="en-GB" dirty="0"/>
              <a:t>CELEBRATING CULTURE, CREATIVITY AND FUTURE OF THE NORTH</a:t>
            </a:r>
          </a:p>
        </p:txBody>
      </p:sp>
      <p:sp>
        <p:nvSpPr>
          <p:cNvPr id="2" name="TextBox 1"/>
          <p:cNvSpPr txBox="1"/>
          <p:nvPr/>
        </p:nvSpPr>
        <p:spPr>
          <a:xfrm>
            <a:off x="655040" y="1275718"/>
            <a:ext cx="10494628" cy="3693319"/>
          </a:xfrm>
          <a:prstGeom prst="rect">
            <a:avLst/>
          </a:prstGeom>
          <a:noFill/>
        </p:spPr>
        <p:txBody>
          <a:bodyPr wrap="square" rtlCol="0">
            <a:spAutoFit/>
          </a:bodyPr>
          <a:lstStyle/>
          <a:p>
            <a:r>
              <a:rPr lang="en-GB" b="1" dirty="0"/>
              <a:t>THURSDAY 7 DECEMBER</a:t>
            </a:r>
          </a:p>
          <a:p>
            <a:endParaRPr lang="en-GB" dirty="0"/>
          </a:p>
          <a:p>
            <a:r>
              <a:rPr lang="en-GB" b="1" dirty="0"/>
              <a:t>WHO ARE FUTUREEVERYTHING?</a:t>
            </a:r>
          </a:p>
          <a:p>
            <a:endParaRPr lang="en-GB" b="1" dirty="0"/>
          </a:p>
          <a:p>
            <a:r>
              <a:rPr lang="en-GB" dirty="0"/>
              <a:t>Award-winning innovation lab for digital culture and annual festival.</a:t>
            </a:r>
          </a:p>
          <a:p>
            <a:endParaRPr lang="en-GB" dirty="0"/>
          </a:p>
          <a:p>
            <a:r>
              <a:rPr lang="en-GB" dirty="0"/>
              <a:t>Established in Manchester in 1995. </a:t>
            </a:r>
          </a:p>
          <a:p>
            <a:endParaRPr lang="en-GB" dirty="0"/>
          </a:p>
          <a:p>
            <a:r>
              <a:rPr lang="en-GB" dirty="0"/>
              <a:t>For 21 years </a:t>
            </a:r>
            <a:r>
              <a:rPr lang="en-GB" dirty="0" err="1"/>
              <a:t>FutureEverything</a:t>
            </a:r>
            <a:r>
              <a:rPr lang="en-GB" dirty="0"/>
              <a:t> has been exploring the meeting point of technology, society and culture which lies at the heart of the digital debate. </a:t>
            </a:r>
          </a:p>
          <a:p>
            <a:endParaRPr lang="en-GB" dirty="0"/>
          </a:p>
          <a:p>
            <a:r>
              <a:rPr lang="en-GB" dirty="0"/>
              <a:t>Through a community network and regular events it makes connections between thinkers, developers, coders, artists, designers, urbanists and policy makers – inspiring them to experiment and to collaborate in new ways.</a:t>
            </a:r>
          </a:p>
        </p:txBody>
      </p:sp>
      <p:pic>
        <p:nvPicPr>
          <p:cNvPr id="1030" name="Picture 6" descr="Image result for future everything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6412" y="4969037"/>
            <a:ext cx="1680678" cy="168067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blast theory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6012" y="5959475"/>
            <a:ext cx="3200400" cy="285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10267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252757" y="182020"/>
            <a:ext cx="2443304" cy="935213"/>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07522" y="4874004"/>
            <a:ext cx="2646199" cy="1870745"/>
          </a:xfrm>
          <a:prstGeom prst="rect">
            <a:avLst/>
          </a:prstGeom>
        </p:spPr>
      </p:pic>
      <p:sp>
        <p:nvSpPr>
          <p:cNvPr id="8" name="TextBox 7"/>
          <p:cNvSpPr txBox="1"/>
          <p:nvPr/>
        </p:nvSpPr>
        <p:spPr>
          <a:xfrm>
            <a:off x="3447875" y="470902"/>
            <a:ext cx="9848676" cy="646331"/>
          </a:xfrm>
          <a:prstGeom prst="rect">
            <a:avLst/>
          </a:prstGeom>
          <a:noFill/>
        </p:spPr>
        <p:txBody>
          <a:bodyPr wrap="square" rtlCol="0">
            <a:spAutoFit/>
          </a:bodyPr>
          <a:lstStyle/>
          <a:p>
            <a:r>
              <a:rPr lang="en-GB" b="1" dirty="0"/>
              <a:t>SUBSTANCE FESTIVAL </a:t>
            </a:r>
          </a:p>
          <a:p>
            <a:r>
              <a:rPr lang="en-GB" dirty="0"/>
              <a:t>CELEBRATING CULTURE, CREATIVITY AND FUTURE OF THE NORTH</a:t>
            </a:r>
          </a:p>
        </p:txBody>
      </p:sp>
      <p:sp>
        <p:nvSpPr>
          <p:cNvPr id="2" name="TextBox 1"/>
          <p:cNvSpPr txBox="1"/>
          <p:nvPr/>
        </p:nvSpPr>
        <p:spPr>
          <a:xfrm>
            <a:off x="578840" y="1459684"/>
            <a:ext cx="10494628" cy="3693319"/>
          </a:xfrm>
          <a:prstGeom prst="rect">
            <a:avLst/>
          </a:prstGeom>
          <a:noFill/>
        </p:spPr>
        <p:txBody>
          <a:bodyPr wrap="square" rtlCol="0">
            <a:spAutoFit/>
          </a:bodyPr>
          <a:lstStyle/>
          <a:p>
            <a:r>
              <a:rPr lang="en-GB" b="1" dirty="0"/>
              <a:t>THURSDAY 7 DECEMBER</a:t>
            </a:r>
          </a:p>
          <a:p>
            <a:endParaRPr lang="en-GB" dirty="0"/>
          </a:p>
          <a:p>
            <a:r>
              <a:rPr lang="en-GB" b="1" dirty="0"/>
              <a:t>HOW WILL IT LOOK</a:t>
            </a:r>
          </a:p>
          <a:p>
            <a:endParaRPr lang="en-GB" b="1" dirty="0"/>
          </a:p>
          <a:p>
            <a:r>
              <a:rPr lang="en-GB" dirty="0"/>
              <a:t>Meet in the morning at Fruit to set out the 2097 provocation and potentially watch one of the films. Breakfast and drinks will be available. Standing. The day is not a spectator sport</a:t>
            </a:r>
          </a:p>
          <a:p>
            <a:endParaRPr lang="en-GB" dirty="0"/>
          </a:p>
          <a:p>
            <a:r>
              <a:rPr lang="en-GB" dirty="0"/>
              <a:t>Using Humber Street and other venues in regenerated areas</a:t>
            </a:r>
          </a:p>
          <a:p>
            <a:endParaRPr lang="en-GB" dirty="0"/>
          </a:p>
          <a:p>
            <a:r>
              <a:rPr lang="en-GB" dirty="0"/>
              <a:t>High profile artists (film curators, </a:t>
            </a:r>
            <a:r>
              <a:rPr lang="en-GB" dirty="0" err="1"/>
              <a:t>musicans</a:t>
            </a:r>
            <a:r>
              <a:rPr lang="en-GB" dirty="0"/>
              <a:t>, </a:t>
            </a:r>
            <a:r>
              <a:rPr lang="en-GB" dirty="0" err="1"/>
              <a:t>etc</a:t>
            </a:r>
            <a:r>
              <a:rPr lang="en-GB" dirty="0"/>
              <a:t>) will also make up the days panel discussion. These are conditions on which artists will be programmed throughout the weekend</a:t>
            </a:r>
          </a:p>
          <a:p>
            <a:endParaRPr lang="en-GB" dirty="0"/>
          </a:p>
          <a:p>
            <a:r>
              <a:rPr lang="en-GB" dirty="0"/>
              <a:t>Each panel discussion or provocation will be chosen with real change in mind</a:t>
            </a:r>
          </a:p>
        </p:txBody>
      </p:sp>
      <p:pic>
        <p:nvPicPr>
          <p:cNvPr id="1030" name="Picture 6" descr="Image result for future everything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6412" y="4969037"/>
            <a:ext cx="1680678" cy="168067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blast theory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6012" y="5959475"/>
            <a:ext cx="3200400" cy="285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88374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252757" y="182020"/>
            <a:ext cx="2443304" cy="935213"/>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07522" y="4874004"/>
            <a:ext cx="2646199" cy="1870745"/>
          </a:xfrm>
          <a:prstGeom prst="rect">
            <a:avLst/>
          </a:prstGeom>
        </p:spPr>
      </p:pic>
      <p:sp>
        <p:nvSpPr>
          <p:cNvPr id="8" name="TextBox 7"/>
          <p:cNvSpPr txBox="1"/>
          <p:nvPr/>
        </p:nvSpPr>
        <p:spPr>
          <a:xfrm>
            <a:off x="3447875" y="470902"/>
            <a:ext cx="9848676" cy="646331"/>
          </a:xfrm>
          <a:prstGeom prst="rect">
            <a:avLst/>
          </a:prstGeom>
          <a:noFill/>
        </p:spPr>
        <p:txBody>
          <a:bodyPr wrap="square" rtlCol="0">
            <a:spAutoFit/>
          </a:bodyPr>
          <a:lstStyle/>
          <a:p>
            <a:r>
              <a:rPr lang="en-GB" b="1" dirty="0"/>
              <a:t>SUBSTANCE FESTIVAL </a:t>
            </a:r>
          </a:p>
          <a:p>
            <a:r>
              <a:rPr lang="en-GB" dirty="0"/>
              <a:t>CELEBRATING CULTURE, CREATIVITY AND FUTURE OF THE NORTH</a:t>
            </a:r>
          </a:p>
        </p:txBody>
      </p:sp>
      <p:sp>
        <p:nvSpPr>
          <p:cNvPr id="2" name="TextBox 1"/>
          <p:cNvSpPr txBox="1"/>
          <p:nvPr/>
        </p:nvSpPr>
        <p:spPr>
          <a:xfrm>
            <a:off x="578840" y="1459684"/>
            <a:ext cx="10494628" cy="4247317"/>
          </a:xfrm>
          <a:prstGeom prst="rect">
            <a:avLst/>
          </a:prstGeom>
          <a:noFill/>
        </p:spPr>
        <p:txBody>
          <a:bodyPr wrap="square" rtlCol="0">
            <a:spAutoFit/>
          </a:bodyPr>
          <a:lstStyle/>
          <a:p>
            <a:r>
              <a:rPr lang="en-GB" b="1" dirty="0"/>
              <a:t>THURSDAY 7 DECEMBER</a:t>
            </a:r>
          </a:p>
          <a:p>
            <a:endParaRPr lang="en-GB" dirty="0"/>
          </a:p>
          <a:p>
            <a:r>
              <a:rPr lang="en-GB" b="1" dirty="0"/>
              <a:t>AUDIENCE/DELEGATES</a:t>
            </a:r>
          </a:p>
          <a:p>
            <a:r>
              <a:rPr lang="en-GB" dirty="0"/>
              <a:t>POLICY MAKERS</a:t>
            </a:r>
          </a:p>
          <a:p>
            <a:r>
              <a:rPr lang="en-GB" dirty="0"/>
              <a:t>ARTISTS</a:t>
            </a:r>
          </a:p>
          <a:p>
            <a:r>
              <a:rPr lang="en-GB" dirty="0"/>
              <a:t>CREATIVE INDUSTRY LEADERS</a:t>
            </a:r>
          </a:p>
          <a:p>
            <a:r>
              <a:rPr lang="en-GB" dirty="0"/>
              <a:t>BUSINESS LEADERS</a:t>
            </a:r>
          </a:p>
          <a:p>
            <a:r>
              <a:rPr lang="en-GB" dirty="0"/>
              <a:t>LEADING NORTHERN ACADEMICS IN THE ARTS AND DIGITAL TECHNOLOGIES</a:t>
            </a:r>
          </a:p>
          <a:p>
            <a:endParaRPr lang="en-GB" b="1" dirty="0"/>
          </a:p>
          <a:p>
            <a:r>
              <a:rPr lang="en-GB" b="1" dirty="0"/>
              <a:t>HOW DO WE GET THE RIGHT PEOPLE THERE</a:t>
            </a:r>
          </a:p>
          <a:p>
            <a:r>
              <a:rPr lang="en-GB" dirty="0"/>
              <a:t>Working very closely with Hull 2017 Partnerships team</a:t>
            </a:r>
          </a:p>
          <a:p>
            <a:r>
              <a:rPr lang="en-GB" dirty="0"/>
              <a:t>Working very closely with Rebecca Horn and Pete Massey to make contact with different government departments shaping policy in the north</a:t>
            </a:r>
          </a:p>
          <a:p>
            <a:r>
              <a:rPr lang="en-GB" dirty="0"/>
              <a:t>Using contacts as the British Council to assist with international networks</a:t>
            </a:r>
          </a:p>
          <a:p>
            <a:endParaRPr lang="en-GB" b="1" dirty="0"/>
          </a:p>
        </p:txBody>
      </p:sp>
      <p:pic>
        <p:nvPicPr>
          <p:cNvPr id="1030" name="Picture 6" descr="Image result for future everything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6412" y="4969037"/>
            <a:ext cx="1680678" cy="168067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blast theory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6012" y="5959475"/>
            <a:ext cx="3200400" cy="285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61751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252757" y="182020"/>
            <a:ext cx="2443304" cy="935213"/>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07522" y="4874004"/>
            <a:ext cx="2646199" cy="1870745"/>
          </a:xfrm>
          <a:prstGeom prst="rect">
            <a:avLst/>
          </a:prstGeom>
        </p:spPr>
      </p:pic>
      <p:sp>
        <p:nvSpPr>
          <p:cNvPr id="8" name="TextBox 7"/>
          <p:cNvSpPr txBox="1"/>
          <p:nvPr/>
        </p:nvSpPr>
        <p:spPr>
          <a:xfrm>
            <a:off x="3447875" y="470902"/>
            <a:ext cx="9848676" cy="646331"/>
          </a:xfrm>
          <a:prstGeom prst="rect">
            <a:avLst/>
          </a:prstGeom>
          <a:noFill/>
        </p:spPr>
        <p:txBody>
          <a:bodyPr wrap="square" rtlCol="0">
            <a:spAutoFit/>
          </a:bodyPr>
          <a:lstStyle/>
          <a:p>
            <a:r>
              <a:rPr lang="en-GB" b="1" dirty="0"/>
              <a:t>SUBSTANCE FESTIVAL </a:t>
            </a:r>
          </a:p>
          <a:p>
            <a:r>
              <a:rPr lang="en-GB" dirty="0"/>
              <a:t>CELEBRATING CULTURE, CREATIVITY AND FUTURE OF THE NORTH</a:t>
            </a:r>
          </a:p>
        </p:txBody>
      </p:sp>
      <p:sp>
        <p:nvSpPr>
          <p:cNvPr id="2" name="TextBox 1"/>
          <p:cNvSpPr txBox="1"/>
          <p:nvPr/>
        </p:nvSpPr>
        <p:spPr>
          <a:xfrm>
            <a:off x="5118277" y="1608851"/>
            <a:ext cx="6584195" cy="3139321"/>
          </a:xfrm>
          <a:prstGeom prst="rect">
            <a:avLst/>
          </a:prstGeom>
          <a:noFill/>
        </p:spPr>
        <p:txBody>
          <a:bodyPr wrap="square" rtlCol="0">
            <a:spAutoFit/>
          </a:bodyPr>
          <a:lstStyle/>
          <a:p>
            <a:r>
              <a:rPr lang="en-GB" b="1" dirty="0"/>
              <a:t>BUDGET</a:t>
            </a:r>
          </a:p>
          <a:p>
            <a:endParaRPr lang="en-GB" b="1" dirty="0"/>
          </a:p>
          <a:p>
            <a:r>
              <a:rPr lang="en-GB" dirty="0"/>
              <a:t>MAKES SURE THAT PEOPLE WHO MIGHT BE ABLE TO AFFORD TO COME OTHERWISE CAN MAKE IT. </a:t>
            </a:r>
          </a:p>
          <a:p>
            <a:endParaRPr lang="en-GB" dirty="0"/>
          </a:p>
          <a:p>
            <a:r>
              <a:rPr lang="en-GB" dirty="0"/>
              <a:t>THIS FEELS VERY IMPORTANT.</a:t>
            </a:r>
          </a:p>
          <a:p>
            <a:endParaRPr lang="en-GB" dirty="0"/>
          </a:p>
          <a:p>
            <a:endParaRPr lang="en-GB" dirty="0"/>
          </a:p>
          <a:p>
            <a:endParaRPr lang="en-GB" dirty="0"/>
          </a:p>
          <a:p>
            <a:endParaRPr lang="en-GB" b="1" dirty="0"/>
          </a:p>
          <a:p>
            <a:endParaRPr lang="en-GB" b="1" dirty="0"/>
          </a:p>
        </p:txBody>
      </p:sp>
      <p:pic>
        <p:nvPicPr>
          <p:cNvPr id="1030" name="Picture 6" descr="Image result for future everything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6412" y="4969037"/>
            <a:ext cx="1680678" cy="168067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blast theory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6012" y="5959475"/>
            <a:ext cx="3200400" cy="2857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 3"/>
          <p:cNvGraphicFramePr>
            <a:graphicFrameLocks noGrp="1"/>
          </p:cNvGraphicFramePr>
          <p:nvPr>
            <p:extLst>
              <p:ext uri="{D42A27DB-BD31-4B8C-83A1-F6EECF244321}">
                <p14:modId xmlns:p14="http://schemas.microsoft.com/office/powerpoint/2010/main" val="4167384824"/>
              </p:ext>
            </p:extLst>
          </p:nvPr>
        </p:nvGraphicFramePr>
        <p:xfrm>
          <a:off x="374475" y="1686719"/>
          <a:ext cx="4051478" cy="3059420"/>
        </p:xfrm>
        <a:graphic>
          <a:graphicData uri="http://schemas.openxmlformats.org/drawingml/2006/table">
            <a:tbl>
              <a:tblPr/>
              <a:tblGrid>
                <a:gridCol w="3121858">
                  <a:extLst>
                    <a:ext uri="{9D8B030D-6E8A-4147-A177-3AD203B41FA5}">
                      <a16:colId xmlns:a16="http://schemas.microsoft.com/office/drawing/2014/main" val="547576119"/>
                    </a:ext>
                  </a:extLst>
                </a:gridCol>
                <a:gridCol w="929620">
                  <a:extLst>
                    <a:ext uri="{9D8B030D-6E8A-4147-A177-3AD203B41FA5}">
                      <a16:colId xmlns:a16="http://schemas.microsoft.com/office/drawing/2014/main" val="1243245543"/>
                    </a:ext>
                  </a:extLst>
                </a:gridCol>
              </a:tblGrid>
              <a:tr h="218530">
                <a:tc>
                  <a:txBody>
                    <a:bodyPr/>
                    <a:lstStyle/>
                    <a:p>
                      <a:pPr algn="l" fontAlgn="b"/>
                      <a:r>
                        <a:rPr lang="en-GB" sz="1300" b="1" i="0" u="none" strike="noStrike">
                          <a:solidFill>
                            <a:srgbClr val="FFFFFF"/>
                          </a:solidFill>
                          <a:effectLst/>
                          <a:latin typeface="Calibri" panose="020F0502020204030204" pitchFamily="34" charset="0"/>
                        </a:rPr>
                        <a:t>Substance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b"/>
                      <a:r>
                        <a:rPr lang="en-GB" sz="1300" b="1"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2625576587"/>
                  </a:ext>
                </a:extLst>
              </a:tr>
              <a:tr h="218530">
                <a:tc>
                  <a:txBody>
                    <a:bodyPr/>
                    <a:lstStyle/>
                    <a:p>
                      <a:pPr algn="l" fontAlgn="b"/>
                      <a:r>
                        <a:rPr lang="en-GB" sz="1300" b="1" i="0" u="none" strike="noStrike">
                          <a:solidFill>
                            <a:srgbClr val="FFFFFF"/>
                          </a:solidFill>
                          <a:effectLst/>
                          <a:latin typeface="Calibri" panose="020F0502020204030204" pitchFamily="34" charset="0"/>
                        </a:rPr>
                        <a:t>Thursday 7 December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b"/>
                      <a:r>
                        <a:rPr lang="en-GB" sz="1300" b="1" i="0" u="none" strike="noStrike">
                          <a:solidFill>
                            <a:srgbClr val="FFFFFF"/>
                          </a:solidFill>
                          <a:effectLst/>
                          <a:latin typeface="Calibri" panose="020F0502020204030204" pitchFamily="34" charset="0"/>
                        </a:rPr>
                        <a:t>Budget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2256121018"/>
                  </a:ext>
                </a:extLst>
              </a:tr>
              <a:tr h="218530">
                <a:tc>
                  <a:txBody>
                    <a:bodyPr/>
                    <a:lstStyle/>
                    <a:p>
                      <a:pPr algn="l" fontAlgn="b"/>
                      <a:r>
                        <a:rPr lang="en-GB" sz="13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b"/>
                      <a:r>
                        <a:rPr lang="en-GB" sz="13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505871657"/>
                  </a:ext>
                </a:extLst>
              </a:tr>
              <a:tr h="218530">
                <a:tc>
                  <a:txBody>
                    <a:bodyPr/>
                    <a:lstStyle/>
                    <a:p>
                      <a:pPr algn="l" fontAlgn="b"/>
                      <a:r>
                        <a:rPr lang="en-GB" sz="1300" b="0" i="0" u="none" strike="noStrike">
                          <a:solidFill>
                            <a:srgbClr val="FFFFFF"/>
                          </a:solidFill>
                          <a:effectLst/>
                          <a:latin typeface="Calibri" panose="020F0502020204030204" pitchFamily="34" charset="0"/>
                        </a:rPr>
                        <a:t>Future Everything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b"/>
                      <a:r>
                        <a:rPr lang="en-GB" sz="1300" b="0" i="0" u="none" strike="noStrike">
                          <a:solidFill>
                            <a:srgbClr val="FFFFFF"/>
                          </a:solidFill>
                          <a:effectLst/>
                          <a:latin typeface="Calibri" panose="020F0502020204030204" pitchFamily="34" charset="0"/>
                        </a:rPr>
                        <a:t> £      15,000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660460575"/>
                  </a:ext>
                </a:extLst>
              </a:tr>
              <a:tr h="218530">
                <a:tc>
                  <a:txBody>
                    <a:bodyPr/>
                    <a:lstStyle/>
                    <a:p>
                      <a:pPr algn="l" fontAlgn="b"/>
                      <a:r>
                        <a:rPr lang="en-GB" sz="1300" b="0" i="0" u="none" strike="noStrike">
                          <a:solidFill>
                            <a:srgbClr val="FFFFFF"/>
                          </a:solidFill>
                          <a:effectLst/>
                          <a:latin typeface="Calibri" panose="020F0502020204030204" pitchFamily="34" charset="0"/>
                        </a:rPr>
                        <a:t>Additional Keynotes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b"/>
                      <a:r>
                        <a:rPr lang="en-GB" sz="1300" b="0" i="0" u="none" strike="noStrike">
                          <a:solidFill>
                            <a:srgbClr val="FFFFFF"/>
                          </a:solidFill>
                          <a:effectLst/>
                          <a:latin typeface="Calibri" panose="020F0502020204030204" pitchFamily="34" charset="0"/>
                        </a:rPr>
                        <a:t> £        2,000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3966203229"/>
                  </a:ext>
                </a:extLst>
              </a:tr>
              <a:tr h="218530">
                <a:tc>
                  <a:txBody>
                    <a:bodyPr/>
                    <a:lstStyle/>
                    <a:p>
                      <a:pPr algn="l" fontAlgn="b"/>
                      <a:r>
                        <a:rPr lang="en-GB" sz="1300" b="0" i="0" u="none" strike="noStrike">
                          <a:solidFill>
                            <a:srgbClr val="FFFFFF"/>
                          </a:solidFill>
                          <a:effectLst/>
                          <a:latin typeface="Calibri" panose="020F0502020204030204" pitchFamily="34" charset="0"/>
                        </a:rPr>
                        <a:t>Venue Hires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b"/>
                      <a:r>
                        <a:rPr lang="en-GB" sz="1300" b="0" i="0" u="none" strike="noStrike">
                          <a:solidFill>
                            <a:srgbClr val="FFFFFF"/>
                          </a:solidFill>
                          <a:effectLst/>
                          <a:latin typeface="Calibri" panose="020F0502020204030204" pitchFamily="34" charset="0"/>
                        </a:rPr>
                        <a:t> £        2,500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1040043891"/>
                  </a:ext>
                </a:extLst>
              </a:tr>
              <a:tr h="218530">
                <a:tc>
                  <a:txBody>
                    <a:bodyPr/>
                    <a:lstStyle/>
                    <a:p>
                      <a:pPr algn="l" fontAlgn="b"/>
                      <a:r>
                        <a:rPr lang="en-GB" sz="1300" b="0" i="0" u="none" strike="noStrike">
                          <a:solidFill>
                            <a:srgbClr val="FFFFFF"/>
                          </a:solidFill>
                          <a:effectLst/>
                          <a:latin typeface="Calibri" panose="020F0502020204030204" pitchFamily="34" charset="0"/>
                        </a:rPr>
                        <a:t>Food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b"/>
                      <a:r>
                        <a:rPr lang="en-GB" sz="1300" b="0" i="0" u="none" strike="noStrike">
                          <a:solidFill>
                            <a:srgbClr val="FFFFFF"/>
                          </a:solidFill>
                          <a:effectLst/>
                          <a:latin typeface="Calibri" panose="020F0502020204030204" pitchFamily="34" charset="0"/>
                        </a:rPr>
                        <a:t> £        2,000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3871723954"/>
                  </a:ext>
                </a:extLst>
              </a:tr>
              <a:tr h="218530">
                <a:tc>
                  <a:txBody>
                    <a:bodyPr/>
                    <a:lstStyle/>
                    <a:p>
                      <a:pPr algn="l" fontAlgn="b"/>
                      <a:r>
                        <a:rPr lang="en-GB" sz="1300" b="0" i="0" u="none" strike="noStrike">
                          <a:solidFill>
                            <a:srgbClr val="FFFFFF"/>
                          </a:solidFill>
                          <a:effectLst/>
                          <a:latin typeface="Calibri" panose="020F0502020204030204" pitchFamily="34" charset="0"/>
                        </a:rPr>
                        <a:t>Drink</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b"/>
                      <a:r>
                        <a:rPr lang="en-GB" sz="1300" b="0" i="0" u="none" strike="noStrike">
                          <a:solidFill>
                            <a:srgbClr val="FFFFFF"/>
                          </a:solidFill>
                          <a:effectLst/>
                          <a:latin typeface="Calibri" panose="020F0502020204030204" pitchFamily="34" charset="0"/>
                        </a:rPr>
                        <a:t> £        2,000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3293375118"/>
                  </a:ext>
                </a:extLst>
              </a:tr>
              <a:tr h="218530">
                <a:tc>
                  <a:txBody>
                    <a:bodyPr/>
                    <a:lstStyle/>
                    <a:p>
                      <a:pPr algn="l" fontAlgn="b"/>
                      <a:r>
                        <a:rPr lang="en-GB" sz="1300" b="0" i="0" u="none" strike="noStrike">
                          <a:solidFill>
                            <a:srgbClr val="FFFFFF"/>
                          </a:solidFill>
                          <a:effectLst/>
                          <a:latin typeface="Calibri" panose="020F0502020204030204" pitchFamily="34" charset="0"/>
                        </a:rPr>
                        <a:t>Subsidy for those who can't afford to attend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b"/>
                      <a:r>
                        <a:rPr lang="en-GB" sz="1300" b="0" i="0" u="none" strike="noStrike">
                          <a:solidFill>
                            <a:srgbClr val="FFFFFF"/>
                          </a:solidFill>
                          <a:effectLst/>
                          <a:latin typeface="Calibri" panose="020F0502020204030204" pitchFamily="34" charset="0"/>
                        </a:rPr>
                        <a:t> £        2,000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3179481376"/>
                  </a:ext>
                </a:extLst>
              </a:tr>
              <a:tr h="218530">
                <a:tc>
                  <a:txBody>
                    <a:bodyPr/>
                    <a:lstStyle/>
                    <a:p>
                      <a:pPr algn="l" fontAlgn="b"/>
                      <a:r>
                        <a:rPr lang="en-GB" sz="1300" b="0" i="0" u="none" strike="noStrike">
                          <a:solidFill>
                            <a:srgbClr val="FFFFFF"/>
                          </a:solidFill>
                          <a:effectLst/>
                          <a:latin typeface="Calibri" panose="020F0502020204030204" pitchFamily="34" charset="0"/>
                        </a:rPr>
                        <a:t>Production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b"/>
                      <a:r>
                        <a:rPr lang="en-GB" sz="1300" b="0" i="0" u="none" strike="noStrike">
                          <a:solidFill>
                            <a:srgbClr val="FFFFFF"/>
                          </a:solidFill>
                          <a:effectLst/>
                          <a:latin typeface="Calibri" panose="020F0502020204030204" pitchFamily="34" charset="0"/>
                        </a:rPr>
                        <a:t> £        3,000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3226203879"/>
                  </a:ext>
                </a:extLst>
              </a:tr>
              <a:tr h="218530">
                <a:tc>
                  <a:txBody>
                    <a:bodyPr/>
                    <a:lstStyle/>
                    <a:p>
                      <a:pPr algn="l" fontAlgn="b"/>
                      <a:r>
                        <a:rPr lang="en-GB" sz="1300" b="0" i="0" u="none" strike="noStrike">
                          <a:solidFill>
                            <a:srgbClr val="FFFFFF"/>
                          </a:solidFill>
                          <a:effectLst/>
                          <a:latin typeface="Calibri" panose="020F0502020204030204" pitchFamily="34" charset="0"/>
                        </a:rPr>
                        <a:t>Accommodation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b"/>
                      <a:r>
                        <a:rPr lang="en-GB" sz="1300" b="0" i="0" u="none" strike="noStrike">
                          <a:solidFill>
                            <a:srgbClr val="FFFFFF"/>
                          </a:solidFill>
                          <a:effectLst/>
                          <a:latin typeface="Calibri" panose="020F0502020204030204" pitchFamily="34" charset="0"/>
                        </a:rPr>
                        <a:t> £        3,000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2372695437"/>
                  </a:ext>
                </a:extLst>
              </a:tr>
              <a:tr h="218530">
                <a:tc>
                  <a:txBody>
                    <a:bodyPr/>
                    <a:lstStyle/>
                    <a:p>
                      <a:pPr algn="l" fontAlgn="b"/>
                      <a:r>
                        <a:rPr lang="en-GB" sz="1300" b="0" i="0" u="none" strike="noStrike">
                          <a:solidFill>
                            <a:srgbClr val="FFFFFF"/>
                          </a:solidFill>
                          <a:effectLst/>
                          <a:latin typeface="Calibri" panose="020F0502020204030204" pitchFamily="34" charset="0"/>
                        </a:rPr>
                        <a:t>Per Diems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b"/>
                      <a:r>
                        <a:rPr lang="en-GB" sz="1300" b="0" i="0" u="none" strike="noStrike">
                          <a:solidFill>
                            <a:srgbClr val="FFFFFF"/>
                          </a:solidFill>
                          <a:effectLst/>
                          <a:latin typeface="Calibri" panose="020F0502020204030204" pitchFamily="34" charset="0"/>
                        </a:rPr>
                        <a:t> £           600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1229323481"/>
                  </a:ext>
                </a:extLst>
              </a:tr>
              <a:tr h="218530">
                <a:tc>
                  <a:txBody>
                    <a:bodyPr/>
                    <a:lstStyle/>
                    <a:p>
                      <a:pPr algn="l" fontAlgn="b"/>
                      <a:r>
                        <a:rPr lang="en-GB" sz="1300" b="0" i="0" u="none" strike="noStrike">
                          <a:solidFill>
                            <a:srgbClr val="FFFFFF"/>
                          </a:solidFill>
                          <a:effectLst/>
                          <a:latin typeface="Calibri" panose="020F0502020204030204" pitchFamily="34" charset="0"/>
                        </a:rPr>
                        <a:t>Site Dressing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b"/>
                      <a:r>
                        <a:rPr lang="en-GB" sz="1300" b="0" i="0" u="none" strike="noStrike">
                          <a:solidFill>
                            <a:srgbClr val="FFFFFF"/>
                          </a:solidFill>
                          <a:effectLst/>
                          <a:latin typeface="Calibri" panose="020F0502020204030204" pitchFamily="34" charset="0"/>
                        </a:rPr>
                        <a:t> £        2,500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1193452757"/>
                  </a:ext>
                </a:extLst>
              </a:tr>
              <a:tr h="218530">
                <a:tc>
                  <a:txBody>
                    <a:bodyPr/>
                    <a:lstStyle/>
                    <a:p>
                      <a:pPr algn="l" fontAlgn="b"/>
                      <a:r>
                        <a:rPr lang="en-GB" sz="1300" b="1" i="0" u="none" strike="noStrike">
                          <a:solidFill>
                            <a:srgbClr val="FFFFFF"/>
                          </a:solidFill>
                          <a:effectLst/>
                          <a:latin typeface="Calibri" panose="020F0502020204030204" pitchFamily="34" charset="0"/>
                        </a:rPr>
                        <a:t>Total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b"/>
                      <a:r>
                        <a:rPr lang="en-GB" sz="1300" b="1" i="0" u="none" strike="noStrike" dirty="0">
                          <a:solidFill>
                            <a:srgbClr val="FFFFFF"/>
                          </a:solidFill>
                          <a:effectLst/>
                          <a:latin typeface="Calibri" panose="020F0502020204030204" pitchFamily="34" charset="0"/>
                        </a:rPr>
                        <a:t> £      34,600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2221762649"/>
                  </a:ext>
                </a:extLst>
              </a:tr>
            </a:tbl>
          </a:graphicData>
        </a:graphic>
      </p:graphicFrame>
    </p:spTree>
    <p:extLst>
      <p:ext uri="{BB962C8B-B14F-4D97-AF65-F5344CB8AC3E}">
        <p14:creationId xmlns:p14="http://schemas.microsoft.com/office/powerpoint/2010/main" val="5894257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252757" y="182020"/>
            <a:ext cx="2443304" cy="935213"/>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93274" y="4916004"/>
            <a:ext cx="2646199" cy="1870745"/>
          </a:xfrm>
          <a:prstGeom prst="rect">
            <a:avLst/>
          </a:prstGeom>
        </p:spPr>
      </p:pic>
      <p:sp>
        <p:nvSpPr>
          <p:cNvPr id="8" name="TextBox 7"/>
          <p:cNvSpPr txBox="1"/>
          <p:nvPr/>
        </p:nvSpPr>
        <p:spPr>
          <a:xfrm>
            <a:off x="3447875" y="470902"/>
            <a:ext cx="9848676" cy="646331"/>
          </a:xfrm>
          <a:prstGeom prst="rect">
            <a:avLst/>
          </a:prstGeom>
          <a:noFill/>
        </p:spPr>
        <p:txBody>
          <a:bodyPr wrap="square" rtlCol="0">
            <a:spAutoFit/>
          </a:bodyPr>
          <a:lstStyle/>
          <a:p>
            <a:r>
              <a:rPr lang="en-GB" b="1" dirty="0"/>
              <a:t>SUBSTANCE FESTIVAL </a:t>
            </a:r>
          </a:p>
          <a:p>
            <a:r>
              <a:rPr lang="en-GB" dirty="0"/>
              <a:t>CELEBRATING CULTURE, CREATIVITY AND FUTURE OF THE NORTH</a:t>
            </a:r>
          </a:p>
        </p:txBody>
      </p:sp>
      <p:sp>
        <p:nvSpPr>
          <p:cNvPr id="2" name="TextBox 1"/>
          <p:cNvSpPr txBox="1"/>
          <p:nvPr/>
        </p:nvSpPr>
        <p:spPr>
          <a:xfrm>
            <a:off x="620168" y="1618087"/>
            <a:ext cx="4779613" cy="4524315"/>
          </a:xfrm>
          <a:prstGeom prst="rect">
            <a:avLst/>
          </a:prstGeom>
          <a:noFill/>
        </p:spPr>
        <p:txBody>
          <a:bodyPr wrap="square" rtlCol="0">
            <a:spAutoFit/>
          </a:bodyPr>
          <a:lstStyle/>
          <a:p>
            <a:r>
              <a:rPr lang="en-GB" b="1" dirty="0"/>
              <a:t>COMMISIONS</a:t>
            </a:r>
          </a:p>
          <a:p>
            <a:endParaRPr lang="en-GB" b="1" dirty="0"/>
          </a:p>
          <a:p>
            <a:r>
              <a:rPr lang="en-GB" b="1" dirty="0"/>
              <a:t>MARSHMELLOW LASER FEAST (MLF)</a:t>
            </a:r>
          </a:p>
          <a:p>
            <a:endParaRPr lang="en-GB" dirty="0"/>
          </a:p>
          <a:p>
            <a:r>
              <a:rPr lang="en-GB" dirty="0"/>
              <a:t>In partnership with the British Council, Strata and Montreal; MLF will create The Colossal Wave which is a large installation by the Marina and an installation in Humber Street Gallery. </a:t>
            </a:r>
          </a:p>
          <a:p>
            <a:endParaRPr lang="en-GB" dirty="0"/>
          </a:p>
          <a:p>
            <a:r>
              <a:rPr lang="en-GB" b="1" dirty="0"/>
              <a:t>A bowling ball thrown from a high tower by the Marina. It lands on the crash mat and effects films that can be viewed in VR at Humber Street Gallery. Using a local writer to give these films a Hull sense of humour. This will run across the weekend.</a:t>
            </a:r>
          </a:p>
          <a:p>
            <a:endParaRPr lang="en-GB" b="1" dirty="0"/>
          </a:p>
        </p:txBody>
      </p:sp>
      <p:pic>
        <p:nvPicPr>
          <p:cNvPr id="1030" name="Picture 6" descr="Image result for future everything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6412" y="4969037"/>
            <a:ext cx="1680678" cy="168067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blast theory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6012" y="5959475"/>
            <a:ext cx="3200400" cy="285750"/>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Image result for MARSHMALLOW LASER FEAS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95909" y="5851377"/>
            <a:ext cx="1903932" cy="78769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7"/>
          <a:stretch>
            <a:fillRect/>
          </a:stretch>
        </p:blipFill>
        <p:spPr>
          <a:xfrm>
            <a:off x="8192973" y="2911381"/>
            <a:ext cx="3746500" cy="2286224"/>
          </a:xfrm>
          <a:prstGeom prst="rect">
            <a:avLst/>
          </a:prstGeom>
        </p:spPr>
      </p:pic>
      <p:pic>
        <p:nvPicPr>
          <p:cNvPr id="3" name="Picture 2"/>
          <p:cNvPicPr>
            <a:picLocks noChangeAspect="1"/>
          </p:cNvPicPr>
          <p:nvPr/>
        </p:nvPicPr>
        <p:blipFill>
          <a:blip r:embed="rId8"/>
          <a:stretch>
            <a:fillRect/>
          </a:stretch>
        </p:blipFill>
        <p:spPr>
          <a:xfrm>
            <a:off x="5459752" y="1072929"/>
            <a:ext cx="3716030" cy="2067019"/>
          </a:xfrm>
          <a:prstGeom prst="rect">
            <a:avLst/>
          </a:prstGeom>
        </p:spPr>
      </p:pic>
    </p:spTree>
    <p:extLst>
      <p:ext uri="{BB962C8B-B14F-4D97-AF65-F5344CB8AC3E}">
        <p14:creationId xmlns:p14="http://schemas.microsoft.com/office/powerpoint/2010/main" val="26365981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6" descr="Image result for future everything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6412" y="4969037"/>
            <a:ext cx="1680678" cy="1680678"/>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8" descr="Image result for blast theory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6012" y="5959475"/>
            <a:ext cx="3200400" cy="28575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Image result for MARSHMALLOW LASER FEAS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5909" y="5851377"/>
            <a:ext cx="1903932" cy="78769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p:cNvPicPr>
            <a:picLocks noChangeAspect="1"/>
          </p:cNvPicPr>
          <p:nvPr/>
        </p:nvPicPr>
        <p:blipFill>
          <a:blip r:embed="rId5"/>
          <a:stretch>
            <a:fillRect/>
          </a:stretch>
        </p:blipFill>
        <p:spPr>
          <a:xfrm>
            <a:off x="533654" y="5851377"/>
            <a:ext cx="1563677" cy="616535"/>
          </a:xfrm>
          <a:prstGeom prst="rect">
            <a:avLst/>
          </a:prstGeom>
        </p:spPr>
      </p:pic>
      <p:sp>
        <p:nvSpPr>
          <p:cNvPr id="2" name="Title 1"/>
          <p:cNvSpPr>
            <a:spLocks noGrp="1"/>
          </p:cNvSpPr>
          <p:nvPr>
            <p:ph type="title"/>
          </p:nvPr>
        </p:nvSpPr>
        <p:spPr>
          <a:xfrm>
            <a:off x="172008" y="2072787"/>
            <a:ext cx="3675184" cy="2279405"/>
          </a:xfrm>
        </p:spPr>
        <p:txBody>
          <a:bodyPr>
            <a:normAutofit fontScale="90000"/>
          </a:bodyPr>
          <a:lstStyle/>
          <a:p>
            <a:br>
              <a:rPr lang="en-GB" sz="1800" dirty="0"/>
            </a:br>
            <a:br>
              <a:rPr lang="en-GB" sz="1800" dirty="0"/>
            </a:br>
            <a:br>
              <a:rPr lang="en-GB" sz="1800" dirty="0">
                <a:latin typeface="+mn-lt"/>
              </a:rPr>
            </a:br>
            <a:r>
              <a:rPr lang="en-GB" sz="1800" b="1" dirty="0">
                <a:latin typeface="+mn-lt"/>
              </a:rPr>
              <a:t>LOOK UP – The Deep #3</a:t>
            </a:r>
            <a:br>
              <a:rPr lang="en-GB" sz="1800" b="1" dirty="0">
                <a:latin typeface="+mn-lt"/>
              </a:rPr>
            </a:br>
            <a:br>
              <a:rPr lang="en-GB" sz="1800" dirty="0">
                <a:latin typeface="+mn-lt"/>
              </a:rPr>
            </a:br>
            <a:r>
              <a:rPr lang="en-GB" sz="1800" dirty="0">
                <a:latin typeface="+mn-lt"/>
              </a:rPr>
              <a:t>Field.io are working on a spectacular intervention in collaboration with The Deep on and around the building, inspired by the architect Terry Farrell’s original vision as a iceberg rising and sinking.  The building is emblematic of the decades long regeneration of the city, arguably the catalyst that kick started the changes 2017 is a product of. </a:t>
            </a:r>
            <a:br>
              <a:rPr lang="en-GB" sz="1800" dirty="0"/>
            </a:br>
            <a:br>
              <a:rPr lang="en-GB" sz="1800" dirty="0"/>
            </a:br>
            <a:r>
              <a:rPr lang="en-GB" sz="1800" dirty="0">
                <a:latin typeface="+mn-lt"/>
              </a:rPr>
              <a:t>Produced as part of the Look Up programme this will be a free event</a:t>
            </a:r>
            <a:r>
              <a:rPr lang="en-GB" sz="1800" dirty="0"/>
              <a:t>.    </a:t>
            </a:r>
          </a:p>
        </p:txBody>
      </p:sp>
      <p:pic>
        <p:nvPicPr>
          <p:cNvPr id="4" name="Picture 3"/>
          <p:cNvPicPr>
            <a:picLocks noChangeAspect="1"/>
          </p:cNvPicPr>
          <p:nvPr/>
        </p:nvPicPr>
        <p:blipFill>
          <a:blip r:embed="rId6"/>
          <a:stretch>
            <a:fillRect/>
          </a:stretch>
        </p:blipFill>
        <p:spPr>
          <a:xfrm>
            <a:off x="252757" y="182020"/>
            <a:ext cx="2443304" cy="935213"/>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37412" y="966146"/>
            <a:ext cx="3590926" cy="1504491"/>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378192" y="3468589"/>
            <a:ext cx="2914650" cy="1143000"/>
          </a:xfrm>
          <a:prstGeom prst="rect">
            <a:avLst/>
          </a:prstGeom>
        </p:spPr>
      </p:pic>
      <p:sp>
        <p:nvSpPr>
          <p:cNvPr id="11" name="TextBox 10"/>
          <p:cNvSpPr txBox="1"/>
          <p:nvPr/>
        </p:nvSpPr>
        <p:spPr>
          <a:xfrm>
            <a:off x="8352692" y="1916431"/>
            <a:ext cx="3455377" cy="4247317"/>
          </a:xfrm>
          <a:prstGeom prst="rect">
            <a:avLst/>
          </a:prstGeom>
          <a:noFill/>
        </p:spPr>
        <p:txBody>
          <a:bodyPr wrap="square" rtlCol="0">
            <a:spAutoFit/>
          </a:bodyPr>
          <a:lstStyle/>
          <a:p>
            <a:endParaRPr lang="en-GB" b="1" dirty="0"/>
          </a:p>
          <a:p>
            <a:endParaRPr lang="en-GB" b="1" dirty="0"/>
          </a:p>
          <a:p>
            <a:r>
              <a:rPr lang="en-GB" b="1" dirty="0"/>
              <a:t>Beyond The Stars </a:t>
            </a:r>
          </a:p>
          <a:p>
            <a:r>
              <a:rPr lang="en-GB" dirty="0"/>
              <a:t>Jason Bruges </a:t>
            </a:r>
          </a:p>
          <a:p>
            <a:endParaRPr lang="en-GB" dirty="0"/>
          </a:p>
          <a:p>
            <a:r>
              <a:rPr lang="en-GB" dirty="0"/>
              <a:t>The large scale light installation will be taking place across Hull’s Old Town and in the very early stages of its run. Substance gives the opportunity for critical engagement and peer review within the symposia.  </a:t>
            </a:r>
          </a:p>
          <a:p>
            <a:endParaRPr lang="en-GB" dirty="0"/>
          </a:p>
          <a:p>
            <a:endParaRPr lang="en-GB" dirty="0"/>
          </a:p>
          <a:p>
            <a:endParaRPr lang="en-GB" dirty="0"/>
          </a:p>
        </p:txBody>
      </p:sp>
      <p:pic>
        <p:nvPicPr>
          <p:cNvPr id="12" name="Pictur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569689" y="558926"/>
            <a:ext cx="2619375" cy="1743075"/>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407522" y="4874004"/>
            <a:ext cx="2646199" cy="1870745"/>
          </a:xfrm>
          <a:prstGeom prst="rect">
            <a:avLst/>
          </a:prstGeom>
        </p:spPr>
      </p:pic>
    </p:spTree>
    <p:extLst>
      <p:ext uri="{BB962C8B-B14F-4D97-AF65-F5344CB8AC3E}">
        <p14:creationId xmlns:p14="http://schemas.microsoft.com/office/powerpoint/2010/main" val="5446317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252757" y="182020"/>
            <a:ext cx="2443304" cy="935213"/>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07522" y="4874004"/>
            <a:ext cx="2646199" cy="1870745"/>
          </a:xfrm>
          <a:prstGeom prst="rect">
            <a:avLst/>
          </a:prstGeom>
        </p:spPr>
      </p:pic>
      <p:sp>
        <p:nvSpPr>
          <p:cNvPr id="8" name="TextBox 7"/>
          <p:cNvSpPr txBox="1"/>
          <p:nvPr/>
        </p:nvSpPr>
        <p:spPr>
          <a:xfrm>
            <a:off x="3447875" y="470902"/>
            <a:ext cx="9848676" cy="646331"/>
          </a:xfrm>
          <a:prstGeom prst="rect">
            <a:avLst/>
          </a:prstGeom>
          <a:noFill/>
        </p:spPr>
        <p:txBody>
          <a:bodyPr wrap="square" rtlCol="0">
            <a:spAutoFit/>
          </a:bodyPr>
          <a:lstStyle/>
          <a:p>
            <a:r>
              <a:rPr lang="en-GB" b="1" dirty="0"/>
              <a:t>SUBSTANCE FESTIVAL </a:t>
            </a:r>
          </a:p>
          <a:p>
            <a:r>
              <a:rPr lang="en-GB" dirty="0"/>
              <a:t>CELEBRATING CULTURE, CREATIVITY AND FUTURE OF THE NORTH</a:t>
            </a:r>
          </a:p>
        </p:txBody>
      </p:sp>
      <p:sp>
        <p:nvSpPr>
          <p:cNvPr id="2" name="TextBox 1"/>
          <p:cNvSpPr txBox="1"/>
          <p:nvPr/>
        </p:nvSpPr>
        <p:spPr>
          <a:xfrm>
            <a:off x="138171" y="1277720"/>
            <a:ext cx="4759905" cy="4801314"/>
          </a:xfrm>
          <a:prstGeom prst="rect">
            <a:avLst/>
          </a:prstGeom>
          <a:noFill/>
        </p:spPr>
        <p:txBody>
          <a:bodyPr wrap="square" rtlCol="0">
            <a:spAutoFit/>
          </a:bodyPr>
          <a:lstStyle/>
          <a:p>
            <a:r>
              <a:rPr lang="en-GB" b="1" dirty="0"/>
              <a:t>WILD BEASTS WITH ORCHESTRA</a:t>
            </a:r>
          </a:p>
          <a:p>
            <a:r>
              <a:rPr lang="en-GB" b="1" dirty="0"/>
              <a:t>From Kendal and across the festival scene this Summer. Want to contribute to panel discussions on the Thursday.</a:t>
            </a:r>
          </a:p>
          <a:p>
            <a:endParaRPr lang="en-GB" b="1" dirty="0"/>
          </a:p>
          <a:p>
            <a:r>
              <a:rPr lang="en-GB" b="1" dirty="0"/>
              <a:t>SHE DREW THE GUN</a:t>
            </a:r>
          </a:p>
          <a:p>
            <a:r>
              <a:rPr lang="en-GB" b="1" dirty="0"/>
              <a:t>From Merseyside. Chosen as a younger political northern voice. On Skeleton Key Records – a record label that hasn’t been afraid to carve out it’s own path.</a:t>
            </a:r>
          </a:p>
          <a:p>
            <a:endParaRPr lang="en-GB" b="1" dirty="0"/>
          </a:p>
          <a:p>
            <a:r>
              <a:rPr lang="en-GB" b="1" dirty="0"/>
              <a:t>NADINE SHAH</a:t>
            </a:r>
          </a:p>
          <a:p>
            <a:r>
              <a:rPr lang="en-GB" b="1" dirty="0"/>
              <a:t>Part Norwegian and part Pakistani. From Whitburn just north of Sunderland – talks passionately about the neglect of her own northern seaside town.</a:t>
            </a:r>
          </a:p>
          <a:p>
            <a:endParaRPr lang="en-GB" b="1" dirty="0"/>
          </a:p>
        </p:txBody>
      </p:sp>
      <p:pic>
        <p:nvPicPr>
          <p:cNvPr id="1030" name="Picture 6" descr="Image result for future everything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6412" y="4969037"/>
            <a:ext cx="1680678" cy="168067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blast theory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6012" y="5959475"/>
            <a:ext cx="3200400" cy="285750"/>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Image result for MARSHMALLOW LASER FEAS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95909" y="5851377"/>
            <a:ext cx="1903932" cy="78769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7"/>
          <a:stretch>
            <a:fillRect/>
          </a:stretch>
        </p:blipFill>
        <p:spPr>
          <a:xfrm>
            <a:off x="7968224" y="1273860"/>
            <a:ext cx="2878596" cy="2029501"/>
          </a:xfrm>
          <a:prstGeom prst="rect">
            <a:avLst/>
          </a:prstGeom>
        </p:spPr>
      </p:pic>
      <p:pic>
        <p:nvPicPr>
          <p:cNvPr id="9" name="Picture 8"/>
          <p:cNvPicPr>
            <a:picLocks noChangeAspect="1"/>
          </p:cNvPicPr>
          <p:nvPr/>
        </p:nvPicPr>
        <p:blipFill>
          <a:blip r:embed="rId8"/>
          <a:stretch>
            <a:fillRect/>
          </a:stretch>
        </p:blipFill>
        <p:spPr>
          <a:xfrm>
            <a:off x="5611738" y="1231092"/>
            <a:ext cx="2340123" cy="2340123"/>
          </a:xfrm>
          <a:prstGeom prst="rect">
            <a:avLst/>
          </a:prstGeom>
        </p:spPr>
      </p:pic>
      <p:pic>
        <p:nvPicPr>
          <p:cNvPr id="10" name="Picture 9"/>
          <p:cNvPicPr>
            <a:picLocks noChangeAspect="1"/>
          </p:cNvPicPr>
          <p:nvPr/>
        </p:nvPicPr>
        <p:blipFill>
          <a:blip r:embed="rId9"/>
          <a:stretch>
            <a:fillRect/>
          </a:stretch>
        </p:blipFill>
        <p:spPr>
          <a:xfrm>
            <a:off x="7480823" y="3095848"/>
            <a:ext cx="3531097" cy="1985669"/>
          </a:xfrm>
          <a:prstGeom prst="rect">
            <a:avLst/>
          </a:prstGeom>
        </p:spPr>
      </p:pic>
      <p:sp>
        <p:nvSpPr>
          <p:cNvPr id="11" name="TextBox 10"/>
          <p:cNvSpPr txBox="1"/>
          <p:nvPr/>
        </p:nvSpPr>
        <p:spPr>
          <a:xfrm>
            <a:off x="5897797" y="4088682"/>
            <a:ext cx="2467924" cy="1323439"/>
          </a:xfrm>
          <a:prstGeom prst="rect">
            <a:avLst/>
          </a:prstGeom>
          <a:noFill/>
        </p:spPr>
        <p:txBody>
          <a:bodyPr wrap="square" rtlCol="0">
            <a:spAutoFit/>
          </a:bodyPr>
          <a:lstStyle/>
          <a:p>
            <a:r>
              <a:rPr lang="en-GB" sz="1600" dirty="0"/>
              <a:t>“When you grow up in a seaside town, you’re constantly surrounded by this faded glory. They were tourist hotspots.”</a:t>
            </a:r>
          </a:p>
        </p:txBody>
      </p:sp>
      <p:pic>
        <p:nvPicPr>
          <p:cNvPr id="3" name="Picture 2"/>
          <p:cNvPicPr>
            <a:picLocks noChangeAspect="1"/>
          </p:cNvPicPr>
          <p:nvPr/>
        </p:nvPicPr>
        <p:blipFill>
          <a:blip r:embed="rId10"/>
          <a:stretch>
            <a:fillRect/>
          </a:stretch>
        </p:blipFill>
        <p:spPr>
          <a:xfrm>
            <a:off x="533654" y="5851377"/>
            <a:ext cx="1563677" cy="616535"/>
          </a:xfrm>
          <a:prstGeom prst="rect">
            <a:avLst/>
          </a:prstGeom>
        </p:spPr>
      </p:pic>
    </p:spTree>
    <p:extLst>
      <p:ext uri="{BB962C8B-B14F-4D97-AF65-F5344CB8AC3E}">
        <p14:creationId xmlns:p14="http://schemas.microsoft.com/office/powerpoint/2010/main" val="164790783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ensitivity xmlns="80129174-c05c-43cc-8e32-21fcbdfe51bb" xsi:nil="true"/>
    <wic_System_Copyright xmlns="http://schemas.microsoft.com/sharepoint/v3/fields"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8C42307EFC073438B4FFFF77ECBCF68" ma:contentTypeVersion="12" ma:contentTypeDescription="Create a new document." ma:contentTypeScope="" ma:versionID="034189de01be7df593913df764eac2ba">
  <xsd:schema xmlns:xsd="http://www.w3.org/2001/XMLSchema" xmlns:xs="http://www.w3.org/2001/XMLSchema" xmlns:p="http://schemas.microsoft.com/office/2006/metadata/properties" xmlns:ns2="80129174-c05c-43cc-8e32-21fcbdfe51bb" xmlns:ns3="958b15ed-c521-4290-b073-2e98d4cc1d7f" xmlns:ns4="http://schemas.microsoft.com/sharepoint/v3/fields" targetNamespace="http://schemas.microsoft.com/office/2006/metadata/properties" ma:root="true" ma:fieldsID="df0f5f7795057d951e7ae7a806083bab" ns2:_="" ns3:_="" ns4:_="">
    <xsd:import namespace="80129174-c05c-43cc-8e32-21fcbdfe51bb"/>
    <xsd:import namespace="958b15ed-c521-4290-b073-2e98d4cc1d7f"/>
    <xsd:import namespace="http://schemas.microsoft.com/sharepoint/v3/fields"/>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4:wic_System_Copyright" minOccurs="0"/>
                <xsd:element ref="ns2:Sensi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0129174-c05c-43cc-8e32-21fcbdfe51bb"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element name="Sensitivity" ma:index="19" nillable="true" ma:displayName="Sensitivity" ma:description="Contains personal or commercially sensitive data?" ma:format="Dropdown" ma:internalName="Sensitivity">
      <xsd:simpleType>
        <xsd:restriction base="dms:Choice">
          <xsd:enumeration value="Sensitive personal data"/>
          <xsd:enumeration value="Commercially sensitive data"/>
          <xsd:enumeration value="Both"/>
          <xsd:enumeration value="Neither"/>
        </xsd:restriction>
      </xsd:simpleType>
    </xsd:element>
  </xsd:schema>
  <xsd:schema xmlns:xsd="http://www.w3.org/2001/XMLSchema" xmlns:xs="http://www.w3.org/2001/XMLSchema" xmlns:dms="http://schemas.microsoft.com/office/2006/documentManagement/types" xmlns:pc="http://schemas.microsoft.com/office/infopath/2007/PartnerControls" targetNamespace="958b15ed-c521-4290-b073-2e98d4cc1d7f"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AutoTags" ma:index="15" nillable="true" ma:displayName="MediaServiceAutoTags" ma:description="" ma:internalName="MediaServiceAutoTags" ma:readOnly="true">
      <xsd:simpleType>
        <xsd:restriction base="dms:Text"/>
      </xsd:simpleType>
    </xsd:element>
    <xsd:element name="MediaServiceLocation" ma:index="16" nillable="true" ma:displayName="MediaServiceLocation" ma:description="" ma:internalName="MediaServiceLocation"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18" nillable="true" ma:displayName="Copyright" ma:internalName="wic_System_Copyright">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B7B98C1-6F83-4154-B5CF-E08AF88C7FA7}">
  <ds:schemaRefs>
    <ds:schemaRef ds:uri="http://schemas.microsoft.com/office/2006/metadata/properties"/>
    <ds:schemaRef ds:uri="http://purl.org/dc/elements/1.1/"/>
    <ds:schemaRef ds:uri="http://schemas.microsoft.com/office/2006/documentManagement/types"/>
    <ds:schemaRef ds:uri="http://www.w3.org/XML/1998/namespace"/>
    <ds:schemaRef ds:uri="http://purl.org/dc/terms/"/>
    <ds:schemaRef ds:uri="http://schemas.microsoft.com/office/infopath/2007/PartnerControls"/>
    <ds:schemaRef ds:uri="http://schemas.openxmlformats.org/package/2006/metadata/core-properties"/>
    <ds:schemaRef ds:uri="80129174-c05c-43cc-8e32-21fcbdfe51bb"/>
    <ds:schemaRef ds:uri="http://purl.org/dc/dcmitype/"/>
  </ds:schemaRefs>
</ds:datastoreItem>
</file>

<file path=customXml/itemProps2.xml><?xml version="1.0" encoding="utf-8"?>
<ds:datastoreItem xmlns:ds="http://schemas.openxmlformats.org/officeDocument/2006/customXml" ds:itemID="{FF585F89-23D1-488C-B991-183CD8462FC4}"/>
</file>

<file path=customXml/itemProps3.xml><?xml version="1.0" encoding="utf-8"?>
<ds:datastoreItem xmlns:ds="http://schemas.openxmlformats.org/officeDocument/2006/customXml" ds:itemID="{471A4F53-8FD0-40A0-B5E9-52558DA7A3C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588</TotalTime>
  <Words>1170</Words>
  <Application>Microsoft Office PowerPoint</Application>
  <PresentationFormat>Widescreen</PresentationFormat>
  <Paragraphs>176</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LOOK UP – The Deep #3  Field.io are working on a spectacular intervention in collaboration with The Deep on and around the building, inspired by the architect Terry Farrell’s original vision as a iceberg rising and sinking.  The building is emblematic of the decades long regeneration of the city, arguably the catalyst that kick started the changes 2017 is a product of.   Produced as part of the Look Up programme this will be a free event.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Martin Atkinson</dc:creator>
  <cp:lastModifiedBy>Martin Atkinson</cp:lastModifiedBy>
  <cp:revision>37</cp:revision>
  <dcterms:created xsi:type="dcterms:W3CDTF">2017-06-01T09:18:24Z</dcterms:created>
  <dcterms:modified xsi:type="dcterms:W3CDTF">2017-06-02T11:08:30Z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0x010100F8C42307EFC073438B4FFFF77ECBCF68</vt:lpwstr>
  </property>
</Properties>
</file>