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4" r:id="rId2"/>
    <p:sldMasterId id="2147483706" r:id="rId3"/>
    <p:sldMasterId id="2147483718" r:id="rId4"/>
    <p:sldMasterId id="2147483730" r:id="rId5"/>
    <p:sldMasterId id="2147483742" r:id="rId6"/>
    <p:sldMasterId id="2147483754" r:id="rId7"/>
    <p:sldMasterId id="2147483766" r:id="rId8"/>
    <p:sldMasterId id="2147483778" r:id="rId9"/>
    <p:sldMasterId id="2147483790" r:id="rId10"/>
  </p:sldMasterIdLst>
  <p:notesMasterIdLst>
    <p:notesMasterId r:id="rId21"/>
  </p:notesMasterIdLst>
  <p:handoutMasterIdLst>
    <p:handoutMasterId r:id="rId22"/>
  </p:handoutMasterIdLst>
  <p:sldIdLst>
    <p:sldId id="471" r:id="rId11"/>
    <p:sldId id="295" r:id="rId12"/>
    <p:sldId id="491" r:id="rId13"/>
    <p:sldId id="332" r:id="rId14"/>
    <p:sldId id="353" r:id="rId15"/>
    <p:sldId id="356" r:id="rId16"/>
    <p:sldId id="324" r:id="rId17"/>
    <p:sldId id="494" r:id="rId18"/>
    <p:sldId id="365" r:id="rId19"/>
    <p:sldId id="489" r:id="rId20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C22"/>
    <a:srgbClr val="8C01A5"/>
    <a:srgbClr val="12B5D6"/>
    <a:srgbClr val="E34350"/>
    <a:srgbClr val="EE4865"/>
    <a:srgbClr val="F86BBE"/>
    <a:srgbClr val="8512BE"/>
    <a:srgbClr val="990099"/>
    <a:srgbClr val="F15CB7"/>
    <a:srgbClr val="85D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3" autoAdjust="0"/>
    <p:restoredTop sz="94698" autoAdjust="0"/>
  </p:normalViewPr>
  <p:slideViewPr>
    <p:cSldViewPr snapToGrid="0" snapToObjects="1">
      <p:cViewPr>
        <p:scale>
          <a:sx n="50" d="100"/>
          <a:sy n="50" d="100"/>
        </p:scale>
        <p:origin x="-3744" y="-16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B8FD4-C7D0-4A50-8D77-16A02BE54957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5A21E-19EE-4968-A6AE-D3F65A4CF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43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64CF2-C508-467B-8B40-89DBA2810D0B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97D6F-E1D6-4468-B1AB-F8CD72934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7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611B2-ADB2-CA48-B0F8-6CA834DDDD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C01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8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576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717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14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245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773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359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716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071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098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086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9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36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04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565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206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071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1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2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4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9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51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6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B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3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50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22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68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67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8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24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8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80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91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3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D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3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93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2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68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32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80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71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4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06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3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5D1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3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73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39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42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04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41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39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88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60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04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5C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3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91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3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87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213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88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2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18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75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36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4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507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25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86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03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91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328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556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7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84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926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5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18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59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456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866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915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14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9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140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809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532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277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221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746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85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487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57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61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871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973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82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2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85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443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973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41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477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007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033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777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694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A840-9413-534E-BB8B-0F73A7F2432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76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0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8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70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99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8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10/03/2016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39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l 2017 Hello Wor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357377"/>
            <a:ext cx="4922157" cy="1710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641" y="2303662"/>
            <a:ext cx="814160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CREATIVE COMMUNITIES PROGRAMME</a:t>
            </a:r>
          </a:p>
          <a:p>
            <a:endParaRPr lang="en-GB" sz="2600" b="1" dirty="0" smtClean="0">
              <a:solidFill>
                <a:schemeClr val="bg1"/>
              </a:solidFill>
            </a:endParaRPr>
          </a:p>
          <a:p>
            <a:r>
              <a:rPr lang="en-GB" sz="2600" b="1" dirty="0" smtClean="0">
                <a:solidFill>
                  <a:schemeClr val="bg1"/>
                </a:solidFill>
              </a:rPr>
              <a:t>Phil Batty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Director of </a:t>
            </a:r>
            <a:r>
              <a:rPr lang="en-GB" sz="2400" dirty="0" smtClean="0">
                <a:solidFill>
                  <a:schemeClr val="bg1"/>
                </a:solidFill>
              </a:rPr>
              <a:t>Marketing, Communities and Legacy</a:t>
            </a:r>
          </a:p>
          <a:p>
            <a:endParaRPr lang="en-GB" sz="2600" b="1" dirty="0" smtClean="0">
              <a:solidFill>
                <a:schemeClr val="bg1"/>
              </a:solidFill>
            </a:endParaRPr>
          </a:p>
          <a:p>
            <a:r>
              <a:rPr lang="en-GB" sz="2600" b="1" dirty="0" smtClean="0">
                <a:solidFill>
                  <a:schemeClr val="bg1"/>
                </a:solidFill>
              </a:rPr>
              <a:t>Claire Drury</a:t>
            </a:r>
            <a:endParaRPr lang="en-GB" sz="2600" b="1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Creative Communities Programme Administrator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6494" y="4015738"/>
            <a:ext cx="1915909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b="1" dirty="0">
                <a:ln w="38100" cmpd="sng">
                  <a:noFill/>
                  <a:prstDash val="solid"/>
                  <a:miter lim="800000"/>
                </a:ln>
                <a:solidFill>
                  <a:srgbClr val="F7DD18"/>
                </a:solidFill>
                <a:latin typeface="Arial Black" panose="020B0A04020102020204" pitchFamily="34" charset="0"/>
              </a:rPr>
              <a:t>EMAIL ALERTS</a:t>
            </a:r>
            <a:endParaRPr lang="en-GB" sz="1400" dirty="0">
              <a:solidFill>
                <a:prstClr val="black"/>
              </a:solidFill>
            </a:endParaRPr>
          </a:p>
          <a:p>
            <a:pPr algn="ctr">
              <a:lnSpc>
                <a:spcPct val="70000"/>
              </a:lnSpc>
            </a:pPr>
            <a:endParaRPr lang="en-US" sz="600" dirty="0" smtClean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1400" dirty="0" smtClean="0">
                <a:ln w="38100" cmpd="sng">
                  <a:noFill/>
                  <a:prstDash val="solid"/>
                  <a:miter lim="800000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hull2017.co.uk/signup</a:t>
            </a:r>
            <a:endParaRPr lang="en-US" sz="1400" dirty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841" y="2991090"/>
            <a:ext cx="1074333" cy="246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 smtClean="0">
                <a:ln w="38100" cmpd="sng">
                  <a:noFill/>
                  <a:prstDash val="solid"/>
                  <a:miter lim="800000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@2017Hull</a:t>
            </a:r>
            <a:endParaRPr lang="en-US" sz="1400" dirty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4463" y="2946014"/>
            <a:ext cx="1074333" cy="243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 smtClean="0">
                <a:ln w="38100" cmpd="sng">
                  <a:noFill/>
                  <a:prstDash val="solid"/>
                  <a:miter lim="800000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@2017Hull</a:t>
            </a:r>
            <a:endParaRPr lang="en-US" sz="1400" dirty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3821" y="2946014"/>
            <a:ext cx="1529586" cy="246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 err="1">
                <a:ln w="38100" cmpd="sng">
                  <a:noFill/>
                  <a:prstDash val="solid"/>
                  <a:miter lim="800000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HullCityofCulture</a:t>
            </a:r>
            <a:endParaRPr lang="en-US" sz="1400" dirty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7943" y="2991090"/>
            <a:ext cx="891591" cy="246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>
                <a:ln w="38100" cmpd="sng">
                  <a:noFill/>
                  <a:prstDash val="solid"/>
                  <a:miter lim="800000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87834" y="4012490"/>
            <a:ext cx="1632263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b="1" dirty="0" smtClean="0">
                <a:ln w="38100" cmpd="sng">
                  <a:noFill/>
                  <a:prstDash val="solid"/>
                  <a:miter lim="800000"/>
                </a:ln>
                <a:solidFill>
                  <a:srgbClr val="F7DD18"/>
                </a:solidFill>
                <a:latin typeface="Arial Black" panose="020B0A04020102020204" pitchFamily="34" charset="0"/>
              </a:rPr>
              <a:t>WEBSITE</a:t>
            </a:r>
          </a:p>
          <a:p>
            <a:pPr algn="ctr">
              <a:lnSpc>
                <a:spcPct val="70000"/>
              </a:lnSpc>
            </a:pPr>
            <a:endParaRPr lang="en-US" sz="600" dirty="0" smtClean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1400" dirty="0" smtClean="0">
                <a:ln w="38100" cmpd="sng">
                  <a:noFill/>
                  <a:prstDash val="solid"/>
                  <a:miter lim="800000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hull2017.co.uk</a:t>
            </a:r>
            <a:endParaRPr lang="en-US" sz="1400" dirty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35" y="4050235"/>
            <a:ext cx="1181101" cy="665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18" y="2485185"/>
            <a:ext cx="328581" cy="328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35" y="2481546"/>
            <a:ext cx="275285" cy="2752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96" y="2462094"/>
            <a:ext cx="305068" cy="3050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41" y="2493854"/>
            <a:ext cx="347997" cy="347997"/>
          </a:xfrm>
          <a:prstGeom prst="rect">
            <a:avLst/>
          </a:prstGeom>
        </p:spPr>
      </p:pic>
      <p:pic>
        <p:nvPicPr>
          <p:cNvPr id="15" name="Picture 14" descr="Hull 2017 Hello Word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8" y="398099"/>
            <a:ext cx="4339619" cy="15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20" y="1766731"/>
            <a:ext cx="7668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ln w="38100" cmpd="sng">
                  <a:noFill/>
                  <a:prstDash val="solid"/>
                  <a:miter lim="800000"/>
                </a:ln>
                <a:solidFill>
                  <a:schemeClr val="accent3"/>
                </a:solidFill>
                <a:latin typeface="Arial Black" panose="020B0A04020102020204" pitchFamily="34" charset="0"/>
              </a:rPr>
              <a:t>CREATIVE COMMUNITIES PROGRAMME: </a:t>
            </a:r>
          </a:p>
          <a:p>
            <a:endParaRPr lang="en-US" sz="3500" b="1" dirty="0" smtClean="0">
              <a:ln w="38100" cmpd="sng">
                <a:noFill/>
                <a:prstDash val="solid"/>
                <a:miter lim="800000"/>
              </a:ln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r>
              <a:rPr lang="en-US" sz="3500" b="1" dirty="0" smtClean="0">
                <a:ln w="38100" cmpd="sng">
                  <a:noFill/>
                  <a:prstDash val="solid"/>
                  <a:miter lim="800000"/>
                </a:ln>
                <a:solidFill>
                  <a:schemeClr val="accent3"/>
                </a:solidFill>
                <a:latin typeface="Arial Black" panose="020B0A04020102020204" pitchFamily="34" charset="0"/>
              </a:rPr>
              <a:t>ESSENTIAL CRITERIA</a:t>
            </a:r>
            <a:endParaRPr lang="en-US" sz="3500" b="1" dirty="0">
              <a:ln w="38100" cmpd="sng">
                <a:noFill/>
                <a:prstDash val="solid"/>
                <a:miter lim="800000"/>
              </a:ln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/>
          <p:cNvSpPr/>
          <p:nvPr/>
        </p:nvSpPr>
        <p:spPr>
          <a:xfrm>
            <a:off x="-2386477" y="191960"/>
            <a:ext cx="6216040" cy="6216040"/>
          </a:xfrm>
          <a:prstGeom prst="diamond">
            <a:avLst/>
          </a:prstGeom>
          <a:blipFill dpi="0" rotWithShape="0">
            <a:blip r:embed="rId2"/>
            <a:srcRect/>
            <a:tile tx="381000" ty="-1270000" sx="55000" sy="55000" flip="none" algn="t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2221" y="602008"/>
            <a:ext cx="6716109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	CELEBRATE ARTS &amp; CULTURE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20376" y="1238250"/>
            <a:ext cx="5885548" cy="30884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We’re looking for projects that: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Bring together community groups and artists to collaborate on a truly creative project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Use any form of arts or cultural activity in your project</a:t>
            </a: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82287" y="963412"/>
            <a:ext cx="8303702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 descr="SHAP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4" y="-1"/>
            <a:ext cx="2695434" cy="129169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01415" y="1414992"/>
            <a:ext cx="8333414" cy="32730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We’re looking for projects that are inclusive and celebrate people of all backgrounds.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Projects must take place in a space or venue that  can be accessed by everyone, whatever the size of the event or activity.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Applicants must work with and engage people in Hull to celebrate the city and challenge perceptions.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We would like to know what positive steps you intend to take to make sure your project embraces inclusivity across performers, participants and audience. </a:t>
            </a: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3315" y="579039"/>
            <a:ext cx="4575049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	OPEN TO ALL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389" y="3583096"/>
            <a:ext cx="2765146" cy="179222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83527" y="664233"/>
            <a:ext cx="6598323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3 ENGAGE PEOPE &amp; COMMUNITIES IN HULL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3527" y="1288155"/>
            <a:ext cx="7265073" cy="32730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We’re looking for projects that connect communities across the city and inspire engagement, such as: 		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Events that bring people together and create opportunities to participate.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Projects that involve and embody the spirit of local people and the area where they live. </a:t>
            </a: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59" y="0"/>
            <a:ext cx="2490041" cy="133065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82287" y="963412"/>
            <a:ext cx="8303702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1127" y="511834"/>
            <a:ext cx="5645823" cy="8188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4	BE MORE THAN THE EVERY DAY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31128" y="1288155"/>
            <a:ext cx="8331872" cy="36267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UK City of Culture will only happen once in Hull. This is Hull’s chance to show what the city is really about.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We want people to create projects that do something extra, something special, something different to make Hull 2017 unique.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Go above and beyond your normal activities.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Be original, ambitious, radical and iconic.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Build a project that transforms Hull.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Give people the opportunity to see something new, unusual or exciting.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31127" y="963412"/>
            <a:ext cx="8303702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SECONDARY CRITERIA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4283137" y="404019"/>
            <a:ext cx="6216040" cy="6216040"/>
          </a:xfrm>
          <a:prstGeom prst="diamond">
            <a:avLst/>
          </a:prstGeom>
          <a:blipFill dpi="0" rotWithShape="0">
            <a:blip r:embed="rId2"/>
            <a:srcRect/>
            <a:tile tx="762000" ty="0" sx="55000" sy="55000" flip="none" algn="t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1127" y="1349703"/>
            <a:ext cx="6037948" cy="34563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Working in partnership.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Embracing digital &amp; technology.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Looking beyond 2017.  </a:t>
            </a: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7167" y="3548408"/>
            <a:ext cx="1934570" cy="125388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1126" y="704850"/>
            <a:ext cx="7893723" cy="400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QUESTIONS: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Who can apply? </a:t>
            </a:r>
          </a:p>
          <a:p>
            <a:pPr algn="l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What should I prepare?</a:t>
            </a:r>
          </a:p>
          <a:p>
            <a:pPr algn="l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What support is available?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898" y="738991"/>
            <a:ext cx="6544102" cy="43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3000" b="1" dirty="0" smtClean="0">
                <a:solidFill>
                  <a:srgbClr val="8C01A5"/>
                </a:solidFill>
                <a:latin typeface="Arial Black" panose="020B0A04020102020204" pitchFamily="34" charset="0"/>
                <a:cs typeface="OCR F-Bold OSF"/>
              </a:rPr>
              <a:t>KEY DATES</a:t>
            </a:r>
            <a:endParaRPr lang="en-US" sz="3000" b="1" dirty="0" smtClean="0">
              <a:solidFill>
                <a:srgbClr val="8C01A5"/>
              </a:solidFill>
              <a:latin typeface="Arial Black" panose="020B0A04020102020204" pitchFamily="34" charset="0"/>
              <a:cs typeface="OCR F-Bold OSF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898" y="1333498"/>
            <a:ext cx="8010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FEB 2016 </a:t>
            </a:r>
            <a:r>
              <a:rPr lang="en-GB" dirty="0"/>
              <a:t>Guidance notes published on </a:t>
            </a:r>
            <a:r>
              <a:rPr lang="en-GB" dirty="0" smtClean="0"/>
              <a:t>website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b="1" dirty="0"/>
              <a:t>APR 2016 </a:t>
            </a:r>
            <a:r>
              <a:rPr lang="en-GB" dirty="0"/>
              <a:t>Application window opens on 4 April 2016 via hull2017.co.uk Information events will take place across communities</a:t>
            </a:r>
          </a:p>
          <a:p>
            <a:pPr>
              <a:lnSpc>
                <a:spcPct val="150000"/>
              </a:lnSpc>
            </a:pPr>
            <a:r>
              <a:rPr lang="en-GB" dirty="0"/>
              <a:t>MAY 2016 Application deadline: 16 May 2016</a:t>
            </a:r>
          </a:p>
          <a:p>
            <a:pPr>
              <a:lnSpc>
                <a:spcPct val="150000"/>
              </a:lnSpc>
            </a:pPr>
            <a:r>
              <a:rPr lang="en-GB" b="1" dirty="0"/>
              <a:t>JUN 2016 </a:t>
            </a:r>
            <a:r>
              <a:rPr lang="en-GB" dirty="0"/>
              <a:t>Decisions made on successful projects</a:t>
            </a:r>
          </a:p>
          <a:p>
            <a:pPr>
              <a:lnSpc>
                <a:spcPct val="150000"/>
              </a:lnSpc>
            </a:pPr>
            <a:r>
              <a:rPr lang="en-GB" b="1" dirty="0"/>
              <a:t>JUL 2016 </a:t>
            </a:r>
            <a:r>
              <a:rPr lang="en-GB" dirty="0"/>
              <a:t>Applicants notified of outcome and successful projects confirmed in a contract</a:t>
            </a:r>
          </a:p>
          <a:p>
            <a:pPr>
              <a:lnSpc>
                <a:spcPct val="150000"/>
              </a:lnSpc>
            </a:pPr>
            <a:r>
              <a:rPr lang="en-GB" b="1" dirty="0"/>
              <a:t>SEP 2016 </a:t>
            </a:r>
            <a:r>
              <a:rPr lang="en-GB" dirty="0"/>
              <a:t>First wave of projects announced to the general public</a:t>
            </a:r>
          </a:p>
        </p:txBody>
      </p:sp>
    </p:spTree>
    <p:extLst>
      <p:ext uri="{BB962C8B-B14F-4D97-AF65-F5344CB8AC3E}">
        <p14:creationId xmlns:p14="http://schemas.microsoft.com/office/powerpoint/2010/main" val="9967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ULL CITY OF CULTUR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B5D6"/>
      </a:accent1>
      <a:accent2>
        <a:srgbClr val="8C00A6"/>
      </a:accent2>
      <a:accent3>
        <a:srgbClr val="F7DD18"/>
      </a:accent3>
      <a:accent4>
        <a:srgbClr val="EB3EA8"/>
      </a:accent4>
      <a:accent5>
        <a:srgbClr val="E62E52"/>
      </a:accent5>
      <a:accent6>
        <a:srgbClr val="85D200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ustom Desig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12" ma:contentTypeDescription="Create a new document." ma:contentTypeScope="" ma:versionID="034189de01be7df593913df764eac2ba">
  <xsd:schema xmlns:xsd="http://www.w3.org/2001/XMLSchema" xmlns:xs="http://www.w3.org/2001/XMLSchema" xmlns:p="http://schemas.microsoft.com/office/2006/metadata/properties" xmlns:ns2="80129174-c05c-43cc-8e32-21fcbdfe51bb" xmlns:ns3="958b15ed-c521-4290-b073-2e98d4cc1d7f" xmlns:ns4="http://schemas.microsoft.com/sharepoint/v3/fields" targetNamespace="http://schemas.microsoft.com/office/2006/metadata/properties" ma:root="true" ma:fieldsID="df0f5f7795057d951e7ae7a806083bab" ns2:_="" ns3:_="" ns4:_="">
    <xsd:import namespace="80129174-c05c-43cc-8e32-21fcbdfe51bb"/>
    <xsd:import namespace="958b15ed-c521-4290-b073-2e98d4cc1d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wic_System_Copyright" minOccurs="0"/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Sensitivity" ma:index="19" nillable="true" ma:displayName="Sensitivity" ma:description="Contains personal or commercially sensitive data?" ma:format="Dropdown" ma:internalName="Sensitivity">
      <xsd:simpleType>
        <xsd:restriction base="dms:Choice">
          <xsd:enumeration value="Sensitive personal data"/>
          <xsd:enumeration value="Commercially sensitive data"/>
          <xsd:enumeration value="Both"/>
          <xsd:enumeration value="Nei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8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80129174-c05c-43cc-8e32-21fcbdfe51bb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C7662F3B-1C34-468B-AEBA-E0E1D9DB45AF}"/>
</file>

<file path=customXml/itemProps2.xml><?xml version="1.0" encoding="utf-8"?>
<ds:datastoreItem xmlns:ds="http://schemas.openxmlformats.org/officeDocument/2006/customXml" ds:itemID="{6B3DD15F-64C9-4E5C-B746-2A0A9BE776A6}"/>
</file>

<file path=customXml/itemProps3.xml><?xml version="1.0" encoding="utf-8"?>
<ds:datastoreItem xmlns:ds="http://schemas.openxmlformats.org/officeDocument/2006/customXml" ds:itemID="{AB86D809-290C-4996-9F01-C11A4731664A}"/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355</Words>
  <Application>Microsoft Office PowerPoint</Application>
  <PresentationFormat>On-screen Show (16:9)</PresentationFormat>
  <Paragraphs>68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Office Theme</vt:lpstr>
      <vt:lpstr>9_Custom Design</vt:lpstr>
      <vt:lpstr>3_Custom Design</vt:lpstr>
      <vt:lpstr>1_Custom Design</vt:lpstr>
      <vt:lpstr>6_Custom Design</vt:lpstr>
      <vt:lpstr>5_Custom Design</vt:lpstr>
      <vt:lpstr>2_Custom Design</vt:lpstr>
      <vt:lpstr>12_Custom Design</vt:lpstr>
      <vt:lpstr>8_Custom Design</vt:lpstr>
      <vt:lpstr>7_Custom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Contractor</dc:creator>
  <cp:lastModifiedBy>Drury Claire L</cp:lastModifiedBy>
  <cp:revision>267</cp:revision>
  <cp:lastPrinted>2015-10-21T09:45:34Z</cp:lastPrinted>
  <dcterms:created xsi:type="dcterms:W3CDTF">2015-10-14T11:25:04Z</dcterms:created>
  <dcterms:modified xsi:type="dcterms:W3CDTF">2016-03-10T09:52:25Z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