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2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s/slide2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xml" ContentType="application/vnd.openxmlformats-officedocument.presentationml.slideMaster+xml"/>
  <Override PartName="/ppt/slideLayouts/slideLayout67.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59.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58.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71.xml" ContentType="application/vnd.openxmlformats-officedocument.presentationml.slideLayout+xml"/>
  <Override PartName="/ppt/slideLayouts/slideLayout81.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93.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28.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127.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33.xml" ContentType="application/vnd.openxmlformats-officedocument.presentationml.slideLayout+xml"/>
  <Override PartName="/ppt/slideLayouts/slideLayout46.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slideLayouts/slideLayout53.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43.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44.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6.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9.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4" r:id="rId2"/>
    <p:sldMasterId id="2147483706" r:id="rId3"/>
    <p:sldMasterId id="2147483718" r:id="rId4"/>
    <p:sldMasterId id="2147483730" r:id="rId5"/>
    <p:sldMasterId id="2147483742" r:id="rId6"/>
    <p:sldMasterId id="2147483754" r:id="rId7"/>
    <p:sldMasterId id="2147483766" r:id="rId8"/>
    <p:sldMasterId id="2147483778" r:id="rId9"/>
    <p:sldMasterId id="2147483790" r:id="rId10"/>
    <p:sldMasterId id="2147483802" r:id="rId11"/>
  </p:sldMasterIdLst>
  <p:notesMasterIdLst>
    <p:notesMasterId r:id="rId37"/>
  </p:notesMasterIdLst>
  <p:handoutMasterIdLst>
    <p:handoutMasterId r:id="rId38"/>
  </p:handoutMasterIdLst>
  <p:sldIdLst>
    <p:sldId id="513" r:id="rId12"/>
    <p:sldId id="520" r:id="rId13"/>
    <p:sldId id="554" r:id="rId14"/>
    <p:sldId id="555" r:id="rId15"/>
    <p:sldId id="332" r:id="rId16"/>
    <p:sldId id="400" r:id="rId17"/>
    <p:sldId id="523" r:id="rId18"/>
    <p:sldId id="522" r:id="rId19"/>
    <p:sldId id="538" r:id="rId20"/>
    <p:sldId id="533" r:id="rId21"/>
    <p:sldId id="534" r:id="rId22"/>
    <p:sldId id="548" r:id="rId23"/>
    <p:sldId id="549" r:id="rId24"/>
    <p:sldId id="535" r:id="rId25"/>
    <p:sldId id="541" r:id="rId26"/>
    <p:sldId id="536" r:id="rId27"/>
    <p:sldId id="542" r:id="rId28"/>
    <p:sldId id="537" r:id="rId29"/>
    <p:sldId id="543" r:id="rId30"/>
    <p:sldId id="544" r:id="rId31"/>
    <p:sldId id="552" r:id="rId32"/>
    <p:sldId id="546" r:id="rId33"/>
    <p:sldId id="547" r:id="rId34"/>
    <p:sldId id="553" r:id="rId35"/>
    <p:sldId id="529" r:id="rId36"/>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1A5"/>
    <a:srgbClr val="FEDC22"/>
    <a:srgbClr val="12B5D6"/>
    <a:srgbClr val="E34350"/>
    <a:srgbClr val="EE4865"/>
    <a:srgbClr val="F86BBE"/>
    <a:srgbClr val="8512BE"/>
    <a:srgbClr val="990099"/>
    <a:srgbClr val="F15CB7"/>
    <a:srgbClr val="85D1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673" autoAdjust="0"/>
    <p:restoredTop sz="94743" autoAdjust="0"/>
  </p:normalViewPr>
  <p:slideViewPr>
    <p:cSldViewPr snapToGrid="0" snapToObjects="1">
      <p:cViewPr>
        <p:scale>
          <a:sx n="110" d="100"/>
          <a:sy n="110" d="100"/>
        </p:scale>
        <p:origin x="-792"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printerSettings" Target="printerSettings/printerSettings1.bin"/><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9"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5.xml"/><Relationship Id="rId24" Type="http://schemas.openxmlformats.org/officeDocument/2006/relationships/slide" Target="slides/slide13.xml"/><Relationship Id="rId1" Type="http://schemas.openxmlformats.org/officeDocument/2006/relationships/slideMaster" Target="slideMasters/slideMaster1.xml"/><Relationship Id="rId32" Type="http://schemas.openxmlformats.org/officeDocument/2006/relationships/slide" Target="slides/slide2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openxmlformats.org/officeDocument/2006/relationships/customXml" Target="../customXml/item2.xml"/><Relationship Id="rId23" Type="http://schemas.openxmlformats.org/officeDocument/2006/relationships/slide" Target="slides/slide12.xml"/><Relationship Id="rId28" Type="http://schemas.openxmlformats.org/officeDocument/2006/relationships/slide" Target="slides/slide17.xml"/><Relationship Id="rId5" Type="http://schemas.openxmlformats.org/officeDocument/2006/relationships/slideMaster" Target="slideMasters/slideMaster5.xml"/><Relationship Id="rId36" Type="http://schemas.openxmlformats.org/officeDocument/2006/relationships/slide" Target="slides/slide25.xml"/><Relationship Id="rId15" Type="http://schemas.openxmlformats.org/officeDocument/2006/relationships/slide" Target="slides/slide4.xml"/><Relationship Id="rId31"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8.xml"/><Relationship Id="rId44" Type="http://schemas.openxmlformats.org/officeDocument/2006/relationships/customXml" Target="../customXml/item1.xml"/><Relationship Id="rId22" Type="http://schemas.openxmlformats.org/officeDocument/2006/relationships/slide" Target="slides/slide11.xml"/><Relationship Id="rId27" Type="http://schemas.openxmlformats.org/officeDocument/2006/relationships/slide" Target="slides/slide16.xml"/><Relationship Id="rId4" Type="http://schemas.openxmlformats.org/officeDocument/2006/relationships/slideMaster" Target="slideMasters/slideMaster4.xml"/><Relationship Id="rId30" Type="http://schemas.openxmlformats.org/officeDocument/2006/relationships/slide" Target="slides/slide19.xml"/><Relationship Id="rId9" Type="http://schemas.openxmlformats.org/officeDocument/2006/relationships/slideMaster" Target="slideMasters/slideMaster9.xml"/><Relationship Id="rId35" Type="http://schemas.openxmlformats.org/officeDocument/2006/relationships/slide" Target="slides/slide24.xml"/><Relationship Id="rId14" Type="http://schemas.openxmlformats.org/officeDocument/2006/relationships/slide" Target="slides/slide3.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25" Type="http://schemas.openxmlformats.org/officeDocument/2006/relationships/slide" Target="slides/slide14.xml"/><Relationship Id="rId33" Type="http://schemas.openxmlformats.org/officeDocument/2006/relationships/slide" Target="slides/slide22.xml"/><Relationship Id="rId12" Type="http://schemas.openxmlformats.org/officeDocument/2006/relationships/slide" Target="slides/slide1.xml"/><Relationship Id="rId17" Type="http://schemas.openxmlformats.org/officeDocument/2006/relationships/slide" Target="slides/slide6.xml"/><Relationship Id="rId38" Type="http://schemas.openxmlformats.org/officeDocument/2006/relationships/handoutMaster" Target="handoutMasters/handoutMaster1.xml"/><Relationship Id="rId46" Type="http://schemas.openxmlformats.org/officeDocument/2006/relationships/customXml" Target="../customXml/item3.xml"/><Relationship Id="rId20" Type="http://schemas.openxmlformats.org/officeDocument/2006/relationships/slide" Target="slides/slide9.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21B8FD4-C7D0-4A50-8D77-16A02BE54957}" type="datetimeFigureOut">
              <a:rPr lang="en-GB" smtClean="0"/>
              <a:t>15/09/16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F15A21E-19EE-4968-A6AE-D3F65A4CF46A}" type="slidenum">
              <a:rPr lang="en-GB" smtClean="0"/>
              <a:t>‹#›</a:t>
            </a:fld>
            <a:endParaRPr lang="en-GB"/>
          </a:p>
        </p:txBody>
      </p:sp>
    </p:spTree>
    <p:extLst>
      <p:ext uri="{BB962C8B-B14F-4D97-AF65-F5344CB8AC3E}">
        <p14:creationId xmlns:p14="http://schemas.microsoft.com/office/powerpoint/2010/main" val="1063943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7064CF2-C508-467B-8B40-89DBA2810D0B}" type="datetimeFigureOut">
              <a:rPr lang="en-GB" smtClean="0"/>
              <a:t>15/09/16</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8697D6F-E1D6-4468-B1AB-F8CD72934803}" type="slidenum">
              <a:rPr lang="en-GB" smtClean="0"/>
              <a:t>‹#›</a:t>
            </a:fld>
            <a:endParaRPr lang="en-GB"/>
          </a:p>
        </p:txBody>
      </p:sp>
    </p:spTree>
    <p:extLst>
      <p:ext uri="{BB962C8B-B14F-4D97-AF65-F5344CB8AC3E}">
        <p14:creationId xmlns:p14="http://schemas.microsoft.com/office/powerpoint/2010/main" val="371757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611B2-ADB2-CA48-B0F8-6CA834DDDDA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2156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CKGROUND PURP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52818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8964A840-9413-534E-BB8B-0F73A7F24329}" type="datetimeFigureOut">
              <a:rPr lang="en-US" smtClean="0"/>
              <a:t>15/09/16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060757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458717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610144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91124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7077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98435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39871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514071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86098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360086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6659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40-9413-534E-BB8B-0F73A7F24329}" type="datetimeFigureOut">
              <a:rPr lang="en-US" smtClean="0"/>
              <a:t>15/09/16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0325636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71204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936565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0642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763071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2745B2-94C2-44B5-BF31-06EAAC9C08F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FB707F-2823-4E4E-8656-9F2A67D672D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2350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ckground purpl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899123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9706047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ground yellow">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6845692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ackground gree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1709950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ckground pink">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163639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64A840-9413-534E-BB8B-0F73A7F24329}" type="datetimeFigureOut">
              <a:rPr lang="en-US" smtClean="0"/>
              <a:t>15/09/16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4857124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1951405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3665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3834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9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91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272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269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9408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5055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71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8964A840-9413-534E-BB8B-0F73A7F24329}" type="datetimeFigureOut">
              <a:rPr lang="en-US" smtClean="0"/>
              <a:t>15/09/16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0101295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5585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BACKGROUND PURP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68276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4241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1494171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14147836"/>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68491722"/>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75951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2286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ACKGROUND BLU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12B5D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04150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0332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59768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4716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6218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892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4767263"/>
            <a:ext cx="2133600" cy="274637"/>
          </a:xfrm>
          <a:prstGeom prst="rect">
            <a:avLst/>
          </a:prstGeom>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38668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36780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34691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2513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ACKGROUND YELLOW">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FEDC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91393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9339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02612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6386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34932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32880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46071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14C3FA2-652B-4EF5-AC96-A926FF8945C6}"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55EB2DA-0F86-4CB0-81CE-5CED789F24C6}"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80140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24906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6603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ACKGROUND GREE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85D1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6273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81339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53842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66904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00441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19939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94488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9560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ED1A04-1261-45D8-990D-E181EDF1E5A7}"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36147C8-2C24-4E2A-8B54-1D1EB17B5A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11504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589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ACKGROUND PIN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
        <p:nvSpPr>
          <p:cNvPr id="7" name="Rectangle 6"/>
          <p:cNvSpPr/>
          <p:nvPr userDrawn="1"/>
        </p:nvSpPr>
        <p:spPr>
          <a:xfrm>
            <a:off x="0" y="0"/>
            <a:ext cx="9144000" cy="5143500"/>
          </a:xfrm>
          <a:prstGeom prst="rect">
            <a:avLst/>
          </a:prstGeom>
          <a:solidFill>
            <a:srgbClr val="F15CB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079803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29591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3643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65287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09421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45288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6312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10118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30875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04236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270AFE4-6AD3-4968-8DC3-B2EF0AD3CFE8}"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8346D58-AD9C-4889-9B93-EF4006FE87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678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EE48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823450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4525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70698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02103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82191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43232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72355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1287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49184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859926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18553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964A840-9413-534E-BB8B-0F73A7F24329}" type="datetimeFigureOut">
              <a:rPr lang="en-US" smtClean="0"/>
              <a:t>15/09/16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259818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253ADE-AF9B-43B6-9F02-8B97C2BB970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89BB00-DF8A-4793-A7BB-B769E670E1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195597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66645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0786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64691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873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4029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486140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04180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56853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793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8964A840-9413-534E-BB8B-0F73A7F24329}" type="datetimeFigureOut">
              <a:rPr lang="en-US" smtClean="0"/>
              <a:t>15/09/16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30667277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88822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B1617A-9C43-4142-870F-A4CD6A3FADA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C0C6138-9C21-4DF9-BDEF-661A407CEDC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917746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6948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43048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82957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6336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8187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96297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879823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5572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8964A840-9413-534E-BB8B-0F73A7F24329}" type="datetimeFigureOut">
              <a:rPr lang="en-US" smtClean="0"/>
              <a:t>15/09/16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421EF1-347A-A24E-AEA9-F86D65806B2C}" type="slidenum">
              <a:rPr lang="en-US" smtClean="0"/>
              <a:t>‹#›</a:t>
            </a:fld>
            <a:endParaRPr lang="en-US"/>
          </a:p>
        </p:txBody>
      </p:sp>
    </p:spTree>
    <p:extLst>
      <p:ext uri="{BB962C8B-B14F-4D97-AF65-F5344CB8AC3E}">
        <p14:creationId xmlns:p14="http://schemas.microsoft.com/office/powerpoint/2010/main" val="26478385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907443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60021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65C3E2-D888-466A-844A-4E86E81A663A}"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276D55-2334-475D-9835-5013CFC89C5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17797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56041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7414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911007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75203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183777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94869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299F1-181F-41D5-817D-013DC3C370C5}" type="datetimeFigureOut">
              <a:rPr lang="en-GB" smtClean="0">
                <a:solidFill>
                  <a:prstClr val="black">
                    <a:tint val="75000"/>
                  </a:prstClr>
                </a:solidFill>
              </a:rPr>
              <a:pPr/>
              <a:t>15/09/16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B4F63F-A3DC-4D83-BEB6-D59791EAB6D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42464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3" Type="http://schemas.openxmlformats.org/officeDocument/2006/relationships/image" Target="../media/image8.jpe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slideLayout" Target="../slideLayouts/slideLayout127.xml"/><Relationship Id="rId14" Type="http://schemas.openxmlformats.org/officeDocument/2006/relationships/slideLayout" Target="../slideLayouts/slideLayout128.xml"/><Relationship Id="rId15" Type="http://schemas.openxmlformats.org/officeDocument/2006/relationships/slideLayout" Target="../slideLayouts/slideLayout129.xml"/><Relationship Id="rId16" Type="http://schemas.openxmlformats.org/officeDocument/2006/relationships/slideLayout" Target="../slideLayouts/slideLayout130.xml"/><Relationship Id="rId17" Type="http://schemas.openxmlformats.org/officeDocument/2006/relationships/slideLayout" Target="../slideLayouts/slideLayout131.xml"/><Relationship Id="rId18"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3" Type="http://schemas.openxmlformats.org/officeDocument/2006/relationships/image" Target="../media/image4.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5.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3" Type="http://schemas.openxmlformats.org/officeDocument/2006/relationships/image" Target="../media/image6.jpe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3" Type="http://schemas.openxmlformats.org/officeDocument/2006/relationships/image" Target="../media/image7.jpe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964A840-9413-534E-BB8B-0F73A7F24329}" type="datetimeFigureOut">
              <a:rPr lang="en-US" smtClean="0"/>
              <a:t>15/09/16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B421EF1-347A-A24E-AEA9-F86D65806B2C}" type="slidenum">
              <a:rPr lang="en-US" smtClean="0"/>
              <a:t>‹#›</a:t>
            </a:fld>
            <a:endParaRPr lang="en-US"/>
          </a:p>
        </p:txBody>
      </p:sp>
    </p:spTree>
    <p:extLst>
      <p:ext uri="{BB962C8B-B14F-4D97-AF65-F5344CB8AC3E}">
        <p14:creationId xmlns:p14="http://schemas.microsoft.com/office/powerpoint/2010/main" val="9630978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22745B2-94C2-44B5-BF31-06EAAC9C08F6}"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FB707F-2823-4E4E-8656-9F2A67D672D5}" type="slidenum">
              <a:rPr lang="en-GB" smtClean="0">
                <a:solidFill>
                  <a:prstClr val="black">
                    <a:tint val="75000"/>
                  </a:prstClr>
                </a:solidFill>
              </a:rPr>
              <a:pPr defTabSz="914400"/>
              <a:t>‹#›</a:t>
            </a:fld>
            <a:endParaRPr lang="en-GB" dirty="0">
              <a:solidFill>
                <a:prstClr val="black">
                  <a:tint val="75000"/>
                </a:prstClr>
              </a:solidFill>
            </a:endParaRPr>
          </a:p>
        </p:txBody>
      </p:sp>
      <p:pic>
        <p:nvPicPr>
          <p:cNvPr id="9218"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76199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5E8790-A161-7446-8B8B-EBA779AD0CA6}" type="datetimeFigureOut">
              <a:rPr lang="en-US" smtClean="0">
                <a:solidFill>
                  <a:prstClr val="black">
                    <a:tint val="75000"/>
                  </a:prstClr>
                </a:solidFill>
              </a:rPr>
              <a:pPr/>
              <a:t>15/09/16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8245C7-5021-714B-9A80-0EC5F6B52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98851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4840422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14C3FA2-652B-4EF5-AC96-A926FF8945C6}"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55EB2DA-0F86-4CB0-81CE-5CED789F24C6}" type="slidenum">
              <a:rPr lang="en-GB" smtClean="0">
                <a:solidFill>
                  <a:prstClr val="black">
                    <a:tint val="75000"/>
                  </a:prstClr>
                </a:solidFill>
              </a:rPr>
              <a:pPr defTabSz="914400"/>
              <a:t>‹#›</a:t>
            </a:fld>
            <a:endParaRPr lang="en-GB" dirty="0">
              <a:solidFill>
                <a:prstClr val="black">
                  <a:tint val="75000"/>
                </a:prstClr>
              </a:solidFill>
            </a:endParaRPr>
          </a:p>
        </p:txBody>
      </p:sp>
      <p:pic>
        <p:nvPicPr>
          <p:cNvPr id="512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18354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0ED1A04-1261-45D8-990D-E181EDF1E5A7}"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36147C8-2C24-4E2A-8B54-1D1EB17B5A69}" type="slidenum">
              <a:rPr lang="en-GB" smtClean="0">
                <a:solidFill>
                  <a:prstClr val="black">
                    <a:tint val="75000"/>
                  </a:prstClr>
                </a:solidFill>
              </a:rPr>
              <a:pPr defTabSz="914400"/>
              <a:t>‹#›</a:t>
            </a:fld>
            <a:endParaRPr lang="en-GB" dirty="0">
              <a:solidFill>
                <a:prstClr val="black">
                  <a:tint val="75000"/>
                </a:prstClr>
              </a:solidFill>
            </a:endParaRPr>
          </a:p>
        </p:txBody>
      </p:sp>
      <p:pic>
        <p:nvPicPr>
          <p:cNvPr id="3074"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70556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270AFE4-6AD3-4968-8DC3-B2EF0AD3CFE8}"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8346D58-AD9C-4889-9B93-EF4006FE87BC}" type="slidenum">
              <a:rPr lang="en-GB" smtClean="0">
                <a:solidFill>
                  <a:prstClr val="black">
                    <a:tint val="75000"/>
                  </a:prstClr>
                </a:solidFill>
              </a:rPr>
              <a:pPr defTabSz="914400"/>
              <a:t>‹#›</a:t>
            </a:fld>
            <a:endParaRPr lang="en-GB" dirty="0">
              <a:solidFill>
                <a:prstClr val="black">
                  <a:tint val="75000"/>
                </a:prstClr>
              </a:solidFill>
            </a:endParaRPr>
          </a:p>
        </p:txBody>
      </p:sp>
      <p:pic>
        <p:nvPicPr>
          <p:cNvPr id="8194"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9396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253ADE-AF9B-43B6-9F02-8B97C2BB9705}"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889BB00-DF8A-4793-A7BB-B769E670E19F}" type="slidenum">
              <a:rPr lang="en-GB" smtClean="0">
                <a:solidFill>
                  <a:prstClr val="black">
                    <a:tint val="75000"/>
                  </a:prstClr>
                </a:solidFill>
              </a:rPr>
              <a:pPr defTabSz="914400"/>
              <a:t>‹#›</a:t>
            </a:fld>
            <a:endParaRPr lang="en-GB" dirty="0">
              <a:solidFill>
                <a:prstClr val="black">
                  <a:tint val="75000"/>
                </a:prstClr>
              </a:solidFill>
            </a:endParaRPr>
          </a:p>
        </p:txBody>
      </p:sp>
      <p:pic>
        <p:nvPicPr>
          <p:cNvPr id="7170"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271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3B1617A-9C43-4142-870F-A4CD6A3FADA5}"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C0C6138-9C21-4DF9-BDEF-661A407CEDCC}" type="slidenum">
              <a:rPr lang="en-GB" smtClean="0">
                <a:solidFill>
                  <a:prstClr val="black">
                    <a:tint val="75000"/>
                  </a:prstClr>
                </a:solidFill>
              </a:rPr>
              <a:pPr defTabSz="914400"/>
              <a:t>‹#›</a:t>
            </a:fld>
            <a:endParaRPr lang="en-GB" dirty="0">
              <a:solidFill>
                <a:prstClr val="black">
                  <a:tint val="75000"/>
                </a:prstClr>
              </a:solidFill>
            </a:endParaRPr>
          </a:p>
        </p:txBody>
      </p:sp>
      <p:pic>
        <p:nvPicPr>
          <p:cNvPr id="4098"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99955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C65C3E2-D888-466A-844A-4E86E81A663A}"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0276D55-2334-475D-9835-5013CFC89C52}" type="slidenum">
              <a:rPr lang="en-GB" smtClean="0">
                <a:solidFill>
                  <a:prstClr val="black">
                    <a:tint val="75000"/>
                  </a:prstClr>
                </a:solidFill>
              </a:rPr>
              <a:pPr defTabSz="914400"/>
              <a:t>‹#›</a:t>
            </a:fld>
            <a:endParaRPr lang="en-GB" dirty="0">
              <a:solidFill>
                <a:prstClr val="black">
                  <a:tint val="75000"/>
                </a:prstClr>
              </a:solidFill>
            </a:endParaRPr>
          </a:p>
        </p:txBody>
      </p:sp>
      <p:pic>
        <p:nvPicPr>
          <p:cNvPr id="6146"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86202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5299F1-181F-41D5-817D-013DC3C370C5}" type="datetimeFigureOut">
              <a:rPr lang="en-GB" smtClean="0">
                <a:solidFill>
                  <a:prstClr val="black">
                    <a:tint val="75000"/>
                  </a:prstClr>
                </a:solidFill>
              </a:rPr>
              <a:pPr defTabSz="914400"/>
              <a:t>15/09/16</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6B4F63F-A3DC-4D83-BEB6-D59791EAB6DD}" type="slidenum">
              <a:rPr lang="en-GB" smtClean="0">
                <a:solidFill>
                  <a:prstClr val="black">
                    <a:tint val="75000"/>
                  </a:prstClr>
                </a:solidFill>
              </a:rPr>
              <a:pPr defTabSz="914400"/>
              <a:t>‹#›</a:t>
            </a:fld>
            <a:endParaRPr lang="en-GB" dirty="0">
              <a:solidFill>
                <a:prstClr val="black">
                  <a:tint val="75000"/>
                </a:prstClr>
              </a:solidFill>
            </a:endParaRPr>
          </a:p>
        </p:txBody>
      </p:sp>
      <p:pic>
        <p:nvPicPr>
          <p:cNvPr id="10242" name="Picture 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39252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0.xml"/><Relationship Id="rId2"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JPG"/><Relationship Id="rId3"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png"/><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g"/><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png"/><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0.xml"/><Relationship Id="rId2"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0.xml"/><Relationship Id="rId2"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0.xml"/><Relationship Id="rId2"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0.xml"/><Relationship Id="rId2"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1.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26.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26.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1.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ll 2017 Everyone Back to Ours Graphic.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3923" y="1"/>
            <a:ext cx="2600081" cy="2313829"/>
          </a:xfrm>
          <a:prstGeom prst="rect">
            <a:avLst/>
          </a:prstGeom>
        </p:spPr>
      </p:pic>
      <p:sp>
        <p:nvSpPr>
          <p:cNvPr id="3" name="Rectangle 2"/>
          <p:cNvSpPr/>
          <p:nvPr/>
        </p:nvSpPr>
        <p:spPr>
          <a:xfrm>
            <a:off x="425373" y="1689351"/>
            <a:ext cx="6357090" cy="1350113"/>
          </a:xfrm>
          <a:prstGeom prst="rect">
            <a:avLst/>
          </a:prstGeom>
        </p:spPr>
        <p:txBody>
          <a:bodyPr wrap="square">
            <a:spAutoFit/>
          </a:bodyPr>
          <a:lstStyle/>
          <a:p>
            <a:pPr>
              <a:lnSpc>
                <a:spcPct val="115000"/>
              </a:lnSpc>
              <a:spcAft>
                <a:spcPts val="1000"/>
              </a:spcAft>
            </a:pPr>
            <a:r>
              <a:rPr lang="en-GB" sz="3600" b="1" dirty="0" smtClean="0">
                <a:solidFill>
                  <a:prstClr val="white"/>
                </a:solidFill>
                <a:ea typeface="Calibri"/>
                <a:cs typeface="Times New Roman"/>
              </a:rPr>
              <a:t>MADE IN HULL</a:t>
            </a:r>
            <a:endParaRPr lang="en-GB" sz="3600" b="1" dirty="0">
              <a:solidFill>
                <a:prstClr val="white"/>
              </a:solidFill>
              <a:ea typeface="Calibri"/>
              <a:cs typeface="Times New Roman"/>
            </a:endParaRPr>
          </a:p>
          <a:p>
            <a:r>
              <a:rPr lang="en-GB" sz="1600" b="1" i="1" dirty="0" smtClean="0">
                <a:solidFill>
                  <a:prstClr val="white"/>
                </a:solidFill>
                <a:ea typeface="Calibri"/>
                <a:cs typeface="Times New Roman"/>
              </a:rPr>
              <a:t>Niccy Hallifax, Opening Lead Producer</a:t>
            </a:r>
          </a:p>
          <a:p>
            <a:r>
              <a:rPr lang="en-GB" sz="1600" b="1" i="1" dirty="0" smtClean="0">
                <a:solidFill>
                  <a:prstClr val="white"/>
                </a:solidFill>
                <a:ea typeface="Calibri"/>
                <a:cs typeface="Times New Roman"/>
              </a:rPr>
              <a:t>Chris Clay, Technical Director.</a:t>
            </a:r>
          </a:p>
        </p:txBody>
      </p:sp>
      <p:sp>
        <p:nvSpPr>
          <p:cNvPr id="6" name="Rectangle 5"/>
          <p:cNvSpPr/>
          <p:nvPr/>
        </p:nvSpPr>
        <p:spPr>
          <a:xfrm>
            <a:off x="4037610" y="4478277"/>
            <a:ext cx="4732721" cy="307777"/>
          </a:xfrm>
          <a:prstGeom prst="rect">
            <a:avLst/>
          </a:prstGeom>
        </p:spPr>
        <p:txBody>
          <a:bodyPr wrap="square">
            <a:spAutoFit/>
          </a:bodyPr>
          <a:lstStyle/>
          <a:p>
            <a:pPr algn="r"/>
            <a:r>
              <a:rPr lang="en-GB" sz="1400" dirty="0" smtClean="0">
                <a:solidFill>
                  <a:prstClr val="white"/>
                </a:solidFill>
                <a:cs typeface="Times New Roman"/>
              </a:rPr>
              <a:t>September 2016</a:t>
            </a:r>
            <a:endParaRPr lang="en-GB" sz="1400" dirty="0">
              <a:solidFill>
                <a:prstClr val="black"/>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132" y="-178130"/>
            <a:ext cx="3279452" cy="231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93793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two: Beverley Gate.</a:t>
            </a:r>
            <a:endParaRPr lang="en-GB" sz="2800" b="1" dirty="0">
              <a:solidFill>
                <a:schemeClr val="accent2"/>
              </a:solidFill>
              <a:latin typeface="+mn-lt"/>
            </a:endParaRPr>
          </a:p>
        </p:txBody>
      </p:sp>
      <p:sp>
        <p:nvSpPr>
          <p:cNvPr id="3" name="Rectangle 2"/>
          <p:cNvSpPr/>
          <p:nvPr/>
        </p:nvSpPr>
        <p:spPr>
          <a:xfrm>
            <a:off x="484980" y="1568362"/>
            <a:ext cx="4779747" cy="1569660"/>
          </a:xfrm>
          <a:prstGeom prst="rect">
            <a:avLst/>
          </a:prstGeom>
        </p:spPr>
        <p:txBody>
          <a:bodyPr wrap="square">
            <a:spAutoFit/>
          </a:bodyPr>
          <a:lstStyle/>
          <a:p>
            <a:r>
              <a:rPr lang="en-GB" sz="1200" i="1" dirty="0"/>
              <a:t>The site of the refusal of King Charles into Hull – theme of Defiance? Or introducing the characters of Hull</a:t>
            </a:r>
            <a:endParaRPr lang="en-GB" sz="1200" dirty="0"/>
          </a:p>
          <a:p>
            <a:r>
              <a:rPr lang="en-GB" sz="1200" dirty="0"/>
              <a:t>A gate of defiance &amp; protest? Underpinned by the values of democracy, humanity, civilisation &amp; inclusivity?</a:t>
            </a:r>
          </a:p>
          <a:p>
            <a:r>
              <a:rPr lang="en-GB" sz="1200" dirty="0"/>
              <a:t>A whispering gate?- where the public are encouraged to share their wishes, dreams, </a:t>
            </a:r>
            <a:r>
              <a:rPr lang="en-GB" sz="1200" dirty="0" smtClean="0"/>
              <a:t>secrets for the future of Hull, how they want to see their city - </a:t>
            </a:r>
            <a:r>
              <a:rPr lang="en-GB" sz="1200" dirty="0"/>
              <a:t>what &amp; how they would like Hull to be – broadcast to the </a:t>
            </a:r>
            <a:r>
              <a:rPr lang="en-GB" sz="1200" dirty="0" smtClean="0"/>
              <a:t>Victoria Square </a:t>
            </a:r>
            <a:r>
              <a:rPr lang="en-GB" sz="1200" dirty="0"/>
              <a:t>toilets </a:t>
            </a:r>
            <a:endParaRPr lang="en-US" sz="1200" dirty="0"/>
          </a:p>
        </p:txBody>
      </p:sp>
      <p:pic>
        <p:nvPicPr>
          <p:cNvPr id="4" name="Picture 3" descr="IMG_0243.JPG"/>
          <p:cNvPicPr>
            <a:picLocks noChangeAspect="1"/>
          </p:cNvPicPr>
          <p:nvPr/>
        </p:nvPicPr>
        <p:blipFill rotWithShape="1">
          <a:blip r:embed="rId2">
            <a:extLst>
              <a:ext uri="{28A0092B-C50C-407E-A947-70E740481C1C}">
                <a14:useLocalDpi xmlns:a14="http://schemas.microsoft.com/office/drawing/2010/main" val="0"/>
              </a:ext>
            </a:extLst>
          </a:blip>
          <a:srcRect l="20581" r="10606"/>
          <a:stretch/>
        </p:blipFill>
        <p:spPr>
          <a:xfrm>
            <a:off x="5461000" y="890053"/>
            <a:ext cx="3683000" cy="1679864"/>
          </a:xfrm>
          <a:prstGeom prst="rect">
            <a:avLst/>
          </a:prstGeom>
        </p:spPr>
      </p:pic>
      <p:pic>
        <p:nvPicPr>
          <p:cNvPr id="7" name="Picture 6"/>
          <p:cNvPicPr>
            <a:picLocks noChangeAspect="1"/>
          </p:cNvPicPr>
          <p:nvPr/>
        </p:nvPicPr>
        <p:blipFill>
          <a:blip r:embed="rId3"/>
          <a:stretch>
            <a:fillRect/>
          </a:stretch>
        </p:blipFill>
        <p:spPr>
          <a:xfrm>
            <a:off x="5495636" y="2569917"/>
            <a:ext cx="2032000" cy="2400408"/>
          </a:xfrm>
          <a:prstGeom prst="rect">
            <a:avLst/>
          </a:prstGeom>
        </p:spPr>
      </p:pic>
      <p:pic>
        <p:nvPicPr>
          <p:cNvPr id="8" name="Picture 7"/>
          <p:cNvPicPr>
            <a:picLocks noChangeAspect="1"/>
          </p:cNvPicPr>
          <p:nvPr/>
        </p:nvPicPr>
        <p:blipFill>
          <a:blip r:embed="rId4"/>
          <a:stretch>
            <a:fillRect/>
          </a:stretch>
        </p:blipFill>
        <p:spPr>
          <a:xfrm>
            <a:off x="7527636" y="3838309"/>
            <a:ext cx="1616364" cy="1132016"/>
          </a:xfrm>
          <a:prstGeom prst="rect">
            <a:avLst/>
          </a:prstGeom>
        </p:spPr>
      </p:pic>
      <p:pic>
        <p:nvPicPr>
          <p:cNvPr id="9" name="Picture 8"/>
          <p:cNvPicPr>
            <a:picLocks noChangeAspect="1"/>
          </p:cNvPicPr>
          <p:nvPr/>
        </p:nvPicPr>
        <p:blipFill>
          <a:blip r:embed="rId5"/>
          <a:stretch>
            <a:fillRect/>
          </a:stretch>
        </p:blipFill>
        <p:spPr>
          <a:xfrm>
            <a:off x="7527636" y="2569917"/>
            <a:ext cx="1616364" cy="1274618"/>
          </a:xfrm>
          <a:prstGeom prst="rect">
            <a:avLst/>
          </a:prstGeom>
        </p:spPr>
      </p:pic>
    </p:spTree>
    <p:extLst>
      <p:ext uri="{BB962C8B-B14F-4D97-AF65-F5344CB8AC3E}">
        <p14:creationId xmlns:p14="http://schemas.microsoft.com/office/powerpoint/2010/main" val="289983874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One: </a:t>
            </a:r>
            <a:r>
              <a:rPr lang="en-GB" sz="2800" b="1" dirty="0" err="1" smtClean="0">
                <a:solidFill>
                  <a:schemeClr val="accent2"/>
                </a:solidFill>
                <a:latin typeface="+mn-lt"/>
              </a:rPr>
              <a:t>Whitefriargate</a:t>
            </a:r>
            <a:r>
              <a:rPr lang="en-GB" sz="2800" b="1" dirty="0" smtClean="0">
                <a:solidFill>
                  <a:schemeClr val="accent2"/>
                </a:solidFill>
                <a:latin typeface="+mn-lt"/>
              </a:rPr>
              <a:t> Street.</a:t>
            </a:r>
            <a:endParaRPr lang="en-GB" sz="2800" b="1" dirty="0">
              <a:solidFill>
                <a:schemeClr val="accent2"/>
              </a:solidFill>
              <a:latin typeface="+mn-lt"/>
            </a:endParaRPr>
          </a:p>
        </p:txBody>
      </p:sp>
      <p:sp>
        <p:nvSpPr>
          <p:cNvPr id="3" name="Rectangle 2"/>
          <p:cNvSpPr/>
          <p:nvPr/>
        </p:nvSpPr>
        <p:spPr>
          <a:xfrm>
            <a:off x="484981" y="1014202"/>
            <a:ext cx="3359656" cy="3600985"/>
          </a:xfrm>
          <a:prstGeom prst="rect">
            <a:avLst/>
          </a:prstGeom>
        </p:spPr>
        <p:txBody>
          <a:bodyPr wrap="square">
            <a:spAutoFit/>
          </a:bodyPr>
          <a:lstStyle/>
          <a:p>
            <a:r>
              <a:rPr lang="en-GB" sz="1200" b="1" dirty="0"/>
              <a:t>THE CHARACTERS OF HULL</a:t>
            </a:r>
            <a:endParaRPr lang="en-GB" sz="1200" dirty="0"/>
          </a:p>
          <a:p>
            <a:r>
              <a:rPr lang="en-GB" sz="1200" dirty="0"/>
              <a:t>The major themes we are exploring but told in a more intimate &amp; in-depth way through the people of Hull. </a:t>
            </a:r>
          </a:p>
          <a:p>
            <a:r>
              <a:rPr lang="en-GB" sz="1200" dirty="0"/>
              <a:t>Hull characters take us in and through the archive material giving it a human </a:t>
            </a:r>
            <a:r>
              <a:rPr lang="en-GB" sz="1200" dirty="0" smtClean="0"/>
              <a:t>face</a:t>
            </a:r>
            <a:endParaRPr lang="en-GB" sz="1200" dirty="0"/>
          </a:p>
          <a:p>
            <a:r>
              <a:rPr lang="en-GB" sz="1200" dirty="0"/>
              <a:t> </a:t>
            </a:r>
          </a:p>
          <a:p>
            <a:r>
              <a:rPr lang="en-GB" sz="1200" dirty="0"/>
              <a:t>The street of folklore – a chance to meet the characters of Hull telling their stories</a:t>
            </a:r>
          </a:p>
          <a:p>
            <a:r>
              <a:rPr lang="en-GB" sz="1200" dirty="0"/>
              <a:t> </a:t>
            </a:r>
          </a:p>
          <a:p>
            <a:r>
              <a:rPr lang="en-GB" sz="1200" dirty="0"/>
              <a:t>The street narrative focuses on ‘Hull at Play’- how we enjoyed ourselves – how we spent our hard earned cash from work, our leisure time in the city and on holiday- through times of full employment in the 60s, declining in the </a:t>
            </a:r>
            <a:r>
              <a:rPr lang="en-GB" sz="1200" dirty="0" smtClean="0"/>
              <a:t>70s and 80s </a:t>
            </a:r>
            <a:r>
              <a:rPr lang="en-GB" sz="1200" dirty="0"/>
              <a:t>to </a:t>
            </a:r>
            <a:r>
              <a:rPr lang="en-GB" sz="1200" dirty="0" smtClean="0"/>
              <a:t>the BSF initiative in the 00’s.</a:t>
            </a:r>
            <a:r>
              <a:rPr lang="en-GB" sz="1200" dirty="0"/>
              <a:t> </a:t>
            </a:r>
            <a:r>
              <a:rPr lang="en-GB" sz="1200" dirty="0" smtClean="0"/>
              <a:t>Then through to now </a:t>
            </a:r>
            <a:r>
              <a:rPr lang="en-GB" sz="1200" dirty="0"/>
              <a:t>through each generation, linking economic prosperity &amp; </a:t>
            </a:r>
            <a:r>
              <a:rPr lang="en-GB" sz="1200" dirty="0" smtClean="0"/>
              <a:t>leisure of the city.</a:t>
            </a:r>
            <a:endParaRPr lang="en-GB" sz="1200" dirty="0"/>
          </a:p>
        </p:txBody>
      </p:sp>
      <p:pic>
        <p:nvPicPr>
          <p:cNvPr id="5" name="Picture 4" descr="IMG_0047.JPG"/>
          <p:cNvPicPr>
            <a:picLocks noChangeAspect="1"/>
          </p:cNvPicPr>
          <p:nvPr/>
        </p:nvPicPr>
        <p:blipFill rotWithShape="1">
          <a:blip r:embed="rId2">
            <a:extLst>
              <a:ext uri="{28A0092B-C50C-407E-A947-70E740481C1C}">
                <a14:useLocalDpi xmlns:a14="http://schemas.microsoft.com/office/drawing/2010/main" val="0"/>
              </a:ext>
            </a:extLst>
          </a:blip>
          <a:srcRect l="3283" r="10480"/>
          <a:stretch/>
        </p:blipFill>
        <p:spPr>
          <a:xfrm>
            <a:off x="4445001" y="1293090"/>
            <a:ext cx="4699000" cy="1230486"/>
          </a:xfrm>
          <a:prstGeom prst="rect">
            <a:avLst/>
          </a:prstGeom>
        </p:spPr>
      </p:pic>
      <p:pic>
        <p:nvPicPr>
          <p:cNvPr id="6" name="Picture 5" descr="Screen Shot 2016-08-31 at 14.19.06.png"/>
          <p:cNvPicPr>
            <a:picLocks noChangeAspect="1"/>
          </p:cNvPicPr>
          <p:nvPr/>
        </p:nvPicPr>
        <p:blipFill rotWithShape="1">
          <a:blip r:embed="rId3">
            <a:extLst>
              <a:ext uri="{28A0092B-C50C-407E-A947-70E740481C1C}">
                <a14:useLocalDpi xmlns:a14="http://schemas.microsoft.com/office/drawing/2010/main" val="0"/>
              </a:ext>
            </a:extLst>
          </a:blip>
          <a:srcRect t="30976" b="10272"/>
          <a:stretch/>
        </p:blipFill>
        <p:spPr>
          <a:xfrm>
            <a:off x="4445000" y="2523576"/>
            <a:ext cx="4698999" cy="1820282"/>
          </a:xfrm>
          <a:prstGeom prst="rect">
            <a:avLst/>
          </a:prstGeom>
        </p:spPr>
      </p:pic>
    </p:spTree>
    <p:extLst>
      <p:ext uri="{BB962C8B-B14F-4D97-AF65-F5344CB8AC3E}">
        <p14:creationId xmlns:p14="http://schemas.microsoft.com/office/powerpoint/2010/main" val="289983874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89" y="358309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INVISABLE FLOCK</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583528" y="1547542"/>
            <a:ext cx="3976928" cy="2154436"/>
          </a:xfrm>
          <a:prstGeom prst="rect">
            <a:avLst/>
          </a:prstGeom>
        </p:spPr>
        <p:txBody>
          <a:bodyPr wrap="square">
            <a:spAutoFit/>
          </a:bodyPr>
          <a:lstStyle/>
          <a:p>
            <a:pPr marL="457200" indent="-457200">
              <a:buFont typeface="Arial" panose="020B0604020202020204" pitchFamily="34" charset="0"/>
              <a:buChar char="•"/>
            </a:pPr>
            <a:endParaRPr lang="en-GB" sz="1200" b="1" dirty="0">
              <a:solidFill>
                <a:schemeClr val="tx1">
                  <a:lumMod val="75000"/>
                  <a:lumOff val="25000"/>
                </a:schemeClr>
              </a:solidFill>
              <a:latin typeface="Trebuchet MS" panose="020B0603020202020204" pitchFamily="34" charset="0"/>
            </a:endParaRPr>
          </a:p>
          <a:p>
            <a:r>
              <a:rPr lang="en-US" sz="1200" dirty="0"/>
              <a:t>Invisible Flock are an interactive arts </a:t>
            </a:r>
            <a:r>
              <a:rPr lang="en-US" sz="1200" dirty="0" err="1"/>
              <a:t>organisation</a:t>
            </a:r>
            <a:r>
              <a:rPr lang="en-US" sz="1200" dirty="0"/>
              <a:t> based in Leeds, formed in 2009 by three lead artists Ben Eaton, Victoria Pratt and Richard Warburton.</a:t>
            </a:r>
          </a:p>
          <a:p>
            <a:endParaRPr lang="en-US" sz="1200" dirty="0"/>
          </a:p>
          <a:p>
            <a:r>
              <a:rPr lang="en-US" sz="1200" dirty="0"/>
              <a:t>Described by the Guardian as </a:t>
            </a:r>
            <a:r>
              <a:rPr lang="en-US" sz="1200" b="1" dirty="0"/>
              <a:t>“real innovators”</a:t>
            </a:r>
            <a:r>
              <a:rPr lang="en-US" sz="1200" dirty="0"/>
              <a:t> of digital and interactive art we are renowned for creating ground breaking hybrid work across forms. We create artworks that invite people to re-imagine the world they live in and how they participate in it, using technology to incite meaningful encounters</a:t>
            </a:r>
            <a:r>
              <a:rPr lang="en-US" sz="1400" dirty="0"/>
              <a:t>.</a:t>
            </a:r>
            <a:endParaRPr lang="en-GB" sz="1550" b="1" dirty="0">
              <a:solidFill>
                <a:schemeClr val="tx1">
                  <a:lumMod val="75000"/>
                  <a:lumOff val="25000"/>
                </a:schemeClr>
              </a:solidFill>
              <a:latin typeface="Trebuchet MS" panose="020B0603020202020204" pitchFamily="34" charset="0"/>
            </a:endParaRPr>
          </a:p>
        </p:txBody>
      </p:sp>
      <p:pic>
        <p:nvPicPr>
          <p:cNvPr id="4" name="Picture 3" descr="Screen Shot 2016-08-30 at 17.3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416" y="2563158"/>
            <a:ext cx="3758584" cy="1714500"/>
          </a:xfrm>
          <a:prstGeom prst="rect">
            <a:avLst/>
          </a:prstGeom>
        </p:spPr>
      </p:pic>
      <p:pic>
        <p:nvPicPr>
          <p:cNvPr id="7" name="Picture 6" descr="Screen Shot 2016-08-30 at 17.37.57.png"/>
          <p:cNvPicPr>
            <a:picLocks noChangeAspect="1"/>
          </p:cNvPicPr>
          <p:nvPr/>
        </p:nvPicPr>
        <p:blipFill rotWithShape="1">
          <a:blip r:embed="rId4">
            <a:extLst>
              <a:ext uri="{28A0092B-C50C-407E-A947-70E740481C1C}">
                <a14:useLocalDpi xmlns:a14="http://schemas.microsoft.com/office/drawing/2010/main" val="0"/>
              </a:ext>
            </a:extLst>
          </a:blip>
          <a:srcRect b="47606"/>
          <a:stretch/>
        </p:blipFill>
        <p:spPr>
          <a:xfrm>
            <a:off x="5385416" y="923572"/>
            <a:ext cx="3758584" cy="1639586"/>
          </a:xfrm>
          <a:prstGeom prst="rect">
            <a:avLst/>
          </a:prstGeom>
        </p:spPr>
      </p:pic>
    </p:spTree>
    <p:extLst>
      <p:ext uri="{BB962C8B-B14F-4D97-AF65-F5344CB8AC3E}">
        <p14:creationId xmlns:p14="http://schemas.microsoft.com/office/powerpoint/2010/main" val="410177033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83884" y="335127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SODIUM </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4733636" y="1559087"/>
            <a:ext cx="3891380" cy="1938992"/>
          </a:xfrm>
          <a:prstGeom prst="rect">
            <a:avLst/>
          </a:prstGeom>
        </p:spPr>
        <p:txBody>
          <a:bodyPr wrap="square">
            <a:spAutoFit/>
          </a:bodyPr>
          <a:lstStyle/>
          <a:p>
            <a:pPr marL="457200" indent="-457200">
              <a:buFont typeface="Arial" panose="020B0604020202020204" pitchFamily="34" charset="0"/>
              <a:buChar char="•"/>
            </a:pPr>
            <a:endParaRPr lang="en-GB" sz="1200" b="1" dirty="0">
              <a:solidFill>
                <a:schemeClr val="tx1">
                  <a:lumMod val="75000"/>
                  <a:lumOff val="25000"/>
                </a:schemeClr>
              </a:solidFill>
              <a:latin typeface="Trebuchet MS" panose="020B0603020202020204" pitchFamily="34" charset="0"/>
            </a:endParaRPr>
          </a:p>
          <a:p>
            <a:r>
              <a:rPr lang="sk-SK" sz="1200" dirty="0"/>
              <a:t> </a:t>
            </a:r>
          </a:p>
          <a:p>
            <a:r>
              <a:rPr lang="sk-SK" sz="1200" dirty="0" smtClean="0"/>
              <a:t>Sodium are a film and photography agency that </a:t>
            </a:r>
            <a:r>
              <a:rPr lang="sk-SK" sz="1200" dirty="0"/>
              <a:t>create campaigns and take them from sketch to screen, employing the best talent for the idea and utilising the best platforms for the content.</a:t>
            </a:r>
          </a:p>
          <a:p>
            <a:r>
              <a:rPr lang="sk-SK" sz="1200" dirty="0" smtClean="0"/>
              <a:t>They </a:t>
            </a:r>
            <a:r>
              <a:rPr lang="sk-SK" sz="1200" dirty="0"/>
              <a:t>do this through creating short-form cinematic stories and making extraordinary photographs.</a:t>
            </a:r>
          </a:p>
          <a:p>
            <a:r>
              <a:rPr lang="sk-SK" sz="1200" dirty="0" smtClean="0"/>
              <a:t>.....they have one </a:t>
            </a:r>
            <a:r>
              <a:rPr lang="sk-SK" sz="1200" dirty="0"/>
              <a:t>vision in mind; to tell </a:t>
            </a:r>
            <a:r>
              <a:rPr lang="sk-SK" sz="1200" dirty="0" smtClean="0"/>
              <a:t>a </a:t>
            </a:r>
            <a:r>
              <a:rPr lang="sk-SK" sz="1200" dirty="0"/>
              <a:t>story in the most authentic and beautiful way </a:t>
            </a:r>
            <a:r>
              <a:rPr lang="sk-SK" sz="1200" dirty="0" smtClean="0"/>
              <a:t>they </a:t>
            </a:r>
            <a:r>
              <a:rPr lang="sk-SK" sz="1200" dirty="0"/>
              <a:t>can.</a:t>
            </a:r>
            <a:endParaRPr lang="en-GB" sz="1200" b="1" dirty="0">
              <a:solidFill>
                <a:schemeClr val="tx1">
                  <a:lumMod val="75000"/>
                  <a:lumOff val="25000"/>
                </a:schemeClr>
              </a:solidFill>
              <a:latin typeface="Trebuchet MS" panose="020B0603020202020204" pitchFamily="34" charset="0"/>
            </a:endParaRPr>
          </a:p>
        </p:txBody>
      </p:sp>
      <p:pic>
        <p:nvPicPr>
          <p:cNvPr id="3" name="Picture 2" descr="Screen Shot 2016-08-31 at 08.5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8545"/>
            <a:ext cx="4535986" cy="2598582"/>
          </a:xfrm>
          <a:prstGeom prst="rect">
            <a:avLst/>
          </a:prstGeom>
        </p:spPr>
      </p:pic>
    </p:spTree>
    <p:extLst>
      <p:ext uri="{BB962C8B-B14F-4D97-AF65-F5344CB8AC3E}">
        <p14:creationId xmlns:p14="http://schemas.microsoft.com/office/powerpoint/2010/main" val="410177033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three: </a:t>
            </a:r>
            <a:r>
              <a:rPr lang="en-GB" sz="2800" b="1" dirty="0" err="1" smtClean="0">
                <a:solidFill>
                  <a:schemeClr val="accent2"/>
                </a:solidFill>
                <a:latin typeface="+mn-lt"/>
              </a:rPr>
              <a:t>Oriel</a:t>
            </a:r>
            <a:r>
              <a:rPr lang="en-GB" sz="2800" b="1" dirty="0" smtClean="0">
                <a:solidFill>
                  <a:schemeClr val="accent2"/>
                </a:solidFill>
                <a:latin typeface="+mn-lt"/>
              </a:rPr>
              <a:t> House.</a:t>
            </a:r>
            <a:endParaRPr lang="en-GB" sz="2800" b="1" dirty="0">
              <a:solidFill>
                <a:schemeClr val="accent2"/>
              </a:solidFill>
              <a:latin typeface="+mn-lt"/>
            </a:endParaRPr>
          </a:p>
        </p:txBody>
      </p:sp>
      <p:sp>
        <p:nvSpPr>
          <p:cNvPr id="3" name="Rectangle 2"/>
          <p:cNvSpPr/>
          <p:nvPr/>
        </p:nvSpPr>
        <p:spPr>
          <a:xfrm>
            <a:off x="484980" y="910297"/>
            <a:ext cx="4133202" cy="4154983"/>
          </a:xfrm>
          <a:prstGeom prst="rect">
            <a:avLst/>
          </a:prstGeom>
        </p:spPr>
        <p:txBody>
          <a:bodyPr wrap="square">
            <a:spAutoFit/>
          </a:bodyPr>
          <a:lstStyle/>
          <a:p>
            <a:r>
              <a:rPr lang="en-GB" sz="1200" b="1" dirty="0"/>
              <a:t>THE DIGNITY OF LABOUR </a:t>
            </a:r>
            <a:endParaRPr lang="en-GB" sz="1200" b="1" dirty="0" smtClean="0"/>
          </a:p>
          <a:p>
            <a:r>
              <a:rPr lang="en-GB" sz="1200" dirty="0" smtClean="0"/>
              <a:t>A </a:t>
            </a:r>
            <a:r>
              <a:rPr lang="en-GB" sz="1200" dirty="0"/>
              <a:t>hard working city- a city of great inventiveness, manufacturing and international trade / the fight for worker’s rights / the decline of manual labour industries- the despair of dole / a future power house of ideas</a:t>
            </a:r>
          </a:p>
          <a:p>
            <a:r>
              <a:rPr lang="en-GB" sz="1200" dirty="0"/>
              <a:t>We turn a place of frustration, anger &amp; despair into a place of beauty &amp; creative energy</a:t>
            </a:r>
          </a:p>
          <a:p>
            <a:r>
              <a:rPr lang="en-GB" sz="1200" i="1" dirty="0"/>
              <a:t> </a:t>
            </a:r>
            <a:endParaRPr lang="en-GB" sz="1200" dirty="0"/>
          </a:p>
          <a:p>
            <a:r>
              <a:rPr lang="en-GB" sz="1200" i="1" dirty="0"/>
              <a:t>Possible elements:</a:t>
            </a:r>
            <a:endParaRPr lang="en-GB" sz="1200" dirty="0"/>
          </a:p>
          <a:p>
            <a:r>
              <a:rPr lang="en-GB" sz="1200" dirty="0"/>
              <a:t>Production lines- </a:t>
            </a:r>
            <a:r>
              <a:rPr lang="en-GB" sz="1200" dirty="0" err="1"/>
              <a:t>inc</a:t>
            </a:r>
            <a:r>
              <a:rPr lang="en-GB" sz="1200" dirty="0"/>
              <a:t> caravans, fish, peas, household &amp; medical </a:t>
            </a:r>
          </a:p>
          <a:p>
            <a:r>
              <a:rPr lang="en-GB" sz="1200" dirty="0"/>
              <a:t>Products- retro and current</a:t>
            </a:r>
          </a:p>
          <a:p>
            <a:r>
              <a:rPr lang="en-GB" sz="1200" dirty="0"/>
              <a:t>Film, photo &amp; press archive of work on docks, fishing &amp; other</a:t>
            </a:r>
          </a:p>
          <a:p>
            <a:r>
              <a:rPr lang="en-GB" sz="1200" dirty="0"/>
              <a:t>19</a:t>
            </a:r>
            <a:r>
              <a:rPr lang="en-GB" sz="1200" baseline="30000" dirty="0"/>
              <a:t>th</a:t>
            </a:r>
            <a:r>
              <a:rPr lang="en-GB" sz="1200" dirty="0"/>
              <a:t> C, 60s &amp; 70s </a:t>
            </a:r>
            <a:r>
              <a:rPr lang="en-GB" sz="1200" dirty="0" err="1"/>
              <a:t>dockers</a:t>
            </a:r>
            <a:r>
              <a:rPr lang="en-GB" sz="1200" dirty="0"/>
              <a:t> strike archive</a:t>
            </a:r>
          </a:p>
          <a:p>
            <a:r>
              <a:rPr lang="en-GB" sz="1200" dirty="0"/>
              <a:t>Big Lil- headscarf wives campaign</a:t>
            </a:r>
          </a:p>
          <a:p>
            <a:r>
              <a:rPr lang="en-GB" sz="1200" dirty="0"/>
              <a:t>Decline of industry – </a:t>
            </a:r>
            <a:r>
              <a:rPr lang="en-GB" sz="1200" dirty="0" smtClean="0"/>
              <a:t>fishing and docks</a:t>
            </a:r>
            <a:endParaRPr lang="en-GB" sz="1200" dirty="0"/>
          </a:p>
          <a:p>
            <a:r>
              <a:rPr lang="en-GB" sz="1200" dirty="0"/>
              <a:t>Spoken audio </a:t>
            </a:r>
            <a:r>
              <a:rPr lang="en-GB" sz="1200" dirty="0" smtClean="0"/>
              <a:t>sound bites</a:t>
            </a:r>
            <a:r>
              <a:rPr lang="en-GB" sz="1200" dirty="0"/>
              <a:t>- sanctions, lost ambitions &amp; dreams</a:t>
            </a:r>
          </a:p>
          <a:p>
            <a:r>
              <a:rPr lang="en-GB" sz="1200" dirty="0" smtClean="0"/>
              <a:t>Reaffirming of the docks, most whit goods in the UK come through Hull docks, the building </a:t>
            </a:r>
            <a:r>
              <a:rPr lang="en-GB" sz="1200" dirty="0"/>
              <a:t>the Humber Bridge</a:t>
            </a:r>
          </a:p>
          <a:p>
            <a:r>
              <a:rPr lang="en-GB" sz="1200" dirty="0"/>
              <a:t>Siemens- wind power- our future</a:t>
            </a:r>
          </a:p>
        </p:txBody>
      </p:sp>
      <p:grpSp>
        <p:nvGrpSpPr>
          <p:cNvPr id="11" name="Group 10"/>
          <p:cNvGrpSpPr/>
          <p:nvPr/>
        </p:nvGrpSpPr>
        <p:grpSpPr>
          <a:xfrm>
            <a:off x="5244551" y="1039102"/>
            <a:ext cx="3899449" cy="3691373"/>
            <a:chOff x="5244551" y="1316182"/>
            <a:chExt cx="3899449" cy="3691373"/>
          </a:xfrm>
        </p:grpSpPr>
        <p:pic>
          <p:nvPicPr>
            <p:cNvPr id="4" name="Picture 3" descr="Screen Shot 2016-08-31 at 11.32.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551" y="3729182"/>
              <a:ext cx="1809444" cy="1278373"/>
            </a:xfrm>
            <a:prstGeom prst="rect">
              <a:avLst/>
            </a:prstGeom>
          </p:spPr>
        </p:pic>
        <p:pic>
          <p:nvPicPr>
            <p:cNvPr id="5" name="Picture 4" descr="Screen Shot 2016-08-31 at 11.33.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95" y="3547758"/>
              <a:ext cx="2090005" cy="1459797"/>
            </a:xfrm>
            <a:prstGeom prst="rect">
              <a:avLst/>
            </a:prstGeom>
          </p:spPr>
        </p:pic>
        <p:pic>
          <p:nvPicPr>
            <p:cNvPr id="8" name="Picture 7" descr="Screen Shot 2016-08-31 at 11.34.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163" y="2864324"/>
              <a:ext cx="3886837" cy="1083217"/>
            </a:xfrm>
            <a:prstGeom prst="rect">
              <a:avLst/>
            </a:prstGeom>
          </p:spPr>
        </p:pic>
        <p:pic>
          <p:nvPicPr>
            <p:cNvPr id="9" name="Picture 8" descr="WIN_20160908_11_15_02_Pro.jpg"/>
            <p:cNvPicPr>
              <a:picLocks noChangeAspect="1"/>
            </p:cNvPicPr>
            <p:nvPr/>
          </p:nvPicPr>
          <p:blipFill rotWithShape="1">
            <a:blip r:embed="rId5">
              <a:extLst>
                <a:ext uri="{28A0092B-C50C-407E-A947-70E740481C1C}">
                  <a14:useLocalDpi xmlns:a14="http://schemas.microsoft.com/office/drawing/2010/main" val="0"/>
                </a:ext>
              </a:extLst>
            </a:blip>
            <a:srcRect b="20149"/>
            <a:stretch/>
          </p:blipFill>
          <p:spPr>
            <a:xfrm>
              <a:off x="5257163" y="1316182"/>
              <a:ext cx="3886837" cy="1548142"/>
            </a:xfrm>
            <a:prstGeom prst="rect">
              <a:avLst/>
            </a:prstGeom>
          </p:spPr>
        </p:pic>
      </p:grpSp>
    </p:spTree>
    <p:extLst>
      <p:ext uri="{BB962C8B-B14F-4D97-AF65-F5344CB8AC3E}">
        <p14:creationId xmlns:p14="http://schemas.microsoft.com/office/powerpoint/2010/main" val="289983874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89" y="358309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MAKE AMPLIFY</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583528" y="1593722"/>
            <a:ext cx="3957541" cy="2308324"/>
          </a:xfrm>
          <a:prstGeom prst="rect">
            <a:avLst/>
          </a:prstGeom>
        </p:spPr>
        <p:txBody>
          <a:bodyPr wrap="square">
            <a:spAutoFit/>
          </a:bodyPr>
          <a:lstStyle/>
          <a:p>
            <a:pPr marL="457200" indent="-457200">
              <a:buFont typeface="Arial" panose="020B0604020202020204" pitchFamily="34" charset="0"/>
              <a:buChar char="•"/>
            </a:pPr>
            <a:endParaRPr lang="en-GB" sz="1200" b="1" dirty="0">
              <a:solidFill>
                <a:schemeClr val="tx1">
                  <a:lumMod val="75000"/>
                  <a:lumOff val="25000"/>
                </a:schemeClr>
              </a:solidFill>
              <a:latin typeface="Trebuchet MS" panose="020B0603020202020204" pitchFamily="34" charset="0"/>
            </a:endParaRPr>
          </a:p>
          <a:p>
            <a:r>
              <a:rPr lang="en-US" sz="1200" dirty="0" smtClean="0"/>
              <a:t>Jenifer Irons and Zach Walker together make amplify. Working </a:t>
            </a:r>
            <a:r>
              <a:rPr lang="en-US" sz="1200" dirty="0"/>
              <a:t>together and with a wide range of people around the world, they </a:t>
            </a:r>
            <a:r>
              <a:rPr lang="en-US" sz="1200" b="1" dirty="0"/>
              <a:t>create site-specific installations </a:t>
            </a:r>
            <a:r>
              <a:rPr lang="en-US" sz="1200" dirty="0"/>
              <a:t>and</a:t>
            </a:r>
            <a:r>
              <a:rPr lang="en-US" sz="1200" b="1" dirty="0"/>
              <a:t> interactive live performances</a:t>
            </a:r>
            <a:r>
              <a:rPr lang="en-US" sz="1200" dirty="0"/>
              <a:t> that engage, challenge and surprise</a:t>
            </a:r>
            <a:r>
              <a:rPr lang="en-US" sz="1200" dirty="0" smtClean="0"/>
              <a:t>.</a:t>
            </a:r>
          </a:p>
          <a:p>
            <a:endParaRPr lang="en-US" sz="1200" dirty="0"/>
          </a:p>
          <a:p>
            <a:r>
              <a:rPr lang="en-US" sz="1200" dirty="0"/>
              <a:t>Using </a:t>
            </a:r>
            <a:r>
              <a:rPr lang="en-US" sz="1200" dirty="0" smtClean="0"/>
              <a:t>movement </a:t>
            </a:r>
            <a:r>
              <a:rPr lang="en-US" sz="1200" dirty="0"/>
              <a:t>and digital technology they reveal the hidden, the ignored, the discarded and the forgotten to inspire people and create meaningful experiences for audiences, clients and participants alike</a:t>
            </a:r>
            <a:r>
              <a:rPr lang="en-US" sz="1200" dirty="0" smtClean="0"/>
              <a:t>.</a:t>
            </a:r>
            <a:endParaRPr lang="en-US" sz="1200" dirty="0"/>
          </a:p>
        </p:txBody>
      </p:sp>
      <p:pic>
        <p:nvPicPr>
          <p:cNvPr id="3" name="Picture 2" descr="Screen Shot 2016-08-31 at 08.5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069" y="1219717"/>
            <a:ext cx="4602931" cy="2968557"/>
          </a:xfrm>
          <a:prstGeom prst="rect">
            <a:avLst/>
          </a:prstGeom>
        </p:spPr>
      </p:pic>
    </p:spTree>
    <p:extLst>
      <p:ext uri="{BB962C8B-B14F-4D97-AF65-F5344CB8AC3E}">
        <p14:creationId xmlns:p14="http://schemas.microsoft.com/office/powerpoint/2010/main" val="16766138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four: The Underpass.</a:t>
            </a:r>
            <a:endParaRPr lang="en-GB" sz="2800" b="1" dirty="0">
              <a:solidFill>
                <a:schemeClr val="accent2"/>
              </a:solidFill>
              <a:latin typeface="+mn-lt"/>
            </a:endParaRPr>
          </a:p>
        </p:txBody>
      </p:sp>
      <p:sp>
        <p:nvSpPr>
          <p:cNvPr id="3" name="Rectangle 2"/>
          <p:cNvSpPr/>
          <p:nvPr/>
        </p:nvSpPr>
        <p:spPr>
          <a:xfrm>
            <a:off x="484980" y="1014202"/>
            <a:ext cx="3590565" cy="3600985"/>
          </a:xfrm>
          <a:prstGeom prst="rect">
            <a:avLst/>
          </a:prstGeom>
        </p:spPr>
        <p:txBody>
          <a:bodyPr wrap="square">
            <a:spAutoFit/>
          </a:bodyPr>
          <a:lstStyle/>
          <a:p>
            <a:r>
              <a:rPr lang="en-GB" sz="1200" b="1" dirty="0"/>
              <a:t>Hull People Love to Party</a:t>
            </a:r>
            <a:r>
              <a:rPr lang="en-GB" sz="1200" dirty="0"/>
              <a:t>. </a:t>
            </a:r>
          </a:p>
          <a:p>
            <a:r>
              <a:rPr lang="en-GB" sz="1200" dirty="0"/>
              <a:t>A sound &amp; light installation with live performance portraying the culture of Hull’s clubbing scene and the people’s passion to party. A sound &amp; light driven event with flash-mob performances, where the public can participate or pass through, where dance styles and fashions can move through time, or mix and morph, with a music soundtrack incorporating spoken word </a:t>
            </a:r>
            <a:r>
              <a:rPr lang="en-GB" sz="1200" dirty="0" smtClean="0"/>
              <a:t>sound bite </a:t>
            </a:r>
            <a:r>
              <a:rPr lang="en-GB" sz="1200" dirty="0"/>
              <a:t>mash-ups referencing Hull’s clubbing experience &amp; the social and political context. </a:t>
            </a:r>
          </a:p>
          <a:p>
            <a:r>
              <a:rPr lang="en-GB" sz="1200" dirty="0"/>
              <a:t> </a:t>
            </a:r>
          </a:p>
          <a:p>
            <a:r>
              <a:rPr lang="en-GB" sz="1200" i="1" dirty="0"/>
              <a:t>Possible elements:</a:t>
            </a:r>
            <a:endParaRPr lang="en-GB" sz="1200" dirty="0"/>
          </a:p>
          <a:p>
            <a:pPr lvl="0"/>
            <a:r>
              <a:rPr lang="en-GB" sz="1200" dirty="0"/>
              <a:t>Hulls clubbing scene over time- from dance hall to disco, house party &amp; rave, the Tower, LA’s, the Silhouette &amp; Fuel</a:t>
            </a:r>
          </a:p>
          <a:p>
            <a:pPr lvl="0"/>
            <a:r>
              <a:rPr lang="en-GB" sz="1200" dirty="0"/>
              <a:t>Dance &amp; fashion styles over the decades</a:t>
            </a:r>
          </a:p>
          <a:p>
            <a:pPr lvl="0"/>
            <a:r>
              <a:rPr lang="en-GB" sz="1200" dirty="0"/>
              <a:t>The changing social &amp; political </a:t>
            </a:r>
            <a:r>
              <a:rPr lang="en-GB" sz="1200" dirty="0" smtClean="0"/>
              <a:t>context and the emergence of the festival culture in Hull.</a:t>
            </a:r>
            <a:endParaRPr lang="en-GB" sz="1200" dirty="0"/>
          </a:p>
        </p:txBody>
      </p:sp>
      <p:pic>
        <p:nvPicPr>
          <p:cNvPr id="4" name="Picture 3" descr="IMG_0178.JPG"/>
          <p:cNvPicPr>
            <a:picLocks noChangeAspect="1"/>
          </p:cNvPicPr>
          <p:nvPr/>
        </p:nvPicPr>
        <p:blipFill rotWithShape="1">
          <a:blip r:embed="rId2">
            <a:extLst>
              <a:ext uri="{28A0092B-C50C-407E-A947-70E740481C1C}">
                <a14:useLocalDpi xmlns:a14="http://schemas.microsoft.com/office/drawing/2010/main" val="0"/>
              </a:ext>
            </a:extLst>
          </a:blip>
          <a:srcRect b="29107"/>
          <a:stretch/>
        </p:blipFill>
        <p:spPr>
          <a:xfrm>
            <a:off x="4356789" y="921842"/>
            <a:ext cx="4787211" cy="1606616"/>
          </a:xfrm>
          <a:prstGeom prst="rect">
            <a:avLst/>
          </a:prstGeom>
        </p:spPr>
      </p:pic>
      <p:pic>
        <p:nvPicPr>
          <p:cNvPr id="5" name="Picture 4" descr="Screen Shot 2016-08-31 at 11.52.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789" y="2528458"/>
            <a:ext cx="2456614" cy="1391227"/>
          </a:xfrm>
          <a:prstGeom prst="rect">
            <a:avLst/>
          </a:prstGeom>
        </p:spPr>
      </p:pic>
      <p:pic>
        <p:nvPicPr>
          <p:cNvPr id="7" name="Picture 6" descr="Screen Shot 2016-08-31 at 11.23.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402" y="2528458"/>
            <a:ext cx="2330597" cy="1377560"/>
          </a:xfrm>
          <a:prstGeom prst="rect">
            <a:avLst/>
          </a:prstGeom>
        </p:spPr>
      </p:pic>
      <p:pic>
        <p:nvPicPr>
          <p:cNvPr id="6" name="Picture 5" descr="Screen Shot 2016-08-31 at 11.25.14.png"/>
          <p:cNvPicPr>
            <a:picLocks noChangeAspect="1"/>
          </p:cNvPicPr>
          <p:nvPr/>
        </p:nvPicPr>
        <p:blipFill rotWithShape="1">
          <a:blip r:embed="rId5">
            <a:extLst>
              <a:ext uri="{28A0092B-C50C-407E-A947-70E740481C1C}">
                <a14:useLocalDpi xmlns:a14="http://schemas.microsoft.com/office/drawing/2010/main" val="0"/>
              </a:ext>
            </a:extLst>
          </a:blip>
          <a:srcRect t="51912"/>
          <a:stretch/>
        </p:blipFill>
        <p:spPr>
          <a:xfrm>
            <a:off x="4356789" y="3613733"/>
            <a:ext cx="4787210" cy="1379682"/>
          </a:xfrm>
          <a:prstGeom prst="rect">
            <a:avLst/>
          </a:prstGeom>
        </p:spPr>
      </p:pic>
    </p:spTree>
    <p:extLst>
      <p:ext uri="{BB962C8B-B14F-4D97-AF65-F5344CB8AC3E}">
        <p14:creationId xmlns:p14="http://schemas.microsoft.com/office/powerpoint/2010/main" val="289983874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89" y="358309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JESSE KANDA</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618162" y="1328187"/>
            <a:ext cx="4277109" cy="3100849"/>
          </a:xfrm>
          <a:prstGeom prst="rect">
            <a:avLst/>
          </a:prstGeom>
        </p:spPr>
        <p:txBody>
          <a:bodyPr wrap="square">
            <a:spAutoFit/>
          </a:bodyPr>
          <a:lstStyle/>
          <a:p>
            <a:r>
              <a:rPr lang="en-US" sz="1200" dirty="0"/>
              <a:t>Jesse Kanda’s films are a </a:t>
            </a:r>
            <a:r>
              <a:rPr lang="en-US" sz="1200" dirty="0" smtClean="0"/>
              <a:t>trip </a:t>
            </a:r>
            <a:r>
              <a:rPr lang="en-US" sz="1200" dirty="0"/>
              <a:t>through the subconscious in which images of dancing </a:t>
            </a:r>
            <a:r>
              <a:rPr lang="en-US" sz="1200" dirty="0" smtClean="0"/>
              <a:t>babies </a:t>
            </a:r>
            <a:r>
              <a:rPr lang="en-US" sz="1200" dirty="0"/>
              <a:t>and </a:t>
            </a:r>
            <a:r>
              <a:rPr lang="en-US" sz="1200" dirty="0" smtClean="0"/>
              <a:t>alien </a:t>
            </a:r>
            <a:r>
              <a:rPr lang="en-US" sz="1200" dirty="0"/>
              <a:t>car crashes contort then distort, lost in purgatory. The self–taught, </a:t>
            </a:r>
            <a:r>
              <a:rPr lang="en-US" sz="1200" dirty="0" err="1"/>
              <a:t>Dalston</a:t>
            </a:r>
            <a:r>
              <a:rPr lang="en-US" sz="1200" dirty="0"/>
              <a:t>-based artist’s world is pained yet playful, and apparently untainted by boundaries.  Nothing seems impossible</a:t>
            </a:r>
            <a:r>
              <a:rPr lang="en-US" sz="1200" dirty="0" smtClean="0"/>
              <a:t>.</a:t>
            </a:r>
          </a:p>
          <a:p>
            <a:endParaRPr lang="en-US" sz="1200" dirty="0"/>
          </a:p>
          <a:p>
            <a:r>
              <a:rPr lang="en-US" sz="1200" dirty="0" smtClean="0"/>
              <a:t>Jesse is a Japanese</a:t>
            </a:r>
            <a:r>
              <a:rPr lang="en-US" sz="1200" dirty="0"/>
              <a:t>-born, Canadian-raised 26-year</a:t>
            </a:r>
            <a:r>
              <a:rPr lang="en-US" sz="1200" dirty="0" smtClean="0"/>
              <a:t>-and works </a:t>
            </a:r>
            <a:r>
              <a:rPr lang="en-US" sz="1200" dirty="0"/>
              <a:t>with Venezuelan-born producer </a:t>
            </a:r>
            <a:r>
              <a:rPr lang="en-US" sz="1200" dirty="0" err="1"/>
              <a:t>Arca</a:t>
            </a:r>
            <a:r>
              <a:rPr lang="en-US" sz="1200" dirty="0"/>
              <a:t>, his best friend and closest creative ally. </a:t>
            </a:r>
            <a:r>
              <a:rPr lang="en-US" sz="1200" dirty="0" smtClean="0"/>
              <a:t>Together</a:t>
            </a:r>
            <a:r>
              <a:rPr lang="en-US" sz="1200" dirty="0"/>
              <a:t>, they’re currently creating TRAUMA, a film project in seven parts that’s premiering at galleries such as </a:t>
            </a:r>
            <a:r>
              <a:rPr lang="en-US" sz="1200" dirty="0" err="1"/>
              <a:t>MoMA</a:t>
            </a:r>
            <a:r>
              <a:rPr lang="en-US" sz="1200" dirty="0"/>
              <a:t> PS1. </a:t>
            </a:r>
            <a:r>
              <a:rPr lang="en-US" sz="1200" dirty="0" smtClean="0"/>
              <a:t>He </a:t>
            </a:r>
            <a:r>
              <a:rPr lang="en-US" sz="1200" dirty="0"/>
              <a:t>insists that his artistic vision is automatic. Concepts come later, nothing is planned and mistakes often turn into his best work. </a:t>
            </a:r>
            <a:r>
              <a:rPr lang="en-US" sz="1400" dirty="0" smtClean="0"/>
              <a:t> </a:t>
            </a:r>
            <a:endParaRPr lang="en-GB" sz="1550" b="1" dirty="0">
              <a:solidFill>
                <a:schemeClr val="tx1">
                  <a:lumMod val="75000"/>
                  <a:lumOff val="25000"/>
                </a:schemeClr>
              </a:solidFill>
              <a:latin typeface="Trebuchet MS" panose="020B0603020202020204" pitchFamily="34" charset="0"/>
            </a:endParaRPr>
          </a:p>
        </p:txBody>
      </p:sp>
      <p:pic>
        <p:nvPicPr>
          <p:cNvPr id="3" name="Picture 2" descr="Screen Shot 2016-08-30 at 17.4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091" y="437103"/>
            <a:ext cx="4040909" cy="2212584"/>
          </a:xfrm>
          <a:prstGeom prst="rect">
            <a:avLst/>
          </a:prstGeom>
        </p:spPr>
      </p:pic>
      <p:pic>
        <p:nvPicPr>
          <p:cNvPr id="4" name="Picture 3" descr="Screen Shot 2016-08-30 at 17.43.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092" y="2602267"/>
            <a:ext cx="4040908" cy="2222500"/>
          </a:xfrm>
          <a:prstGeom prst="rect">
            <a:avLst/>
          </a:prstGeom>
        </p:spPr>
      </p:pic>
    </p:spTree>
    <p:extLst>
      <p:ext uri="{BB962C8B-B14F-4D97-AF65-F5344CB8AC3E}">
        <p14:creationId xmlns:p14="http://schemas.microsoft.com/office/powerpoint/2010/main" val="16766138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five: The Deep.</a:t>
            </a:r>
            <a:endParaRPr lang="en-GB" sz="2800" b="1" dirty="0">
              <a:solidFill>
                <a:schemeClr val="accent2"/>
              </a:solidFill>
              <a:latin typeface="+mn-lt"/>
            </a:endParaRPr>
          </a:p>
        </p:txBody>
      </p:sp>
      <p:sp>
        <p:nvSpPr>
          <p:cNvPr id="3" name="Rectangle 2"/>
          <p:cNvSpPr/>
          <p:nvPr/>
        </p:nvSpPr>
        <p:spPr>
          <a:xfrm>
            <a:off x="484980" y="1164287"/>
            <a:ext cx="4029293" cy="3416319"/>
          </a:xfrm>
          <a:prstGeom prst="rect">
            <a:avLst/>
          </a:prstGeom>
        </p:spPr>
        <p:txBody>
          <a:bodyPr wrap="square">
            <a:spAutoFit/>
          </a:bodyPr>
          <a:lstStyle/>
          <a:p>
            <a:r>
              <a:rPr lang="en-GB" sz="1200" b="1" dirty="0"/>
              <a:t>DEPARTURES &amp; ARRIVALS- HULLS CONNECTIVITY- THE FLOW OF PEOPLE INTO AND THROUGH THE CITY</a:t>
            </a:r>
            <a:endParaRPr lang="en-GB" sz="1200" dirty="0"/>
          </a:p>
          <a:p>
            <a:r>
              <a:rPr lang="en-GB" sz="1200" dirty="0"/>
              <a:t> </a:t>
            </a:r>
          </a:p>
          <a:p>
            <a:r>
              <a:rPr lang="en-GB" sz="1200" b="1" dirty="0"/>
              <a:t>Migrations- </a:t>
            </a:r>
            <a:r>
              <a:rPr lang="en-GB" sz="1200" dirty="0"/>
              <a:t>The flows of people over time, through and into the city:</a:t>
            </a:r>
          </a:p>
          <a:p>
            <a:r>
              <a:rPr lang="en-GB" sz="1200" b="1" dirty="0"/>
              <a:t>Fleeing </a:t>
            </a:r>
            <a:r>
              <a:rPr lang="en-GB" sz="1200" dirty="0"/>
              <a:t>war, persecution, poverty. Seeking refuge and freedom. (17</a:t>
            </a:r>
            <a:r>
              <a:rPr lang="en-GB" sz="1200" baseline="30000" dirty="0"/>
              <a:t>th</a:t>
            </a:r>
            <a:r>
              <a:rPr lang="en-GB" sz="1200" dirty="0"/>
              <a:t> C </a:t>
            </a:r>
            <a:r>
              <a:rPr lang="en-GB" sz="1200" dirty="0" err="1"/>
              <a:t>Hugenots</a:t>
            </a:r>
            <a:r>
              <a:rPr lang="en-GB" sz="1200" dirty="0"/>
              <a:t>, 19</a:t>
            </a:r>
            <a:r>
              <a:rPr lang="en-GB" sz="1200" baseline="30000" dirty="0"/>
              <a:t>th</a:t>
            </a:r>
            <a:r>
              <a:rPr lang="en-GB" sz="1200" dirty="0"/>
              <a:t> C Jews from Eastern Europe, children fleeing the Spanish Civil War, </a:t>
            </a:r>
            <a:r>
              <a:rPr lang="en-GB" sz="1200" dirty="0" err="1"/>
              <a:t>Kosovans</a:t>
            </a:r>
            <a:r>
              <a:rPr lang="en-GB" sz="1200" dirty="0"/>
              <a:t>, Afghans, Iraqis, Congolese, </a:t>
            </a:r>
            <a:r>
              <a:rPr lang="en-GB" sz="1200" dirty="0" err="1"/>
              <a:t>Eritrians</a:t>
            </a:r>
            <a:r>
              <a:rPr lang="en-GB" sz="1200" dirty="0"/>
              <a:t>, Syrians </a:t>
            </a:r>
          </a:p>
          <a:p>
            <a:r>
              <a:rPr lang="en-GB" sz="1200" b="1" dirty="0"/>
              <a:t>Seeking work</a:t>
            </a:r>
            <a:r>
              <a:rPr lang="en-GB" sz="1200" dirty="0"/>
              <a:t> – the Irish to build Hull docks, </a:t>
            </a:r>
            <a:r>
              <a:rPr lang="en-GB" sz="1200" dirty="0" err="1"/>
              <a:t>Brixham</a:t>
            </a:r>
            <a:r>
              <a:rPr lang="en-GB" sz="1200" dirty="0"/>
              <a:t> fishermen, young men from Scandinavia, incomers like Larkin who came for a new job as University Librarian, and many more</a:t>
            </a:r>
          </a:p>
          <a:p>
            <a:r>
              <a:rPr lang="en-GB" sz="1200" dirty="0"/>
              <a:t>The transit route from the riverside to Lazarus Hotel to the Station / </a:t>
            </a:r>
            <a:r>
              <a:rPr lang="en-GB" sz="1200" dirty="0" err="1"/>
              <a:t>Brexit</a:t>
            </a:r>
            <a:r>
              <a:rPr lang="en-GB" sz="1200" dirty="0"/>
              <a:t>- the tension between a welcoming and insular city </a:t>
            </a:r>
            <a:endParaRPr lang="en-GB" sz="1200" dirty="0" smtClean="0"/>
          </a:p>
          <a:p>
            <a:endParaRPr lang="en-GB" sz="1200" dirty="0"/>
          </a:p>
          <a:p>
            <a:r>
              <a:rPr lang="en-GB" sz="1200" dirty="0" smtClean="0"/>
              <a:t>Arrivals and Departures now and the port &amp; station.</a:t>
            </a:r>
            <a:endParaRPr lang="en-GB" sz="1200" dirty="0"/>
          </a:p>
        </p:txBody>
      </p:sp>
      <p:pic>
        <p:nvPicPr>
          <p:cNvPr id="4" name="Picture 3" descr="IMG_0028.JPG"/>
          <p:cNvPicPr>
            <a:picLocks noChangeAspect="1"/>
          </p:cNvPicPr>
          <p:nvPr/>
        </p:nvPicPr>
        <p:blipFill rotWithShape="1">
          <a:blip r:embed="rId2">
            <a:extLst>
              <a:ext uri="{28A0092B-C50C-407E-A947-70E740481C1C}">
                <a14:useLocalDpi xmlns:a14="http://schemas.microsoft.com/office/drawing/2010/main" val="0"/>
              </a:ext>
            </a:extLst>
          </a:blip>
          <a:srcRect l="9470" r="20193"/>
          <a:stretch/>
        </p:blipFill>
        <p:spPr>
          <a:xfrm>
            <a:off x="4514272" y="1063228"/>
            <a:ext cx="4629727" cy="1446660"/>
          </a:xfrm>
          <a:prstGeom prst="rect">
            <a:avLst/>
          </a:prstGeom>
        </p:spPr>
      </p:pic>
      <p:pic>
        <p:nvPicPr>
          <p:cNvPr id="6" name="Picture 5"/>
          <p:cNvPicPr>
            <a:picLocks noChangeAspect="1"/>
          </p:cNvPicPr>
          <p:nvPr/>
        </p:nvPicPr>
        <p:blipFill>
          <a:blip r:embed="rId3"/>
          <a:stretch>
            <a:fillRect/>
          </a:stretch>
        </p:blipFill>
        <p:spPr>
          <a:xfrm>
            <a:off x="6696364" y="2509888"/>
            <a:ext cx="2447635" cy="1260661"/>
          </a:xfrm>
          <a:prstGeom prst="rect">
            <a:avLst/>
          </a:prstGeom>
        </p:spPr>
      </p:pic>
      <p:pic>
        <p:nvPicPr>
          <p:cNvPr id="7" name="Picture 6"/>
          <p:cNvPicPr>
            <a:picLocks noChangeAspect="1"/>
          </p:cNvPicPr>
          <p:nvPr/>
        </p:nvPicPr>
        <p:blipFill>
          <a:blip r:embed="rId4"/>
          <a:stretch>
            <a:fillRect/>
          </a:stretch>
        </p:blipFill>
        <p:spPr>
          <a:xfrm>
            <a:off x="4514272" y="2509888"/>
            <a:ext cx="2182092" cy="1099127"/>
          </a:xfrm>
          <a:prstGeom prst="rect">
            <a:avLst/>
          </a:prstGeom>
        </p:spPr>
      </p:pic>
      <p:pic>
        <p:nvPicPr>
          <p:cNvPr id="5" name="Picture 4"/>
          <p:cNvPicPr>
            <a:picLocks noChangeAspect="1"/>
          </p:cNvPicPr>
          <p:nvPr/>
        </p:nvPicPr>
        <p:blipFill rotWithShape="1">
          <a:blip r:embed="rId5"/>
          <a:srcRect t="26531" b="33975"/>
          <a:stretch/>
        </p:blipFill>
        <p:spPr>
          <a:xfrm>
            <a:off x="4514272" y="3609015"/>
            <a:ext cx="4629727" cy="917865"/>
          </a:xfrm>
          <a:prstGeom prst="rect">
            <a:avLst/>
          </a:prstGeom>
        </p:spPr>
      </p:pic>
    </p:spTree>
    <p:extLst>
      <p:ext uri="{BB962C8B-B14F-4D97-AF65-F5344CB8AC3E}">
        <p14:creationId xmlns:p14="http://schemas.microsoft.com/office/powerpoint/2010/main" val="289983874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60793" y="3756278"/>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IMITATING THE DOG</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4479636" y="1247372"/>
            <a:ext cx="4145380" cy="2508379"/>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endParaRPr lang="en-US" sz="1200" b="1" dirty="0">
              <a:solidFill>
                <a:schemeClr val="tx1">
                  <a:lumMod val="75000"/>
                  <a:lumOff val="25000"/>
                </a:schemeClr>
              </a:solidFill>
            </a:endParaRPr>
          </a:p>
          <a:p>
            <a:r>
              <a:rPr lang="en-US" sz="1200" dirty="0"/>
              <a:t>imitating the dog creates outstanding work that challenges and connects with audiences, tests theatrical conventions and brings high-end design, technical and thematic ambition to audiences at small and medium-scales</a:t>
            </a:r>
            <a:r>
              <a:rPr lang="en-US" sz="1200" dirty="0" smtClean="0"/>
              <a:t>.</a:t>
            </a:r>
          </a:p>
          <a:p>
            <a:endParaRPr lang="en-US" sz="1200" dirty="0"/>
          </a:p>
          <a:p>
            <a:r>
              <a:rPr lang="en-US" sz="1200" dirty="0"/>
              <a:t>Learning is at the heart of the company’s ethos. The company initiates, tests and shares its creative process and technological expertise with students, practitioners and community groups through its extensive and focused education </a:t>
            </a:r>
            <a:r>
              <a:rPr lang="en-US" sz="1200" dirty="0" err="1"/>
              <a:t>programme</a:t>
            </a:r>
            <a:r>
              <a:rPr lang="en-US" sz="1200" dirty="0" smtClean="0"/>
              <a:t>.</a:t>
            </a:r>
            <a:endParaRPr lang="en-US" sz="1200" dirty="0"/>
          </a:p>
        </p:txBody>
      </p:sp>
      <p:pic>
        <p:nvPicPr>
          <p:cNvPr id="3" name="Picture 2" descr="Screen Shot 2016-08-30 at 17.34.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9221"/>
            <a:ext cx="3858893" cy="817324"/>
          </a:xfrm>
          <a:prstGeom prst="rect">
            <a:avLst/>
          </a:prstGeom>
        </p:spPr>
      </p:pic>
      <p:pic>
        <p:nvPicPr>
          <p:cNvPr id="4" name="Picture 3" descr="Screen Shot 2016-08-30 at 17.35.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6663"/>
            <a:ext cx="3858893" cy="2046957"/>
          </a:xfrm>
          <a:prstGeom prst="rect">
            <a:avLst/>
          </a:prstGeom>
        </p:spPr>
      </p:pic>
    </p:spTree>
    <p:extLst>
      <p:ext uri="{BB962C8B-B14F-4D97-AF65-F5344CB8AC3E}">
        <p14:creationId xmlns:p14="http://schemas.microsoft.com/office/powerpoint/2010/main" val="16766138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86C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861" y="322975"/>
            <a:ext cx="1228072" cy="692009"/>
          </a:xfrm>
          <a:prstGeom prst="rect">
            <a:avLst/>
          </a:prstGeom>
        </p:spPr>
      </p:pic>
      <p:sp>
        <p:nvSpPr>
          <p:cNvPr id="5" name="Rectangle 4"/>
          <p:cNvSpPr/>
          <p:nvPr/>
        </p:nvSpPr>
        <p:spPr>
          <a:xfrm>
            <a:off x="2286000" y="1694749"/>
            <a:ext cx="6523182" cy="1938992"/>
          </a:xfrm>
          <a:prstGeom prst="rect">
            <a:avLst/>
          </a:prstGeom>
        </p:spPr>
        <p:txBody>
          <a:bodyPr wrap="square">
            <a:spAutoFit/>
          </a:bodyPr>
          <a:lstStyle/>
          <a:p>
            <a:r>
              <a:rPr lang="en-US" sz="2000" dirty="0">
                <a:solidFill>
                  <a:schemeClr val="bg1"/>
                </a:solidFill>
              </a:rPr>
              <a:t>The first and opening event of our year as UK City of culture, and the first of the season Made in Hull will be a large scale and comprehensive celebration of the heritage and culture of the city, and a statement of intent of the way we intend to (re)position the </a:t>
            </a:r>
            <a:r>
              <a:rPr lang="en-US" sz="2000" dirty="0" smtClean="0">
                <a:solidFill>
                  <a:schemeClr val="bg1"/>
                </a:solidFill>
              </a:rPr>
              <a:t>city &amp; to engage </a:t>
            </a:r>
            <a:r>
              <a:rPr lang="en-US" sz="2000" dirty="0">
                <a:solidFill>
                  <a:schemeClr val="bg1"/>
                </a:solidFill>
              </a:rPr>
              <a:t>in meaningful ways with its </a:t>
            </a:r>
            <a:r>
              <a:rPr lang="en-US" sz="2000" dirty="0" smtClean="0">
                <a:solidFill>
                  <a:schemeClr val="bg1"/>
                </a:solidFill>
              </a:rPr>
              <a:t>communities. </a:t>
            </a:r>
            <a:endParaRPr lang="en-US" sz="2000" dirty="0">
              <a:solidFill>
                <a:schemeClr val="bg1"/>
              </a:solidFill>
            </a:endParaRPr>
          </a:p>
        </p:txBody>
      </p:sp>
    </p:spTree>
    <p:extLst>
      <p:ext uri="{BB962C8B-B14F-4D97-AF65-F5344CB8AC3E}">
        <p14:creationId xmlns:p14="http://schemas.microsoft.com/office/powerpoint/2010/main" val="373397902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six: Zebedee’s Yard.</a:t>
            </a:r>
            <a:endParaRPr lang="en-GB" sz="2800" b="1" dirty="0">
              <a:solidFill>
                <a:schemeClr val="accent2"/>
              </a:solidFill>
              <a:latin typeface="+mn-lt"/>
            </a:endParaRPr>
          </a:p>
        </p:txBody>
      </p:sp>
      <p:sp>
        <p:nvSpPr>
          <p:cNvPr id="3" name="Rectangle 2"/>
          <p:cNvSpPr/>
          <p:nvPr/>
        </p:nvSpPr>
        <p:spPr>
          <a:xfrm>
            <a:off x="484980" y="1210467"/>
            <a:ext cx="3994656" cy="2462212"/>
          </a:xfrm>
          <a:prstGeom prst="rect">
            <a:avLst/>
          </a:prstGeom>
        </p:spPr>
        <p:txBody>
          <a:bodyPr wrap="square">
            <a:spAutoFit/>
          </a:bodyPr>
          <a:lstStyle/>
          <a:p>
            <a:r>
              <a:rPr lang="en-GB" sz="1200" b="1" dirty="0"/>
              <a:t>PHYSICAL HULL- Hull’s Sporting Achievements &amp; the cultural interplay with Dance</a:t>
            </a:r>
            <a:endParaRPr lang="en-GB" sz="1200" dirty="0"/>
          </a:p>
          <a:p>
            <a:r>
              <a:rPr lang="en-GB" sz="1200" dirty="0"/>
              <a:t>Film animation &amp; soundscapes portraying Hull’s shakers and movers in team &amp; solo sports, the tribal allegiances of local fans, and the physical &amp; cultural interplay between sport and dance. Where the playing field is the stage, and the human body is the vehicle, celebrating strength, stamina and the beauty of movement- from the corps de ballet &amp; principal dancer, to the boxer in the ring, to the team on the pitch.</a:t>
            </a:r>
          </a:p>
          <a:p>
            <a:r>
              <a:rPr lang="en-GB" sz="1000" dirty="0"/>
              <a:t> </a:t>
            </a:r>
          </a:p>
          <a:p>
            <a:r>
              <a:rPr lang="en-GB" sz="1200" dirty="0"/>
              <a:t> </a:t>
            </a:r>
          </a:p>
        </p:txBody>
      </p:sp>
      <p:pic>
        <p:nvPicPr>
          <p:cNvPr id="4" name="Picture 3" descr="IMG_0058.JPG"/>
          <p:cNvPicPr>
            <a:picLocks noChangeAspect="1"/>
          </p:cNvPicPr>
          <p:nvPr/>
        </p:nvPicPr>
        <p:blipFill rotWithShape="1">
          <a:blip r:embed="rId2">
            <a:extLst>
              <a:ext uri="{28A0092B-C50C-407E-A947-70E740481C1C}">
                <a14:useLocalDpi xmlns:a14="http://schemas.microsoft.com/office/drawing/2010/main" val="0"/>
              </a:ext>
            </a:extLst>
          </a:blip>
          <a:srcRect l="33586"/>
          <a:stretch/>
        </p:blipFill>
        <p:spPr>
          <a:xfrm>
            <a:off x="4606637" y="1063228"/>
            <a:ext cx="4537363" cy="1527560"/>
          </a:xfrm>
          <a:prstGeom prst="rect">
            <a:avLst/>
          </a:prstGeom>
        </p:spPr>
      </p:pic>
      <p:pic>
        <p:nvPicPr>
          <p:cNvPr id="5" name="Picture 4" descr="Screen Shot 2016-08-31 at 11.35.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582" y="2589066"/>
            <a:ext cx="1364417" cy="929757"/>
          </a:xfrm>
          <a:prstGeom prst="rect">
            <a:avLst/>
          </a:prstGeom>
        </p:spPr>
      </p:pic>
      <p:pic>
        <p:nvPicPr>
          <p:cNvPr id="6" name="Picture 5" descr="Screen Shot 2016-08-31 at 11.54.09.png"/>
          <p:cNvPicPr>
            <a:picLocks noChangeAspect="1"/>
          </p:cNvPicPr>
          <p:nvPr/>
        </p:nvPicPr>
        <p:blipFill rotWithShape="1">
          <a:blip r:embed="rId4">
            <a:extLst>
              <a:ext uri="{28A0092B-C50C-407E-A947-70E740481C1C}">
                <a14:useLocalDpi xmlns:a14="http://schemas.microsoft.com/office/drawing/2010/main" val="0"/>
              </a:ext>
            </a:extLst>
          </a:blip>
          <a:srcRect t="12748" b="45056"/>
          <a:stretch/>
        </p:blipFill>
        <p:spPr>
          <a:xfrm>
            <a:off x="4606636" y="3486741"/>
            <a:ext cx="4537363" cy="1189182"/>
          </a:xfrm>
          <a:prstGeom prst="rect">
            <a:avLst/>
          </a:prstGeom>
        </p:spPr>
      </p:pic>
      <p:pic>
        <p:nvPicPr>
          <p:cNvPr id="7" name="Picture 6" descr="Screen Shot 2016-08-31 at 11.56.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8653" y="2589067"/>
            <a:ext cx="1480929" cy="919388"/>
          </a:xfrm>
          <a:prstGeom prst="rect">
            <a:avLst/>
          </a:prstGeom>
        </p:spPr>
      </p:pic>
      <p:pic>
        <p:nvPicPr>
          <p:cNvPr id="8" name="Picture 7" descr="Screen Shot 2016-08-31 at 11.58.5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6637" y="2545772"/>
            <a:ext cx="1692017" cy="940954"/>
          </a:xfrm>
          <a:prstGeom prst="rect">
            <a:avLst/>
          </a:prstGeom>
        </p:spPr>
      </p:pic>
    </p:spTree>
    <p:extLst>
      <p:ext uri="{BB962C8B-B14F-4D97-AF65-F5344CB8AC3E}">
        <p14:creationId xmlns:p14="http://schemas.microsoft.com/office/powerpoint/2010/main" val="2208106970"/>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89" y="358309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INVISABLE FLOCK</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583528" y="1524452"/>
            <a:ext cx="3976928" cy="2508379"/>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US" sz="1200" dirty="0"/>
              <a:t>Invisible Flock are an interactive arts </a:t>
            </a:r>
            <a:r>
              <a:rPr lang="en-US" sz="1200" dirty="0" err="1"/>
              <a:t>organisation</a:t>
            </a:r>
            <a:r>
              <a:rPr lang="en-US" sz="1200" dirty="0"/>
              <a:t> based in Leeds, formed in 2009 by three lead artists Ben Eaton, Victoria Pratt and Richard Warburton.</a:t>
            </a:r>
          </a:p>
          <a:p>
            <a:endParaRPr lang="en-US" sz="1200" dirty="0"/>
          </a:p>
          <a:p>
            <a:r>
              <a:rPr lang="en-US" sz="1200" dirty="0"/>
              <a:t>Described by the Guardian as </a:t>
            </a:r>
            <a:r>
              <a:rPr lang="en-US" sz="1200" b="1" dirty="0"/>
              <a:t>“real innovators”</a:t>
            </a:r>
            <a:r>
              <a:rPr lang="en-US" sz="1200" dirty="0"/>
              <a:t> of digital and interactive art we are renowned for creating ground breaking hybrid work across forms. We create artworks that invite people to re-imagine the world they live in and how they participate in it, using technology to incite meaningful encounters</a:t>
            </a:r>
            <a:r>
              <a:rPr lang="en-US" sz="1200" dirty="0" smtClean="0"/>
              <a:t>.</a:t>
            </a:r>
          </a:p>
          <a:p>
            <a:endParaRPr lang="en-US" sz="1200" b="1" dirty="0">
              <a:solidFill>
                <a:schemeClr val="tx1">
                  <a:lumMod val="75000"/>
                  <a:lumOff val="25000"/>
                </a:schemeClr>
              </a:solidFill>
              <a:latin typeface="Trebuchet MS" panose="020B0603020202020204" pitchFamily="34" charset="0"/>
            </a:endParaRPr>
          </a:p>
          <a:p>
            <a:r>
              <a:rPr lang="en-US" sz="1200" i="1" dirty="0" smtClean="0">
                <a:solidFill>
                  <a:schemeClr val="tx1">
                    <a:lumMod val="75000"/>
                    <a:lumOff val="25000"/>
                  </a:schemeClr>
                </a:solidFill>
                <a:latin typeface="Trebuchet MS" panose="020B0603020202020204" pitchFamily="34" charset="0"/>
              </a:rPr>
              <a:t>Creative Community programming funded project.</a:t>
            </a:r>
            <a:endParaRPr lang="en-GB" sz="1200" i="1" dirty="0">
              <a:solidFill>
                <a:schemeClr val="tx1">
                  <a:lumMod val="75000"/>
                  <a:lumOff val="25000"/>
                </a:schemeClr>
              </a:solidFill>
              <a:latin typeface="Trebuchet MS" panose="020B0603020202020204" pitchFamily="34" charset="0"/>
            </a:endParaRPr>
          </a:p>
        </p:txBody>
      </p:sp>
      <p:pic>
        <p:nvPicPr>
          <p:cNvPr id="3" name="Picture 2" descr="Screen Shot 2016-08-30 at 17.37.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416" y="643815"/>
            <a:ext cx="3758584" cy="2525407"/>
          </a:xfrm>
          <a:prstGeom prst="rect">
            <a:avLst/>
          </a:prstGeom>
        </p:spPr>
      </p:pic>
      <p:pic>
        <p:nvPicPr>
          <p:cNvPr id="4" name="Picture 3" descr="Screen Shot 2016-08-30 at 17.38.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416" y="3169222"/>
            <a:ext cx="3758584" cy="1714500"/>
          </a:xfrm>
          <a:prstGeom prst="rect">
            <a:avLst/>
          </a:prstGeom>
        </p:spPr>
      </p:pic>
    </p:spTree>
    <p:extLst>
      <p:ext uri="{BB962C8B-B14F-4D97-AF65-F5344CB8AC3E}">
        <p14:creationId xmlns:p14="http://schemas.microsoft.com/office/powerpoint/2010/main" val="118477150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2800" b="1" dirty="0" smtClean="0">
                <a:solidFill>
                  <a:schemeClr val="accent2"/>
                </a:solidFill>
                <a:latin typeface="+mn-lt"/>
              </a:rPr>
              <a:t>Location seven: Roaming &amp; Fruit Humber Street.</a:t>
            </a:r>
            <a:endParaRPr lang="en-GB" sz="2800" b="1" dirty="0">
              <a:solidFill>
                <a:schemeClr val="accent2"/>
              </a:solidFill>
              <a:latin typeface="+mn-lt"/>
            </a:endParaRPr>
          </a:p>
        </p:txBody>
      </p:sp>
      <p:sp>
        <p:nvSpPr>
          <p:cNvPr id="3" name="Rectangle 2"/>
          <p:cNvSpPr/>
          <p:nvPr/>
        </p:nvSpPr>
        <p:spPr>
          <a:xfrm>
            <a:off x="484980" y="1510637"/>
            <a:ext cx="3310299" cy="2862322"/>
          </a:xfrm>
          <a:prstGeom prst="rect">
            <a:avLst/>
          </a:prstGeom>
        </p:spPr>
        <p:txBody>
          <a:bodyPr wrap="square">
            <a:spAutoFit/>
          </a:bodyPr>
          <a:lstStyle/>
          <a:p>
            <a:r>
              <a:rPr lang="en-GB" sz="1200" b="1" dirty="0"/>
              <a:t>Pot Luck at Fruit</a:t>
            </a:r>
            <a:endParaRPr lang="en-GB" sz="1200" dirty="0"/>
          </a:p>
          <a:p>
            <a:r>
              <a:rPr lang="en-GB" sz="1200" dirty="0"/>
              <a:t>A 2 week programme of nightly events at Fruit including music- stand-ups- films- guest performers each night- celebs from Hull (the thing I remember about Hull) – bands from Hull.</a:t>
            </a:r>
          </a:p>
          <a:p>
            <a:r>
              <a:rPr lang="en-GB" sz="1200" dirty="0"/>
              <a:t>Prescott, Lucy Beaumont, Jarvis Cocker, Alan Johnson, </a:t>
            </a:r>
            <a:r>
              <a:rPr lang="en-GB" sz="1200" dirty="0" err="1"/>
              <a:t>Pinky</a:t>
            </a:r>
            <a:r>
              <a:rPr lang="en-GB" sz="1200" dirty="0"/>
              <a:t>, Bud Sugar</a:t>
            </a:r>
          </a:p>
          <a:p>
            <a:r>
              <a:rPr lang="en-GB" sz="1200" dirty="0"/>
              <a:t> </a:t>
            </a:r>
            <a:endParaRPr lang="en-GB" sz="1200" dirty="0" smtClean="0"/>
          </a:p>
          <a:p>
            <a:r>
              <a:rPr lang="en-GB" sz="1200" b="1" dirty="0" smtClean="0"/>
              <a:t>Other activity on Humber street</a:t>
            </a:r>
            <a:endParaRPr lang="en-GB" sz="1200" b="1" dirty="0"/>
          </a:p>
          <a:p>
            <a:r>
              <a:rPr lang="en-GB" sz="1200" dirty="0" smtClean="0"/>
              <a:t>Street roaming activity through artists looking at the modern Hull with festivals and the spoken word, music &amp; film.</a:t>
            </a:r>
            <a:endParaRPr lang="en-GB" sz="1200" dirty="0"/>
          </a:p>
          <a:p>
            <a:r>
              <a:rPr lang="en-GB" sz="1200" dirty="0"/>
              <a:t>New art exhibition </a:t>
            </a:r>
            <a:r>
              <a:rPr lang="en-GB" sz="1200" dirty="0" smtClean="0"/>
              <a:t>space with an exhibition of Alec Gills a photographers work. </a:t>
            </a:r>
            <a:endParaRPr lang="en-GB" sz="1200" dirty="0"/>
          </a:p>
        </p:txBody>
      </p:sp>
      <p:pic>
        <p:nvPicPr>
          <p:cNvPr id="5" name="Picture 4"/>
          <p:cNvPicPr>
            <a:picLocks noChangeAspect="1"/>
          </p:cNvPicPr>
          <p:nvPr/>
        </p:nvPicPr>
        <p:blipFill>
          <a:blip r:embed="rId2"/>
          <a:stretch>
            <a:fillRect/>
          </a:stretch>
        </p:blipFill>
        <p:spPr>
          <a:xfrm>
            <a:off x="6615544" y="1164287"/>
            <a:ext cx="2528455" cy="1893901"/>
          </a:xfrm>
          <a:prstGeom prst="rect">
            <a:avLst/>
          </a:prstGeom>
        </p:spPr>
      </p:pic>
      <p:pic>
        <p:nvPicPr>
          <p:cNvPr id="6" name="Picture 5"/>
          <p:cNvPicPr>
            <a:picLocks noChangeAspect="1"/>
          </p:cNvPicPr>
          <p:nvPr/>
        </p:nvPicPr>
        <p:blipFill>
          <a:blip r:embed="rId3"/>
          <a:stretch>
            <a:fillRect/>
          </a:stretch>
        </p:blipFill>
        <p:spPr>
          <a:xfrm>
            <a:off x="3795279" y="1164286"/>
            <a:ext cx="2820265" cy="1893901"/>
          </a:xfrm>
          <a:prstGeom prst="rect">
            <a:avLst/>
          </a:prstGeom>
        </p:spPr>
      </p:pic>
      <p:pic>
        <p:nvPicPr>
          <p:cNvPr id="7" name="Picture 6" descr="Screen Shot 2016-08-31 at 11.25.23.png"/>
          <p:cNvPicPr>
            <a:picLocks noChangeAspect="1"/>
          </p:cNvPicPr>
          <p:nvPr/>
        </p:nvPicPr>
        <p:blipFill rotWithShape="1">
          <a:blip r:embed="rId4">
            <a:extLst>
              <a:ext uri="{28A0092B-C50C-407E-A947-70E740481C1C}">
                <a14:useLocalDpi xmlns:a14="http://schemas.microsoft.com/office/drawing/2010/main" val="0"/>
              </a:ext>
            </a:extLst>
          </a:blip>
          <a:srcRect t="27433" b="8705"/>
          <a:stretch/>
        </p:blipFill>
        <p:spPr>
          <a:xfrm>
            <a:off x="3795279" y="3058188"/>
            <a:ext cx="5348721" cy="1710085"/>
          </a:xfrm>
          <a:prstGeom prst="rect">
            <a:avLst/>
          </a:prstGeom>
        </p:spPr>
      </p:pic>
    </p:spTree>
    <p:extLst>
      <p:ext uri="{BB962C8B-B14F-4D97-AF65-F5344CB8AC3E}">
        <p14:creationId xmlns:p14="http://schemas.microsoft.com/office/powerpoint/2010/main" val="2208106970"/>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89" y="358309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URBAN PRODUCTIONS &amp; </a:t>
            </a:r>
          </a:p>
          <a:p>
            <a:pPr algn="l">
              <a:lnSpc>
                <a:spcPct val="70000"/>
              </a:lnSpc>
            </a:pPr>
            <a:r>
              <a:rPr lang="en-GB" sz="2800" b="1" dirty="0" smtClean="0">
                <a:solidFill>
                  <a:schemeClr val="tx1">
                    <a:lumMod val="75000"/>
                    <a:lumOff val="25000"/>
                  </a:schemeClr>
                </a:solidFill>
                <a:latin typeface="Arial Black" panose="020B0A04020102020204" pitchFamily="34" charset="0"/>
              </a:rPr>
              <a:t>QUENTIN BUDWORTH</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583527" y="1501362"/>
            <a:ext cx="4254017" cy="3316292"/>
          </a:xfrm>
          <a:prstGeom prst="rect">
            <a:avLst/>
          </a:prstGeom>
        </p:spPr>
        <p:txBody>
          <a:bodyPr wrap="square">
            <a:spAutoFit/>
          </a:bodyPr>
          <a:lstStyle/>
          <a:p>
            <a:pPr marL="457200" indent="-457200">
              <a:buFont typeface="Arial" panose="020B0604020202020204" pitchFamily="34" charset="0"/>
              <a:buChar char="•"/>
            </a:pPr>
            <a:endParaRPr lang="en-GB" sz="1200" b="1" dirty="0">
              <a:solidFill>
                <a:schemeClr val="tx1">
                  <a:lumMod val="75000"/>
                  <a:lumOff val="25000"/>
                </a:schemeClr>
              </a:solidFill>
              <a:latin typeface="Trebuchet MS" panose="020B0603020202020204" pitchFamily="34" charset="0"/>
            </a:endParaRPr>
          </a:p>
          <a:p>
            <a:r>
              <a:rPr lang="en-US" sz="1200" dirty="0"/>
              <a:t>Urban Productions has been creating media for all kinds of audiences since 2013.</a:t>
            </a:r>
          </a:p>
          <a:p>
            <a:r>
              <a:rPr lang="en-US" sz="1200" dirty="0" smtClean="0"/>
              <a:t>They </a:t>
            </a:r>
            <a:r>
              <a:rPr lang="en-US" sz="1200" dirty="0"/>
              <a:t>started off working with just video but now we work with almost all forms of </a:t>
            </a:r>
            <a:r>
              <a:rPr lang="en-US" sz="1200" dirty="0" smtClean="0"/>
              <a:t>media. </a:t>
            </a:r>
            <a:r>
              <a:rPr lang="sk-SK" sz="1200" dirty="0" smtClean="0"/>
              <a:t>They work </a:t>
            </a:r>
            <a:r>
              <a:rPr lang="sk-SK" sz="1200" dirty="0"/>
              <a:t>with Audio, Video, Photography, Animation and Graphic Design. </a:t>
            </a:r>
            <a:r>
              <a:rPr lang="sk-SK" sz="1200" dirty="0" smtClean="0"/>
              <a:t>Their bike unit is designed to travel the streets and set up gorilla style to animate a city scape and effect otherwise untouched surfaces.</a:t>
            </a:r>
          </a:p>
          <a:p>
            <a:endParaRPr lang="sk-SK" sz="1200" dirty="0"/>
          </a:p>
          <a:p>
            <a:endParaRPr lang="sk-SK" sz="1200" dirty="0"/>
          </a:p>
          <a:p>
            <a:r>
              <a:rPr lang="sk-SK" sz="1200" dirty="0" smtClean="0"/>
              <a:t>Quentin Budworth s a local artist looking at placing Hull charactures within Hollywood film settings and having a mobile unti to project his work in the Hull City centre and surrounding neighbourhood</a:t>
            </a:r>
          </a:p>
          <a:p>
            <a:endParaRPr lang="sk-SK" sz="14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pic>
        <p:nvPicPr>
          <p:cNvPr id="4" name="Picture 3" descr="Screen Shot 2016-08-30 at 17.52.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653" y="3193494"/>
            <a:ext cx="3595801" cy="1488458"/>
          </a:xfrm>
          <a:prstGeom prst="rect">
            <a:avLst/>
          </a:prstGeom>
        </p:spPr>
      </p:pic>
      <p:pic>
        <p:nvPicPr>
          <p:cNvPr id="7" name="Picture 6" descr="Screen Shot 2016-08-30 at 17.52.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653" y="1339732"/>
            <a:ext cx="3602346" cy="1853762"/>
          </a:xfrm>
          <a:prstGeom prst="rect">
            <a:avLst/>
          </a:prstGeom>
        </p:spPr>
      </p:pic>
    </p:spTree>
    <p:extLst>
      <p:ext uri="{BB962C8B-B14F-4D97-AF65-F5344CB8AC3E}">
        <p14:creationId xmlns:p14="http://schemas.microsoft.com/office/powerpoint/2010/main" val="420445163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14526" y="1822368"/>
            <a:ext cx="8136904" cy="36004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1550" b="1" dirty="0" smtClean="0">
                <a:solidFill>
                  <a:schemeClr val="tx1">
                    <a:lumMod val="75000"/>
                    <a:lumOff val="25000"/>
                  </a:schemeClr>
                </a:solidFill>
              </a:rPr>
              <a:t>Contract artists and start to create a media and marketing plan</a:t>
            </a:r>
          </a:p>
          <a:p>
            <a:pPr marL="457200" indent="-457200">
              <a:buFont typeface="Arial" panose="020B0604020202020204" pitchFamily="34" charset="0"/>
              <a:buChar char="•"/>
            </a:pPr>
            <a:r>
              <a:rPr lang="en-GB" sz="1550" b="1" dirty="0" smtClean="0">
                <a:solidFill>
                  <a:schemeClr val="tx1">
                    <a:lumMod val="75000"/>
                    <a:lumOff val="25000"/>
                  </a:schemeClr>
                </a:solidFill>
              </a:rPr>
              <a:t>Construct a series of story strands across the event pieces.</a:t>
            </a:r>
          </a:p>
          <a:p>
            <a:pPr marL="457200" indent="-457200">
              <a:buFont typeface="Arial" panose="020B0604020202020204" pitchFamily="34" charset="0"/>
              <a:buChar char="•"/>
            </a:pPr>
            <a:r>
              <a:rPr lang="en-GB" sz="1550" b="1" dirty="0" smtClean="0">
                <a:solidFill>
                  <a:schemeClr val="tx1">
                    <a:lumMod val="75000"/>
                    <a:lumOff val="25000"/>
                  </a:schemeClr>
                </a:solidFill>
              </a:rPr>
              <a:t>Develop a web and marketing campaign promoting the team and artists.</a:t>
            </a:r>
          </a:p>
          <a:p>
            <a:pPr marL="457200" indent="-457200">
              <a:buFont typeface="Arial" panose="020B0604020202020204" pitchFamily="34" charset="0"/>
              <a:buChar char="•"/>
            </a:pPr>
            <a:r>
              <a:rPr lang="en-GB" sz="1550" b="1" dirty="0" smtClean="0">
                <a:solidFill>
                  <a:schemeClr val="tx1">
                    <a:lumMod val="75000"/>
                    <a:lumOff val="25000"/>
                  </a:schemeClr>
                </a:solidFill>
              </a:rPr>
              <a:t>Develop live content to compliment the artists commissions in certain locations</a:t>
            </a:r>
            <a:endParaRPr lang="en-GB" sz="2400" dirty="0" smtClean="0"/>
          </a:p>
          <a:p>
            <a:endParaRPr lang="en-GB" dirty="0"/>
          </a:p>
        </p:txBody>
      </p:sp>
      <p:sp>
        <p:nvSpPr>
          <p:cNvPr id="7" name="Title 1"/>
          <p:cNvSpPr txBox="1">
            <a:spLocks/>
          </p:cNvSpPr>
          <p:nvPr/>
        </p:nvSpPr>
        <p:spPr>
          <a:xfrm>
            <a:off x="3182287" y="963412"/>
            <a:ext cx="8303702"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70000"/>
              </a:lnSpc>
            </a:pPr>
            <a:endParaRPr lang="en-GB" sz="2800" b="1" dirty="0">
              <a:solidFill>
                <a:schemeClr val="tx1">
                  <a:lumMod val="75000"/>
                  <a:lumOff val="25000"/>
                </a:schemeClr>
              </a:solidFill>
              <a:latin typeface="Arial Black" panose="020B0A04020102020204" pitchFamily="34" charset="0"/>
            </a:endParaRPr>
          </a:p>
        </p:txBody>
      </p:sp>
      <p:sp>
        <p:nvSpPr>
          <p:cNvPr id="8" name="Title 1"/>
          <p:cNvSpPr txBox="1">
            <a:spLocks/>
          </p:cNvSpPr>
          <p:nvPr/>
        </p:nvSpPr>
        <p:spPr>
          <a:xfrm>
            <a:off x="431127" y="511834"/>
            <a:ext cx="8303702" cy="6986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Next steps</a:t>
            </a:r>
            <a:endParaRPr lang="en-GB" sz="2800" b="1" dirty="0">
              <a:solidFill>
                <a:schemeClr val="tx1">
                  <a:lumMod val="75000"/>
                  <a:lumOff val="25000"/>
                </a:schemeClr>
              </a:solidFill>
              <a:latin typeface="Arial Black" panose="020B0A04020102020204" pitchFamily="34" charset="0"/>
            </a:endParaRPr>
          </a:p>
        </p:txBody>
      </p:sp>
      <p:pic>
        <p:nvPicPr>
          <p:cNvPr id="9" name="Picture 8" descr="SHAP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24" y="-1"/>
            <a:ext cx="2695434" cy="1291699"/>
          </a:xfrm>
          <a:prstGeom prst="rect">
            <a:avLst/>
          </a:prstGeom>
        </p:spPr>
      </p:pic>
    </p:spTree>
    <p:extLst>
      <p:ext uri="{BB962C8B-B14F-4D97-AF65-F5344CB8AC3E}">
        <p14:creationId xmlns:p14="http://schemas.microsoft.com/office/powerpoint/2010/main" val="2732432610"/>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ull 2017 Everyone Invi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31" y="3135550"/>
            <a:ext cx="8553954" cy="1423463"/>
          </a:xfrm>
          <a:prstGeom prst="rect">
            <a:avLst/>
          </a:prstGeom>
        </p:spPr>
      </p:pic>
    </p:spTree>
    <p:extLst>
      <p:ext uri="{BB962C8B-B14F-4D97-AF65-F5344CB8AC3E}">
        <p14:creationId xmlns:p14="http://schemas.microsoft.com/office/powerpoint/2010/main" val="4176992566"/>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CREATIVE TEAM</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1928237" y="230951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Sean McAllister</a:t>
            </a:r>
          </a:p>
          <a:p>
            <a:r>
              <a:rPr lang="en-GB" sz="1000" b="1" dirty="0" smtClean="0">
                <a:solidFill>
                  <a:schemeClr val="tx1">
                    <a:lumMod val="75000"/>
                    <a:lumOff val="25000"/>
                  </a:schemeClr>
                </a:solidFill>
                <a:latin typeface="Trebuchet MS" panose="020B0603020202020204" pitchFamily="34" charset="0"/>
              </a:rPr>
              <a:t>Creative Director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pic>
        <p:nvPicPr>
          <p:cNvPr id="3" name="Picture 2" descr="Screen Shot 2016-09-01 at 17.29.2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3654" y="1204737"/>
            <a:ext cx="1341303" cy="1310409"/>
          </a:xfrm>
          <a:prstGeom prst="rect">
            <a:avLst/>
          </a:prstGeom>
        </p:spPr>
      </p:pic>
      <p:pic>
        <p:nvPicPr>
          <p:cNvPr id="8" name="Picture 7" descr="Screen Shot 2016-09-01 at 17.00.5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4957" y="1204737"/>
            <a:ext cx="1325698" cy="1311888"/>
          </a:xfrm>
          <a:prstGeom prst="rect">
            <a:avLst/>
          </a:prstGeom>
        </p:spPr>
      </p:pic>
      <p:pic>
        <p:nvPicPr>
          <p:cNvPr id="9" name="Picture 8" descr="Screen Shot 2016-09-01 at 17.01.5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0655" y="1204737"/>
            <a:ext cx="1212273" cy="1320144"/>
          </a:xfrm>
          <a:prstGeom prst="rect">
            <a:avLst/>
          </a:prstGeom>
        </p:spPr>
      </p:pic>
      <p:pic>
        <p:nvPicPr>
          <p:cNvPr id="11" name="Picture 10" descr="Screen Shot 2016-09-01 at 17.29.07.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47920" y="1216284"/>
            <a:ext cx="1317663" cy="1308598"/>
          </a:xfrm>
          <a:prstGeom prst="rect">
            <a:avLst/>
          </a:prstGeom>
        </p:spPr>
      </p:pic>
      <p:pic>
        <p:nvPicPr>
          <p:cNvPr id="12" name="Picture 11" descr="Screen Shot 2016-09-01 at 17.35.39.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7285" y="1146433"/>
            <a:ext cx="1467805" cy="1368713"/>
          </a:xfrm>
          <a:prstGeom prst="rect">
            <a:avLst/>
          </a:prstGeom>
        </p:spPr>
      </p:pic>
      <p:sp>
        <p:nvSpPr>
          <p:cNvPr id="14" name="Rectangle 13"/>
          <p:cNvSpPr/>
          <p:nvPr/>
        </p:nvSpPr>
        <p:spPr>
          <a:xfrm>
            <a:off x="3408312" y="230028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Rupert Creed</a:t>
            </a:r>
          </a:p>
          <a:p>
            <a:r>
              <a:rPr lang="en-GB" sz="1000" b="1" dirty="0" smtClean="0">
                <a:solidFill>
                  <a:schemeClr val="tx1">
                    <a:lumMod val="75000"/>
                    <a:lumOff val="25000"/>
                  </a:schemeClr>
                </a:solidFill>
                <a:latin typeface="Trebuchet MS" panose="020B0603020202020204" pitchFamily="34" charset="0"/>
              </a:rPr>
              <a:t>Writer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sp>
        <p:nvSpPr>
          <p:cNvPr id="15" name="Rectangle 14"/>
          <p:cNvSpPr/>
          <p:nvPr/>
        </p:nvSpPr>
        <p:spPr>
          <a:xfrm>
            <a:off x="4701352" y="2311827"/>
            <a:ext cx="1467584" cy="992579"/>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err="1" smtClean="0">
                <a:solidFill>
                  <a:schemeClr val="tx1">
                    <a:lumMod val="75000"/>
                    <a:lumOff val="25000"/>
                  </a:schemeClr>
                </a:solidFill>
                <a:latin typeface="Trebuchet MS" panose="020B0603020202020204" pitchFamily="34" charset="0"/>
              </a:rPr>
              <a:t>Ala</a:t>
            </a:r>
            <a:r>
              <a:rPr lang="en-GB" sz="1000" b="1" dirty="0" smtClean="0">
                <a:solidFill>
                  <a:schemeClr val="tx1">
                    <a:lumMod val="75000"/>
                    <a:lumOff val="25000"/>
                  </a:schemeClr>
                </a:solidFill>
                <a:latin typeface="Trebuchet MS" panose="020B0603020202020204" pitchFamily="34" charset="0"/>
              </a:rPr>
              <a:t> Lloyd</a:t>
            </a:r>
          </a:p>
          <a:p>
            <a:r>
              <a:rPr lang="en-GB" sz="1000" b="1" dirty="0" smtClean="0">
                <a:solidFill>
                  <a:schemeClr val="tx1">
                    <a:lumMod val="75000"/>
                    <a:lumOff val="25000"/>
                  </a:schemeClr>
                </a:solidFill>
                <a:latin typeface="Trebuchet MS" panose="020B0603020202020204" pitchFamily="34" charset="0"/>
              </a:rPr>
              <a:t>3D &amp; Environmental Designer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sp>
        <p:nvSpPr>
          <p:cNvPr id="16" name="Rectangle 15"/>
          <p:cNvSpPr/>
          <p:nvPr/>
        </p:nvSpPr>
        <p:spPr>
          <a:xfrm>
            <a:off x="6100612" y="2325687"/>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Durham </a:t>
            </a:r>
            <a:r>
              <a:rPr lang="en-GB" sz="1000" b="1" dirty="0" err="1" smtClean="0">
                <a:solidFill>
                  <a:schemeClr val="tx1">
                    <a:lumMod val="75000"/>
                    <a:lumOff val="25000"/>
                  </a:schemeClr>
                </a:solidFill>
                <a:latin typeface="Trebuchet MS" panose="020B0603020202020204" pitchFamily="34" charset="0"/>
              </a:rPr>
              <a:t>Marenghi</a:t>
            </a:r>
            <a:endParaRPr lang="en-GB" sz="1000" b="1" dirty="0" smtClean="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Lighting Designer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sp>
        <p:nvSpPr>
          <p:cNvPr id="17" name="Rectangle 16"/>
          <p:cNvSpPr/>
          <p:nvPr/>
        </p:nvSpPr>
        <p:spPr>
          <a:xfrm>
            <a:off x="7347472" y="2325687"/>
            <a:ext cx="1467584" cy="992579"/>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Dan Jones</a:t>
            </a:r>
          </a:p>
          <a:p>
            <a:r>
              <a:rPr lang="en-GB" sz="1000" b="1" dirty="0" smtClean="0">
                <a:solidFill>
                  <a:schemeClr val="tx1">
                    <a:lumMod val="75000"/>
                    <a:lumOff val="25000"/>
                  </a:schemeClr>
                </a:solidFill>
                <a:latin typeface="Trebuchet MS" panose="020B0603020202020204" pitchFamily="34" charset="0"/>
              </a:rPr>
              <a:t>Composer &amp; Sound Designer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sp>
        <p:nvSpPr>
          <p:cNvPr id="18" name="Rectangle 17"/>
          <p:cNvSpPr/>
          <p:nvPr/>
        </p:nvSpPr>
        <p:spPr>
          <a:xfrm>
            <a:off x="484772" y="3068807"/>
            <a:ext cx="8219280" cy="1815882"/>
          </a:xfrm>
          <a:prstGeom prst="rect">
            <a:avLst/>
          </a:prstGeom>
        </p:spPr>
        <p:txBody>
          <a:bodyPr wrap="square">
            <a:spAutoFit/>
          </a:bodyPr>
          <a:lstStyle/>
          <a:p>
            <a:r>
              <a:rPr lang="en-US" sz="1400" dirty="0" smtClean="0">
                <a:solidFill>
                  <a:srgbClr val="000000"/>
                </a:solidFill>
              </a:rPr>
              <a:t>Sean </a:t>
            </a:r>
            <a:r>
              <a:rPr lang="en-US" sz="1400" dirty="0">
                <a:solidFill>
                  <a:srgbClr val="000000"/>
                </a:solidFill>
              </a:rPr>
              <a:t>McAllister a documentary </a:t>
            </a:r>
            <a:r>
              <a:rPr lang="en-US" sz="1400" dirty="0" smtClean="0">
                <a:solidFill>
                  <a:srgbClr val="000000"/>
                </a:solidFill>
              </a:rPr>
              <a:t>director and the creative team have been brought onto the project which is a </a:t>
            </a:r>
            <a:r>
              <a:rPr lang="en-US" sz="1400" dirty="0" smtClean="0">
                <a:solidFill>
                  <a:srgbClr val="000000"/>
                </a:solidFill>
              </a:rPr>
              <a:t>7 day </a:t>
            </a:r>
            <a:r>
              <a:rPr lang="en-US" sz="1400" dirty="0" smtClean="0">
                <a:solidFill>
                  <a:srgbClr val="000000"/>
                </a:solidFill>
              </a:rPr>
              <a:t>event to help create a spectacular start to 2017.  The event  </a:t>
            </a:r>
            <a:r>
              <a:rPr lang="en-US" sz="1400" dirty="0">
                <a:solidFill>
                  <a:srgbClr val="000000"/>
                </a:solidFill>
              </a:rPr>
              <a:t>captures Hull's </a:t>
            </a:r>
            <a:r>
              <a:rPr lang="en-US" sz="1400" dirty="0" smtClean="0">
                <a:solidFill>
                  <a:srgbClr val="000000"/>
                </a:solidFill>
              </a:rPr>
              <a:t>history in the last 70 years, </a:t>
            </a:r>
            <a:r>
              <a:rPr lang="en-US" sz="1400" dirty="0">
                <a:solidFill>
                  <a:srgbClr val="000000"/>
                </a:solidFill>
              </a:rPr>
              <a:t>culture and residents in a dramatic and thematic way by using some of the  heritage buildings and structures as a canvas to hold the conversation about Hull and </a:t>
            </a:r>
            <a:r>
              <a:rPr lang="en-US" sz="1400" dirty="0" smtClean="0">
                <a:solidFill>
                  <a:srgbClr val="000000"/>
                </a:solidFill>
              </a:rPr>
              <a:t>its psyche.</a:t>
            </a:r>
            <a:endParaRPr lang="en-US" sz="1400" dirty="0">
              <a:solidFill>
                <a:srgbClr val="000000"/>
              </a:solidFill>
            </a:endParaRPr>
          </a:p>
          <a:p>
            <a:endParaRPr lang="en-US" sz="1400" dirty="0">
              <a:solidFill>
                <a:srgbClr val="000000"/>
              </a:solidFill>
            </a:endParaRPr>
          </a:p>
          <a:p>
            <a:r>
              <a:rPr lang="en-US" sz="1400" dirty="0">
                <a:solidFill>
                  <a:srgbClr val="000000"/>
                </a:solidFill>
              </a:rPr>
              <a:t>The core creative </a:t>
            </a:r>
            <a:r>
              <a:rPr lang="en-US" sz="1400" dirty="0" smtClean="0">
                <a:solidFill>
                  <a:srgbClr val="000000"/>
                </a:solidFill>
              </a:rPr>
              <a:t>team are </a:t>
            </a:r>
            <a:r>
              <a:rPr lang="en-US" sz="1400" dirty="0">
                <a:solidFill>
                  <a:srgbClr val="000000"/>
                </a:solidFill>
              </a:rPr>
              <a:t>experts in their fields and </a:t>
            </a:r>
            <a:r>
              <a:rPr lang="en-US" sz="1400" dirty="0" smtClean="0">
                <a:solidFill>
                  <a:srgbClr val="000000"/>
                </a:solidFill>
              </a:rPr>
              <a:t>as well as being part of the process of </a:t>
            </a:r>
            <a:r>
              <a:rPr lang="en-US" sz="1400" dirty="0" smtClean="0">
                <a:solidFill>
                  <a:srgbClr val="000000"/>
                </a:solidFill>
              </a:rPr>
              <a:t>commissioning </a:t>
            </a:r>
            <a:r>
              <a:rPr lang="en-US" sz="1400" dirty="0">
                <a:solidFill>
                  <a:srgbClr val="000000"/>
                </a:solidFill>
              </a:rPr>
              <a:t>several local and national artists to create a </a:t>
            </a:r>
            <a:r>
              <a:rPr lang="en-US" sz="1400" dirty="0" smtClean="0">
                <a:solidFill>
                  <a:srgbClr val="000000"/>
                </a:solidFill>
              </a:rPr>
              <a:t>responses to briefs, they are also looking at  the project in its whole form </a:t>
            </a:r>
            <a:r>
              <a:rPr lang="en-US" sz="1400" dirty="0" smtClean="0">
                <a:solidFill>
                  <a:srgbClr val="000000"/>
                </a:solidFill>
              </a:rPr>
              <a:t>and ensuring </a:t>
            </a:r>
            <a:r>
              <a:rPr lang="en-US" sz="1400" dirty="0" smtClean="0">
                <a:solidFill>
                  <a:srgbClr val="000000"/>
                </a:solidFill>
              </a:rPr>
              <a:t>there is a coherence </a:t>
            </a:r>
            <a:r>
              <a:rPr lang="en-US" sz="1400" dirty="0" smtClean="0">
                <a:solidFill>
                  <a:srgbClr val="000000"/>
                </a:solidFill>
              </a:rPr>
              <a:t>and cohesion between sites.</a:t>
            </a:r>
            <a:endParaRPr lang="en-US" sz="1400" dirty="0">
              <a:solidFill>
                <a:srgbClr val="000000"/>
              </a:solidFill>
            </a:endParaRPr>
          </a:p>
        </p:txBody>
      </p:sp>
    </p:spTree>
    <p:extLst>
      <p:ext uri="{BB962C8B-B14F-4D97-AF65-F5344CB8AC3E}">
        <p14:creationId xmlns:p14="http://schemas.microsoft.com/office/powerpoint/2010/main" val="360280274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grpSp>
        <p:nvGrpSpPr>
          <p:cNvPr id="5" name="Group 4"/>
          <p:cNvGrpSpPr/>
          <p:nvPr/>
        </p:nvGrpSpPr>
        <p:grpSpPr>
          <a:xfrm>
            <a:off x="484772" y="664233"/>
            <a:ext cx="8219281" cy="4005012"/>
            <a:chOff x="484772" y="664233"/>
            <a:chExt cx="8219281" cy="4005012"/>
          </a:xfrm>
        </p:grpSpPr>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PRODUCTION TEAM</a:t>
              </a:r>
              <a:endParaRPr lang="en-GB" sz="2800" b="1" dirty="0">
                <a:solidFill>
                  <a:schemeClr val="tx1">
                    <a:lumMod val="75000"/>
                    <a:lumOff val="25000"/>
                  </a:schemeClr>
                </a:solidFill>
                <a:latin typeface="Arial Black" panose="020B0A04020102020204" pitchFamily="34" charset="0"/>
              </a:endParaRPr>
            </a:p>
          </p:txBody>
        </p:sp>
        <p:sp>
          <p:nvSpPr>
            <p:cNvPr id="18" name="Rectangle 17"/>
            <p:cNvSpPr/>
            <p:nvPr/>
          </p:nvSpPr>
          <p:spPr>
            <a:xfrm>
              <a:off x="484772" y="3068807"/>
              <a:ext cx="8219280" cy="1600438"/>
            </a:xfrm>
            <a:prstGeom prst="rect">
              <a:avLst/>
            </a:prstGeom>
          </p:spPr>
          <p:txBody>
            <a:bodyPr wrap="square">
              <a:spAutoFit/>
            </a:bodyPr>
            <a:lstStyle/>
            <a:p>
              <a:r>
                <a:rPr lang="en-US" sz="1400" dirty="0" smtClean="0">
                  <a:solidFill>
                    <a:srgbClr val="000000"/>
                  </a:solidFill>
                </a:rPr>
                <a:t>Working </a:t>
              </a:r>
              <a:r>
                <a:rPr lang="en-US" sz="1400" dirty="0">
                  <a:solidFill>
                    <a:srgbClr val="000000"/>
                  </a:solidFill>
                </a:rPr>
                <a:t>with </a:t>
              </a:r>
              <a:r>
                <a:rPr lang="en-US" sz="1400" dirty="0" smtClean="0">
                  <a:solidFill>
                    <a:srgbClr val="000000"/>
                  </a:solidFill>
                </a:rPr>
                <a:t>Niccy Hallifax (Creative Producer) and Chris Clay (technical director) the production and technical </a:t>
              </a:r>
              <a:r>
                <a:rPr lang="en-US" sz="1400" dirty="0" smtClean="0">
                  <a:solidFill>
                    <a:srgbClr val="000000"/>
                  </a:solidFill>
                </a:rPr>
                <a:t>teams will be </a:t>
              </a:r>
              <a:r>
                <a:rPr lang="en-US" sz="1400" dirty="0" smtClean="0">
                  <a:solidFill>
                    <a:srgbClr val="000000"/>
                  </a:solidFill>
                </a:rPr>
                <a:t>working with Ground </a:t>
              </a:r>
              <a:r>
                <a:rPr lang="en-US" sz="1400" dirty="0">
                  <a:solidFill>
                    <a:srgbClr val="000000"/>
                  </a:solidFill>
                </a:rPr>
                <a:t>C</a:t>
              </a:r>
              <a:r>
                <a:rPr lang="en-US" sz="1400" dirty="0" smtClean="0">
                  <a:solidFill>
                    <a:srgbClr val="000000"/>
                  </a:solidFill>
                </a:rPr>
                <a:t>ontrol an independent events company. </a:t>
              </a:r>
              <a:r>
                <a:rPr lang="en-US" sz="1400" dirty="0" smtClean="0">
                  <a:solidFill>
                    <a:srgbClr val="000000"/>
                  </a:solidFill>
                </a:rPr>
                <a:t>GC </a:t>
              </a:r>
              <a:r>
                <a:rPr lang="en-US" sz="1400" dirty="0" smtClean="0">
                  <a:solidFill>
                    <a:srgbClr val="000000"/>
                  </a:solidFill>
                </a:rPr>
                <a:t>have been brought in to manage and help deliver the technical and operations aspects of the overall project for the Opening.</a:t>
              </a:r>
              <a:endParaRPr lang="en-US" sz="1400" dirty="0">
                <a:solidFill>
                  <a:srgbClr val="000000"/>
                </a:solidFill>
              </a:endParaRPr>
            </a:p>
            <a:p>
              <a:endParaRPr lang="en-US" sz="1400" dirty="0">
                <a:solidFill>
                  <a:srgbClr val="000000"/>
                </a:solidFill>
              </a:endParaRPr>
            </a:p>
            <a:p>
              <a:r>
                <a:rPr lang="en-US" sz="1400" dirty="0" smtClean="0">
                  <a:solidFill>
                    <a:srgbClr val="000000"/>
                  </a:solidFill>
                </a:rPr>
                <a:t>This team will work with the core creative team </a:t>
              </a:r>
              <a:r>
                <a:rPr lang="en-US" sz="1400" dirty="0" smtClean="0">
                  <a:solidFill>
                    <a:srgbClr val="000000"/>
                  </a:solidFill>
                </a:rPr>
                <a:t>in </a:t>
              </a:r>
              <a:r>
                <a:rPr lang="en-US" sz="1400" dirty="0" smtClean="0">
                  <a:solidFill>
                    <a:srgbClr val="000000"/>
                  </a:solidFill>
                </a:rPr>
                <a:t>tandem </a:t>
              </a:r>
              <a:r>
                <a:rPr lang="en-US" sz="1400" dirty="0" smtClean="0">
                  <a:solidFill>
                    <a:srgbClr val="000000"/>
                  </a:solidFill>
                </a:rPr>
                <a:t>to help the artists and </a:t>
              </a:r>
              <a:r>
                <a:rPr lang="en-US" sz="1400" dirty="0" smtClean="0">
                  <a:solidFill>
                    <a:srgbClr val="000000"/>
                  </a:solidFill>
                </a:rPr>
                <a:t>to ensure their visions are </a:t>
              </a:r>
              <a:r>
                <a:rPr lang="en-US" sz="1400" dirty="0" err="1" smtClean="0">
                  <a:solidFill>
                    <a:srgbClr val="000000"/>
                  </a:solidFill>
                </a:rPr>
                <a:t>realised</a:t>
              </a:r>
              <a:r>
                <a:rPr lang="en-US" sz="1400" dirty="0" smtClean="0">
                  <a:solidFill>
                    <a:srgbClr val="000000"/>
                  </a:solidFill>
                </a:rPr>
                <a:t>, as well as ensuring that the event is smooth running and operationally delivered in a befitting manner with the correct licenses and permissions etc.</a:t>
              </a:r>
              <a:endParaRPr lang="en-US" sz="1400" dirty="0">
                <a:solidFill>
                  <a:srgbClr val="000000"/>
                </a:solidFill>
              </a:endParaRPr>
            </a:p>
          </p:txBody>
        </p:sp>
      </p:grpSp>
      <p:pic>
        <p:nvPicPr>
          <p:cNvPr id="7" name="Picture 6" descr="Screen Shot 2016-09-13 at 08.34.4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0342" y="1275489"/>
            <a:ext cx="1326469" cy="1356875"/>
          </a:xfrm>
          <a:prstGeom prst="rect">
            <a:avLst/>
          </a:prstGeom>
        </p:spPr>
      </p:pic>
      <p:sp>
        <p:nvSpPr>
          <p:cNvPr id="19" name="Rectangle 18"/>
          <p:cNvSpPr/>
          <p:nvPr/>
        </p:nvSpPr>
        <p:spPr>
          <a:xfrm>
            <a:off x="2021543" y="242959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Chris Clay</a:t>
            </a:r>
          </a:p>
          <a:p>
            <a:r>
              <a:rPr lang="en-GB" sz="1000" b="1" dirty="0" smtClean="0">
                <a:solidFill>
                  <a:schemeClr val="tx1">
                    <a:lumMod val="75000"/>
                    <a:lumOff val="25000"/>
                  </a:schemeClr>
                </a:solidFill>
                <a:latin typeface="Trebuchet MS" panose="020B0603020202020204" pitchFamily="34" charset="0"/>
              </a:rPr>
              <a:t>Technical  Director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pic>
        <p:nvPicPr>
          <p:cNvPr id="20" name="Picture 19" descr="Screen Shot 2016-09-13 at 08.36.3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1446" y="1287034"/>
            <a:ext cx="1352300" cy="1345330"/>
          </a:xfrm>
          <a:prstGeom prst="rect">
            <a:avLst/>
          </a:prstGeom>
        </p:spPr>
      </p:pic>
      <p:pic>
        <p:nvPicPr>
          <p:cNvPr id="21" name="Picture 20" descr="Screen Shot 2016-09-13 at 08.36.2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6629" y="1287035"/>
            <a:ext cx="1184213" cy="1345330"/>
          </a:xfrm>
          <a:prstGeom prst="rect">
            <a:avLst/>
          </a:prstGeom>
        </p:spPr>
      </p:pic>
      <p:sp>
        <p:nvSpPr>
          <p:cNvPr id="22" name="Rectangle 21"/>
          <p:cNvSpPr/>
          <p:nvPr/>
        </p:nvSpPr>
        <p:spPr>
          <a:xfrm>
            <a:off x="3489127" y="241573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Jon Drape</a:t>
            </a:r>
          </a:p>
          <a:p>
            <a:r>
              <a:rPr lang="en-GB" sz="1000" b="1" dirty="0" smtClean="0">
                <a:solidFill>
                  <a:schemeClr val="tx1">
                    <a:lumMod val="75000"/>
                    <a:lumOff val="25000"/>
                  </a:schemeClr>
                </a:solidFill>
                <a:latin typeface="Trebuchet MS" panose="020B0603020202020204" pitchFamily="34" charset="0"/>
              </a:rPr>
              <a:t>Ground Control</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sp>
        <p:nvSpPr>
          <p:cNvPr id="23" name="Rectangle 22"/>
          <p:cNvSpPr/>
          <p:nvPr/>
        </p:nvSpPr>
        <p:spPr>
          <a:xfrm>
            <a:off x="4911477" y="2429592"/>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Kate Doyle</a:t>
            </a:r>
          </a:p>
          <a:p>
            <a:r>
              <a:rPr lang="en-GB" sz="1000" b="1" dirty="0" smtClean="0">
                <a:solidFill>
                  <a:schemeClr val="tx1">
                    <a:lumMod val="75000"/>
                    <a:lumOff val="25000"/>
                  </a:schemeClr>
                </a:solidFill>
                <a:latin typeface="Trebuchet MS" panose="020B0603020202020204" pitchFamily="34" charset="0"/>
              </a:rPr>
              <a:t>Ground Control</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pic>
        <p:nvPicPr>
          <p:cNvPr id="12" name="Picture 11" descr="Screen Shot 2016-09-01 at 17.30.05.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0107" y="1275489"/>
            <a:ext cx="1532120" cy="1310409"/>
          </a:xfrm>
          <a:prstGeom prst="rect">
            <a:avLst/>
          </a:prstGeom>
        </p:spPr>
      </p:pic>
      <p:sp>
        <p:nvSpPr>
          <p:cNvPr id="13" name="Rectangle 12"/>
          <p:cNvSpPr/>
          <p:nvPr/>
        </p:nvSpPr>
        <p:spPr>
          <a:xfrm>
            <a:off x="731375" y="2398130"/>
            <a:ext cx="1467584" cy="838691"/>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GB" sz="1000" b="1" dirty="0" smtClean="0">
                <a:solidFill>
                  <a:schemeClr val="tx1">
                    <a:lumMod val="75000"/>
                    <a:lumOff val="25000"/>
                  </a:schemeClr>
                </a:solidFill>
                <a:latin typeface="Trebuchet MS" panose="020B0603020202020204" pitchFamily="34" charset="0"/>
              </a:rPr>
              <a:t>Niccy Hallifax</a:t>
            </a:r>
          </a:p>
          <a:p>
            <a:r>
              <a:rPr lang="en-GB" sz="1000" b="1" dirty="0" smtClean="0">
                <a:solidFill>
                  <a:schemeClr val="tx1">
                    <a:lumMod val="75000"/>
                    <a:lumOff val="25000"/>
                  </a:schemeClr>
                </a:solidFill>
                <a:latin typeface="Trebuchet MS" panose="020B0603020202020204" pitchFamily="34" charset="0"/>
              </a:rPr>
              <a:t>Creative Producer</a:t>
            </a:r>
            <a:endParaRPr lang="en-GB" sz="1000" b="1" dirty="0">
              <a:solidFill>
                <a:schemeClr val="tx1">
                  <a:lumMod val="75000"/>
                  <a:lumOff val="25000"/>
                </a:schemeClr>
              </a:solidFill>
              <a:latin typeface="Trebuchet MS" panose="020B0603020202020204" pitchFamily="34" charset="0"/>
            </a:endParaRPr>
          </a:p>
          <a:p>
            <a:endParaRPr lang="en-GB" sz="1550" b="1" dirty="0">
              <a:solidFill>
                <a:schemeClr val="tx1">
                  <a:lumMod val="75000"/>
                  <a:lumOff val="25000"/>
                </a:schemeClr>
              </a:solidFill>
              <a:latin typeface="Trebuchet MS" panose="020B0603020202020204" pitchFamily="34" charset="0"/>
            </a:endParaRPr>
          </a:p>
        </p:txBody>
      </p:sp>
    </p:spTree>
    <p:extLst>
      <p:ext uri="{BB962C8B-B14F-4D97-AF65-F5344CB8AC3E}">
        <p14:creationId xmlns:p14="http://schemas.microsoft.com/office/powerpoint/2010/main" val="174605281"/>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14526" y="1672283"/>
            <a:ext cx="8136904" cy="36004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1550" b="1" dirty="0">
                <a:solidFill>
                  <a:schemeClr val="tx1">
                    <a:lumMod val="75000"/>
                    <a:lumOff val="25000"/>
                  </a:schemeClr>
                </a:solidFill>
              </a:rPr>
              <a:t>to kick off a year long programme that really does showcase the City as the national cultural centre for </a:t>
            </a:r>
            <a:r>
              <a:rPr lang="en-GB" sz="1550" b="1" dirty="0" smtClean="0">
                <a:solidFill>
                  <a:schemeClr val="tx1">
                    <a:lumMod val="75000"/>
                    <a:lumOff val="25000"/>
                  </a:schemeClr>
                </a:solidFill>
              </a:rPr>
              <a:t>2017</a:t>
            </a:r>
            <a:endParaRPr lang="en-GB" sz="1550" b="1" dirty="0">
              <a:solidFill>
                <a:schemeClr val="tx1">
                  <a:lumMod val="75000"/>
                  <a:lumOff val="25000"/>
                </a:schemeClr>
              </a:solidFill>
            </a:endParaRPr>
          </a:p>
          <a:p>
            <a:pPr marL="457200" indent="-457200">
              <a:buFont typeface="Arial" panose="020B0604020202020204" pitchFamily="34" charset="0"/>
              <a:buChar char="•"/>
            </a:pPr>
            <a:r>
              <a:rPr lang="en-GB" sz="1550" b="1" dirty="0" smtClean="0">
                <a:solidFill>
                  <a:schemeClr val="tx1">
                    <a:lumMod val="75000"/>
                    <a:lumOff val="25000"/>
                  </a:schemeClr>
                </a:solidFill>
              </a:rPr>
              <a:t>to unlock Hulls heritage and show its prospects in a dynamic &amp; inclusive way using the buildings as canvases &amp; the people as the live performance. </a:t>
            </a:r>
          </a:p>
          <a:p>
            <a:pPr marL="457200" indent="-457200">
              <a:buFont typeface="Arial" panose="020B0604020202020204" pitchFamily="34" charset="0"/>
              <a:buChar char="•"/>
            </a:pPr>
            <a:r>
              <a:rPr lang="en-GB" sz="1550" b="1" dirty="0" smtClean="0">
                <a:solidFill>
                  <a:schemeClr val="tx1">
                    <a:lumMod val="75000"/>
                    <a:lumOff val="25000"/>
                  </a:schemeClr>
                </a:solidFill>
              </a:rPr>
              <a:t>to connect individuals and communities  &amp; build the cultural input into the UK psyche .</a:t>
            </a:r>
          </a:p>
          <a:p>
            <a:pPr marL="457200" indent="-457200">
              <a:buFont typeface="Arial" panose="020B0604020202020204" pitchFamily="34" charset="0"/>
              <a:buChar char="•"/>
            </a:pPr>
            <a:r>
              <a:rPr lang="en-GB" sz="1550" b="1" dirty="0" smtClean="0">
                <a:solidFill>
                  <a:schemeClr val="tx1">
                    <a:lumMod val="75000"/>
                    <a:lumOff val="25000"/>
                  </a:schemeClr>
                </a:solidFill>
              </a:rPr>
              <a:t>to uncover and celebrate the intangible things which make Hull unique: the “Spirit of Hull”</a:t>
            </a:r>
          </a:p>
          <a:p>
            <a:pPr marL="0" indent="0">
              <a:buNone/>
            </a:pPr>
            <a:endParaRPr lang="en-GB" sz="2400" dirty="0" smtClean="0"/>
          </a:p>
          <a:p>
            <a:endParaRPr lang="en-GB" dirty="0"/>
          </a:p>
        </p:txBody>
      </p:sp>
      <p:sp>
        <p:nvSpPr>
          <p:cNvPr id="7" name="Title 1"/>
          <p:cNvSpPr txBox="1">
            <a:spLocks/>
          </p:cNvSpPr>
          <p:nvPr/>
        </p:nvSpPr>
        <p:spPr>
          <a:xfrm>
            <a:off x="3182287" y="963412"/>
            <a:ext cx="8303702" cy="9031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70000"/>
              </a:lnSpc>
            </a:pPr>
            <a:endParaRPr lang="en-GB" sz="2800" b="1" dirty="0">
              <a:solidFill>
                <a:schemeClr val="tx1">
                  <a:lumMod val="75000"/>
                  <a:lumOff val="25000"/>
                </a:schemeClr>
              </a:solidFill>
              <a:latin typeface="Arial Black" panose="020B0A04020102020204" pitchFamily="34" charset="0"/>
            </a:endParaRPr>
          </a:p>
        </p:txBody>
      </p:sp>
      <p:sp>
        <p:nvSpPr>
          <p:cNvPr id="8" name="Title 1"/>
          <p:cNvSpPr txBox="1">
            <a:spLocks/>
          </p:cNvSpPr>
          <p:nvPr/>
        </p:nvSpPr>
        <p:spPr>
          <a:xfrm>
            <a:off x="431127" y="511834"/>
            <a:ext cx="8303702" cy="6986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Project Aims</a:t>
            </a:r>
            <a:endParaRPr lang="en-GB" sz="2800" b="1" dirty="0">
              <a:solidFill>
                <a:schemeClr val="tx1">
                  <a:lumMod val="75000"/>
                  <a:lumOff val="25000"/>
                </a:schemeClr>
              </a:solidFill>
              <a:latin typeface="Arial Black" panose="020B0A04020102020204" pitchFamily="34" charset="0"/>
            </a:endParaRPr>
          </a:p>
        </p:txBody>
      </p:sp>
      <p:pic>
        <p:nvPicPr>
          <p:cNvPr id="9" name="Picture 8" descr="SHAP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24" y="-1"/>
            <a:ext cx="2695434" cy="1291699"/>
          </a:xfrm>
          <a:prstGeom prst="rect">
            <a:avLst/>
          </a:prstGeom>
        </p:spPr>
      </p:pic>
    </p:spTree>
    <p:extLst>
      <p:ext uri="{BB962C8B-B14F-4D97-AF65-F5344CB8AC3E}">
        <p14:creationId xmlns:p14="http://schemas.microsoft.com/office/powerpoint/2010/main" val="355100206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887" y="426720"/>
            <a:ext cx="6544102" cy="438582"/>
          </a:xfrm>
          <a:prstGeom prst="rect">
            <a:avLst/>
          </a:prstGeom>
          <a:noFill/>
        </p:spPr>
        <p:txBody>
          <a:bodyPr wrap="square" rtlCol="0">
            <a:spAutoFit/>
          </a:bodyPr>
          <a:lstStyle/>
          <a:p>
            <a:pPr>
              <a:lnSpc>
                <a:spcPct val="70000"/>
              </a:lnSpc>
            </a:pPr>
            <a:r>
              <a:rPr lang="en-GB" sz="3000" b="1" dirty="0" smtClean="0">
                <a:solidFill>
                  <a:srgbClr val="8C01A5"/>
                </a:solidFill>
                <a:latin typeface="Arial Black" panose="020B0A04020102020204" pitchFamily="34" charset="0"/>
                <a:cs typeface="OCR F-Bold OSF"/>
              </a:rPr>
              <a:t>Key Themes: Opening</a:t>
            </a:r>
            <a:r>
              <a:rPr lang="is-IS" sz="3000" b="1" dirty="0" smtClean="0">
                <a:solidFill>
                  <a:srgbClr val="8C01A5"/>
                </a:solidFill>
                <a:latin typeface="Arial Black" panose="020B0A04020102020204" pitchFamily="34" charset="0"/>
                <a:cs typeface="OCR F-Bold OSF"/>
              </a:rPr>
              <a:t>….</a:t>
            </a:r>
            <a:endParaRPr lang="en-US" sz="2800" b="1" dirty="0" smtClean="0">
              <a:solidFill>
                <a:srgbClr val="8C01A5"/>
              </a:solidFill>
              <a:latin typeface="Arial Black" panose="020B0A04020102020204" pitchFamily="34" charset="0"/>
              <a:cs typeface="OCR F-Bold OSF"/>
            </a:endParaRPr>
          </a:p>
        </p:txBody>
      </p:sp>
      <p:sp>
        <p:nvSpPr>
          <p:cNvPr id="3" name="TextBox 2"/>
          <p:cNvSpPr txBox="1"/>
          <p:nvPr/>
        </p:nvSpPr>
        <p:spPr>
          <a:xfrm>
            <a:off x="267249" y="1255267"/>
            <a:ext cx="8622751" cy="3023904"/>
          </a:xfrm>
          <a:prstGeom prst="rect">
            <a:avLst/>
          </a:prstGeom>
          <a:noFill/>
        </p:spPr>
        <p:txBody>
          <a:bodyPr wrap="square" rtlCol="0">
            <a:spAutoFit/>
          </a:bodyPr>
          <a:lstStyle/>
          <a:p>
            <a:pPr lvl="0"/>
            <a:r>
              <a:rPr lang="en-GB" sz="1600" dirty="0" smtClean="0">
                <a:latin typeface="+mj-lt"/>
              </a:rPr>
              <a:t>The </a:t>
            </a:r>
            <a:r>
              <a:rPr lang="en-GB" sz="1600" dirty="0">
                <a:latin typeface="+mj-lt"/>
              </a:rPr>
              <a:t>story of a city and its people over the past </a:t>
            </a:r>
            <a:r>
              <a:rPr lang="en-GB" sz="1600" dirty="0" smtClean="0">
                <a:latin typeface="+mj-lt"/>
              </a:rPr>
              <a:t>70 </a:t>
            </a:r>
            <a:r>
              <a:rPr lang="en-GB" sz="1600" dirty="0">
                <a:latin typeface="+mj-lt"/>
              </a:rPr>
              <a:t>years- told on its buildings, shop windows, streets, skyline and public spaces through projected film, image, sound, words, light and live </a:t>
            </a:r>
            <a:r>
              <a:rPr lang="en-GB" sz="1600" dirty="0" smtClean="0">
                <a:latin typeface="+mj-lt"/>
              </a:rPr>
              <a:t>performance.</a:t>
            </a:r>
          </a:p>
          <a:p>
            <a:pPr lvl="0"/>
            <a:endParaRPr lang="en-GB" sz="1600" dirty="0" smtClean="0">
              <a:latin typeface="+mj-lt"/>
            </a:endParaRPr>
          </a:p>
          <a:p>
            <a:pPr lvl="0"/>
            <a:endParaRPr lang="en-GB" sz="1600" dirty="0">
              <a:latin typeface="+mj-lt"/>
            </a:endParaRPr>
          </a:p>
          <a:p>
            <a:pPr lvl="0"/>
            <a:endParaRPr lang="en-GB" sz="1600" dirty="0">
              <a:latin typeface="+mj-lt"/>
            </a:endParaRPr>
          </a:p>
          <a:p>
            <a:pPr marL="285750" lvl="0" indent="-285750">
              <a:buFont typeface="Arial"/>
              <a:buChar char="•"/>
            </a:pPr>
            <a:r>
              <a:rPr lang="en-GB" sz="1600" dirty="0">
                <a:latin typeface="+mj-lt"/>
              </a:rPr>
              <a:t>Significant shared events and </a:t>
            </a:r>
            <a:r>
              <a:rPr lang="en-GB" sz="1600" dirty="0" smtClean="0">
                <a:latin typeface="+mj-lt"/>
              </a:rPr>
              <a:t>achievements</a:t>
            </a:r>
          </a:p>
          <a:p>
            <a:pPr marL="285750" lvl="0" indent="-285750">
              <a:buFont typeface="Arial"/>
              <a:buChar char="•"/>
            </a:pPr>
            <a:r>
              <a:rPr lang="en-GB" sz="1600" dirty="0" smtClean="0">
                <a:latin typeface="+mj-lt"/>
              </a:rPr>
              <a:t>Connectivity </a:t>
            </a:r>
            <a:r>
              <a:rPr lang="en-GB" sz="1600" dirty="0">
                <a:latin typeface="+mj-lt"/>
              </a:rPr>
              <a:t>&amp; insularity. </a:t>
            </a:r>
            <a:endParaRPr lang="en-GB" sz="1600" dirty="0" smtClean="0">
              <a:latin typeface="+mj-lt"/>
            </a:endParaRPr>
          </a:p>
          <a:p>
            <a:pPr marL="285750" lvl="0" indent="-285750">
              <a:buFont typeface="Arial"/>
              <a:buChar char="•"/>
            </a:pPr>
            <a:r>
              <a:rPr lang="en-GB" sz="1600" dirty="0" smtClean="0">
                <a:latin typeface="+mj-lt"/>
              </a:rPr>
              <a:t>The </a:t>
            </a:r>
            <a:r>
              <a:rPr lang="en-GB" sz="1600" dirty="0">
                <a:latin typeface="+mj-lt"/>
              </a:rPr>
              <a:t>community’s values &amp; attitudes- </a:t>
            </a:r>
            <a:r>
              <a:rPr lang="en-GB" sz="1600" dirty="0" smtClean="0">
                <a:latin typeface="+mj-lt"/>
              </a:rPr>
              <a:t>innovators </a:t>
            </a:r>
            <a:r>
              <a:rPr lang="en-GB" sz="1600" dirty="0">
                <a:latin typeface="+mj-lt"/>
              </a:rPr>
              <a:t>&amp; achievers- its humour</a:t>
            </a:r>
          </a:p>
          <a:p>
            <a:pPr marL="285750" lvl="0" indent="-285750">
              <a:buFont typeface="Arial"/>
              <a:buChar char="•"/>
            </a:pPr>
            <a:r>
              <a:rPr lang="en-GB" sz="1600" dirty="0">
                <a:latin typeface="+mj-lt"/>
              </a:rPr>
              <a:t>Hull people at work </a:t>
            </a:r>
            <a:r>
              <a:rPr lang="en-GB" sz="1600" dirty="0" smtClean="0">
                <a:latin typeface="+mj-lt"/>
              </a:rPr>
              <a:t>Hull </a:t>
            </a:r>
            <a:r>
              <a:rPr lang="en-GB" sz="1600" dirty="0">
                <a:latin typeface="+mj-lt"/>
              </a:rPr>
              <a:t>people at play </a:t>
            </a:r>
            <a:endParaRPr lang="en-GB" sz="1600" dirty="0" smtClean="0">
              <a:latin typeface="+mj-lt"/>
            </a:endParaRPr>
          </a:p>
          <a:p>
            <a:pPr marL="285750" lvl="0" indent="-285750">
              <a:buFont typeface="Arial"/>
              <a:buChar char="•"/>
            </a:pPr>
            <a:r>
              <a:rPr lang="en-GB" sz="1600" dirty="0" smtClean="0">
                <a:latin typeface="+mj-lt"/>
              </a:rPr>
              <a:t>The </a:t>
            </a:r>
            <a:r>
              <a:rPr lang="en-GB" sz="1600" dirty="0">
                <a:latin typeface="+mj-lt"/>
              </a:rPr>
              <a:t>Characters of Hull</a:t>
            </a:r>
          </a:p>
          <a:p>
            <a:pPr marL="285750" lvl="0" indent="-285750">
              <a:buFont typeface="Arial"/>
              <a:buChar char="•"/>
            </a:pPr>
            <a:r>
              <a:rPr lang="en-GB" sz="1600" dirty="0">
                <a:latin typeface="+mj-lt"/>
              </a:rPr>
              <a:t>Dead Bod- a local folklore </a:t>
            </a:r>
            <a:r>
              <a:rPr lang="en-GB" sz="1600" dirty="0" smtClean="0">
                <a:latin typeface="+mj-lt"/>
              </a:rPr>
              <a:t>icon.</a:t>
            </a:r>
            <a:endParaRPr lang="en-GB" sz="1550" b="1" dirty="0">
              <a:solidFill>
                <a:prstClr val="black">
                  <a:lumMod val="75000"/>
                  <a:lumOff val="25000"/>
                </a:prstClr>
              </a:solidFill>
              <a:latin typeface="Trebuchet MS" panose="020B0603020202020204" pitchFamily="34" charset="0"/>
            </a:endParaRPr>
          </a:p>
          <a:p>
            <a:pPr lvl="0"/>
            <a:endParaRPr lang="en-GB" sz="1450" dirty="0">
              <a:solidFill>
                <a:prstClr val="black">
                  <a:lumMod val="75000"/>
                  <a:lumOff val="25000"/>
                </a:prstClr>
              </a:solidFill>
              <a:latin typeface="Trebuchet MS" panose="020B0603020202020204" pitchFamily="34" charset="0"/>
            </a:endParaRPr>
          </a:p>
        </p:txBody>
      </p:sp>
    </p:spTree>
    <p:extLst>
      <p:ext uri="{BB962C8B-B14F-4D97-AF65-F5344CB8AC3E}">
        <p14:creationId xmlns:p14="http://schemas.microsoft.com/office/powerpoint/2010/main" val="256085425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6026" y="3009282"/>
            <a:ext cx="7979155" cy="873316"/>
          </a:xfrm>
          <a:prstGeom prst="rect">
            <a:avLst/>
          </a:prstGeom>
          <a:noFill/>
        </p:spPr>
        <p:txBody>
          <a:bodyPr wrap="square" rtlCol="0">
            <a:spAutoFit/>
          </a:bodyPr>
          <a:lstStyle/>
          <a:p>
            <a:pPr>
              <a:lnSpc>
                <a:spcPct val="70000"/>
              </a:lnSpc>
            </a:pPr>
            <a:r>
              <a:rPr lang="en-GB" sz="3500" b="1" dirty="0" smtClean="0">
                <a:solidFill>
                  <a:srgbClr val="8C01A5"/>
                </a:solidFill>
                <a:latin typeface="Arial Black" panose="020B0A04020102020204" pitchFamily="34" charset="0"/>
                <a:cs typeface="OCR F-Bold OSF"/>
              </a:rPr>
              <a:t>LOCATIONS, ARTISTS</a:t>
            </a:r>
            <a:endParaRPr lang="en-GB" sz="3500" b="1" dirty="0">
              <a:solidFill>
                <a:srgbClr val="8C01A5"/>
              </a:solidFill>
              <a:latin typeface="Arial Black" panose="020B0A04020102020204" pitchFamily="34" charset="0"/>
              <a:cs typeface="OCR F-Bold OSF"/>
            </a:endParaRPr>
          </a:p>
          <a:p>
            <a:pPr>
              <a:lnSpc>
                <a:spcPct val="70000"/>
              </a:lnSpc>
            </a:pPr>
            <a:r>
              <a:rPr lang="en-GB" sz="3500" b="1" dirty="0" smtClean="0">
                <a:solidFill>
                  <a:srgbClr val="8C01A5"/>
                </a:solidFill>
                <a:latin typeface="Arial Black" panose="020B0A04020102020204" pitchFamily="34" charset="0"/>
                <a:cs typeface="OCR F-Bold OSF"/>
              </a:rPr>
              <a:t>Phase 1 &amp; 2.</a:t>
            </a:r>
            <a:endParaRPr lang="en-US" sz="3500" b="1" dirty="0" smtClean="0">
              <a:solidFill>
                <a:srgbClr val="8C01A5"/>
              </a:solidFill>
              <a:latin typeface="Arial Black" panose="020B0A04020102020204" pitchFamily="34" charset="0"/>
              <a:cs typeface="OCR F-Bold OSF"/>
            </a:endParaRPr>
          </a:p>
        </p:txBody>
      </p:sp>
    </p:spTree>
    <p:extLst>
      <p:ext uri="{BB962C8B-B14F-4D97-AF65-F5344CB8AC3E}">
        <p14:creationId xmlns:p14="http://schemas.microsoft.com/office/powerpoint/2010/main" val="3744810511"/>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690735" y="2463949"/>
            <a:ext cx="2453266" cy="1590790"/>
          </a:xfrm>
          <a:prstGeom prst="rect">
            <a:avLst/>
          </a:prstGeom>
        </p:spPr>
      </p:pic>
      <p:sp>
        <p:nvSpPr>
          <p:cNvPr id="2" name="Title 1"/>
          <p:cNvSpPr>
            <a:spLocks noGrp="1"/>
          </p:cNvSpPr>
          <p:nvPr>
            <p:ph type="title"/>
          </p:nvPr>
        </p:nvSpPr>
        <p:spPr/>
        <p:txBody>
          <a:bodyPr>
            <a:normAutofit/>
          </a:bodyPr>
          <a:lstStyle/>
          <a:p>
            <a:pPr algn="l"/>
            <a:r>
              <a:rPr lang="en-GB" sz="2800" b="1" dirty="0" smtClean="0">
                <a:solidFill>
                  <a:schemeClr val="accent2"/>
                </a:solidFill>
                <a:latin typeface="+mn-lt"/>
              </a:rPr>
              <a:t>Location One: Queen Victoria Square.</a:t>
            </a:r>
            <a:endParaRPr lang="en-GB" sz="2800" b="1" dirty="0">
              <a:solidFill>
                <a:schemeClr val="accent2"/>
              </a:solidFill>
              <a:latin typeface="+mn-lt"/>
            </a:endParaRPr>
          </a:p>
        </p:txBody>
      </p:sp>
      <p:pic>
        <p:nvPicPr>
          <p:cNvPr id="3" name="Picture 2" descr="IMG_0066.JPG"/>
          <p:cNvPicPr>
            <a:picLocks noChangeAspect="1"/>
          </p:cNvPicPr>
          <p:nvPr/>
        </p:nvPicPr>
        <p:blipFill rotWithShape="1">
          <a:blip r:embed="rId3">
            <a:extLst>
              <a:ext uri="{28A0092B-C50C-407E-A947-70E740481C1C}">
                <a14:useLocalDpi xmlns:a14="http://schemas.microsoft.com/office/drawing/2010/main" val="0"/>
              </a:ext>
            </a:extLst>
          </a:blip>
          <a:srcRect l="5860" r="17494"/>
          <a:stretch/>
        </p:blipFill>
        <p:spPr>
          <a:xfrm>
            <a:off x="4398819" y="1063228"/>
            <a:ext cx="4745181" cy="1400719"/>
          </a:xfrm>
          <a:prstGeom prst="rect">
            <a:avLst/>
          </a:prstGeom>
        </p:spPr>
      </p:pic>
      <p:sp>
        <p:nvSpPr>
          <p:cNvPr id="4" name="Rectangle 3"/>
          <p:cNvSpPr/>
          <p:nvPr/>
        </p:nvSpPr>
        <p:spPr>
          <a:xfrm>
            <a:off x="484980" y="1245102"/>
            <a:ext cx="3590565" cy="3600985"/>
          </a:xfrm>
          <a:prstGeom prst="rect">
            <a:avLst/>
          </a:prstGeom>
        </p:spPr>
        <p:txBody>
          <a:bodyPr wrap="square">
            <a:spAutoFit/>
          </a:bodyPr>
          <a:lstStyle/>
          <a:p>
            <a:r>
              <a:rPr lang="en-GB" sz="1200" b="1" dirty="0"/>
              <a:t>The ‘big theme’ story of Hull over 75 years</a:t>
            </a:r>
            <a:r>
              <a:rPr lang="en-GB" sz="1200" dirty="0"/>
              <a:t>- what we’ve achieved, endured &amp; celebrated at work, at play &amp; in our culture- the significant shared city experiences that have instilled confidence, creativity, resilience, a strong community identity, an ability to re-invent ourselves and seize the moment that is 2017. </a:t>
            </a:r>
          </a:p>
          <a:p>
            <a:r>
              <a:rPr lang="en-GB" sz="1200" dirty="0"/>
              <a:t> </a:t>
            </a:r>
          </a:p>
          <a:p>
            <a:pPr lvl="0"/>
            <a:r>
              <a:rPr lang="en-GB" sz="1200" b="1" dirty="0"/>
              <a:t>The Blitz</a:t>
            </a:r>
            <a:r>
              <a:rPr lang="en-GB" sz="1200" dirty="0"/>
              <a:t> - bombing raid, city devastation, the people’s resilience, barrage balloons, the rebuild &amp; regeneration</a:t>
            </a:r>
          </a:p>
          <a:p>
            <a:pPr lvl="0"/>
            <a:r>
              <a:rPr lang="en-GB" sz="1200" b="1" dirty="0"/>
              <a:t>The docks &amp; fishing</a:t>
            </a:r>
            <a:r>
              <a:rPr lang="en-GB" sz="1200" dirty="0"/>
              <a:t> (the flooding wave, the post war boom in port &amp; maritime trade &amp; employment, the loss of men &amp; the 1968 Headscarf Revolutionaries / 70’s decline)</a:t>
            </a:r>
          </a:p>
          <a:p>
            <a:pPr lvl="0"/>
            <a:r>
              <a:rPr lang="en-GB" sz="1200" b="1" dirty="0"/>
              <a:t>Hull game-changers, achievers</a:t>
            </a:r>
            <a:r>
              <a:rPr lang="en-GB" sz="1200" dirty="0"/>
              <a:t> (in politics, art, sport, construction &amp; industry) </a:t>
            </a:r>
          </a:p>
          <a:p>
            <a:r>
              <a:rPr lang="en-GB" sz="1200" b="1" dirty="0"/>
              <a:t> &amp; shared events &amp; achievements’</a:t>
            </a:r>
            <a:r>
              <a:rPr lang="en-GB" sz="1200" dirty="0"/>
              <a:t> – Hull Fair- Humber Bridge- The future &amp; wind power. </a:t>
            </a:r>
            <a:endParaRPr lang="en-US" sz="1200" dirty="0"/>
          </a:p>
        </p:txBody>
      </p:sp>
      <p:pic>
        <p:nvPicPr>
          <p:cNvPr id="5" name="Picture 4" descr="Screen Shot 2016-08-31 at 11.27.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734" y="3640857"/>
            <a:ext cx="2453266" cy="1326771"/>
          </a:xfrm>
          <a:prstGeom prst="rect">
            <a:avLst/>
          </a:prstGeom>
        </p:spPr>
      </p:pic>
      <p:pic>
        <p:nvPicPr>
          <p:cNvPr id="6" name="Picture 5" descr="Screen Shot 2016-08-31 at 09.47.12.png"/>
          <p:cNvPicPr>
            <a:picLocks noChangeAspect="1"/>
          </p:cNvPicPr>
          <p:nvPr/>
        </p:nvPicPr>
        <p:blipFill rotWithShape="1">
          <a:blip r:embed="rId5">
            <a:extLst>
              <a:ext uri="{28A0092B-C50C-407E-A947-70E740481C1C}">
                <a14:useLocalDpi xmlns:a14="http://schemas.microsoft.com/office/drawing/2010/main" val="0"/>
              </a:ext>
            </a:extLst>
          </a:blip>
          <a:srcRect l="7373"/>
          <a:stretch/>
        </p:blipFill>
        <p:spPr>
          <a:xfrm>
            <a:off x="4398819" y="3640856"/>
            <a:ext cx="2291915" cy="1327126"/>
          </a:xfrm>
          <a:prstGeom prst="rect">
            <a:avLst/>
          </a:prstGeom>
        </p:spPr>
      </p:pic>
      <p:pic>
        <p:nvPicPr>
          <p:cNvPr id="7" name="Picture 6" descr="Screen Shot 2016-08-31 at 11.37.4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8819" y="2463948"/>
            <a:ext cx="2291915" cy="1176909"/>
          </a:xfrm>
          <a:prstGeom prst="rect">
            <a:avLst/>
          </a:prstGeom>
        </p:spPr>
      </p:pic>
    </p:spTree>
    <p:extLst>
      <p:ext uri="{BB962C8B-B14F-4D97-AF65-F5344CB8AC3E}">
        <p14:creationId xmlns:p14="http://schemas.microsoft.com/office/powerpoint/2010/main" val="124741579"/>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49248" y="3710096"/>
            <a:ext cx="2765146" cy="1792224"/>
          </a:xfrm>
          <a:prstGeom prst="rect">
            <a:avLst/>
          </a:prstGeom>
        </p:spPr>
      </p:pic>
      <p:sp>
        <p:nvSpPr>
          <p:cNvPr id="6" name="Subtitle 2"/>
          <p:cNvSpPr txBox="1">
            <a:spLocks/>
          </p:cNvSpPr>
          <p:nvPr/>
        </p:nvSpPr>
        <p:spPr>
          <a:xfrm>
            <a:off x="484772" y="1194021"/>
            <a:ext cx="8024449" cy="37692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endParaRPr lang="en-GB" sz="1450" dirty="0">
              <a:solidFill>
                <a:schemeClr val="tx1">
                  <a:lumMod val="75000"/>
                  <a:lumOff val="25000"/>
                </a:schemeClr>
              </a:solidFill>
              <a:latin typeface="Trebuchet MS" panose="020B0603020202020204" pitchFamily="34" charset="0"/>
            </a:endParaRPr>
          </a:p>
        </p:txBody>
      </p:sp>
      <p:sp>
        <p:nvSpPr>
          <p:cNvPr id="10" name="Title 1"/>
          <p:cNvSpPr txBox="1">
            <a:spLocks/>
          </p:cNvSpPr>
          <p:nvPr/>
        </p:nvSpPr>
        <p:spPr>
          <a:xfrm>
            <a:off x="583527" y="664233"/>
            <a:ext cx="8120526" cy="45157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GB" sz="2800" b="1" dirty="0" smtClean="0">
                <a:solidFill>
                  <a:schemeClr val="tx1">
                    <a:lumMod val="75000"/>
                    <a:lumOff val="25000"/>
                  </a:schemeClr>
                </a:solidFill>
                <a:latin typeface="Arial Black" panose="020B0A04020102020204" pitchFamily="34" charset="0"/>
              </a:rPr>
              <a:t>ZSOLT BALOGH</a:t>
            </a:r>
            <a:endParaRPr lang="en-GB" sz="2800" b="1" dirty="0">
              <a:solidFill>
                <a:schemeClr val="tx1">
                  <a:lumMod val="75000"/>
                  <a:lumOff val="25000"/>
                </a:schemeClr>
              </a:solidFill>
              <a:latin typeface="Arial Black" panose="020B0A04020102020204" pitchFamily="34" charset="0"/>
            </a:endParaRPr>
          </a:p>
        </p:txBody>
      </p:sp>
      <p:sp>
        <p:nvSpPr>
          <p:cNvPr id="2" name="Rectangle 1"/>
          <p:cNvSpPr/>
          <p:nvPr/>
        </p:nvSpPr>
        <p:spPr>
          <a:xfrm>
            <a:off x="4548909" y="924112"/>
            <a:ext cx="4076107" cy="3739485"/>
          </a:xfrm>
          <a:prstGeom prst="rect">
            <a:avLst/>
          </a:prstGeom>
        </p:spPr>
        <p:txBody>
          <a:bodyPr wrap="square">
            <a:spAutoFit/>
          </a:bodyPr>
          <a:lstStyle/>
          <a:p>
            <a:pPr marL="457200" indent="-457200">
              <a:buFont typeface="Arial" panose="020B0604020202020204" pitchFamily="34" charset="0"/>
              <a:buChar char="•"/>
            </a:pPr>
            <a:endParaRPr lang="en-GB" sz="1300" b="1" dirty="0">
              <a:solidFill>
                <a:schemeClr val="tx1">
                  <a:lumMod val="75000"/>
                  <a:lumOff val="25000"/>
                </a:schemeClr>
              </a:solidFill>
              <a:latin typeface="Trebuchet MS" panose="020B0603020202020204" pitchFamily="34" charset="0"/>
            </a:endParaRPr>
          </a:p>
          <a:p>
            <a:r>
              <a:rPr lang="en-US" sz="1400" dirty="0" err="1"/>
              <a:t>Zsolt</a:t>
            </a:r>
            <a:r>
              <a:rPr lang="en-US" sz="1400" dirty="0"/>
              <a:t> </a:t>
            </a:r>
            <a:r>
              <a:rPr lang="en-US" sz="1400" dirty="0" err="1"/>
              <a:t>Balogh</a:t>
            </a:r>
            <a:r>
              <a:rPr lang="en-US" sz="1400" dirty="0"/>
              <a:t> is an innovative animation director and video designer. Trained at NFTS and the Royal College of Art, London, his creative portfolio spans live events, theatre, exhibitions, and film production. The artistry and visual power of his designs have been widely acclaimed.  As freelance designer he has worked for 59 Productions, SDNA, One of Us, The Mill, The People Speak,  Tate Modern, Tate Britain, BFI, LIFT festival, National Theatre, Royal Opera House. His work for 59 </a:t>
            </a:r>
            <a:r>
              <a:rPr lang="en-US" sz="1400" dirty="0" err="1"/>
              <a:t>Prouctions</a:t>
            </a:r>
            <a:r>
              <a:rPr lang="en-US" sz="1400" dirty="0"/>
              <a:t> has been seen on flagship projects including the London 2012 Olympic opening ceremony, exhibitions for the </a:t>
            </a:r>
            <a:r>
              <a:rPr lang="en-US" sz="1400" dirty="0" smtClean="0"/>
              <a:t>V and A, </a:t>
            </a:r>
            <a:r>
              <a:rPr lang="en-US" sz="1400" dirty="0"/>
              <a:t>and productions for the National Theatre, </a:t>
            </a:r>
            <a:r>
              <a:rPr lang="en-US" sz="1400" dirty="0" smtClean="0"/>
              <a:t>ENO </a:t>
            </a:r>
            <a:r>
              <a:rPr lang="en-US" sz="1400" dirty="0"/>
              <a:t>and Metropolitan Opera.</a:t>
            </a:r>
            <a:endParaRPr lang="en-GB" sz="1550" b="1" dirty="0">
              <a:solidFill>
                <a:schemeClr val="tx1">
                  <a:lumMod val="75000"/>
                  <a:lumOff val="25000"/>
                </a:schemeClr>
              </a:solidFill>
              <a:latin typeface="Trebuchet MS" panose="020B0603020202020204" pitchFamily="34" charset="0"/>
            </a:endParaRPr>
          </a:p>
        </p:txBody>
      </p:sp>
      <p:pic>
        <p:nvPicPr>
          <p:cNvPr id="3" name="Picture 2" descr="Screen Shot 2016-08-30 at 17.33.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021"/>
            <a:ext cx="4446195" cy="2030474"/>
          </a:xfrm>
          <a:prstGeom prst="rect">
            <a:avLst/>
          </a:prstGeom>
        </p:spPr>
      </p:pic>
      <p:pic>
        <p:nvPicPr>
          <p:cNvPr id="4" name="Picture 3" descr="Screen Shot 2016-08-30 at 17.33.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156749"/>
            <a:ext cx="4446195" cy="1709661"/>
          </a:xfrm>
          <a:prstGeom prst="rect">
            <a:avLst/>
          </a:prstGeom>
        </p:spPr>
      </p:pic>
    </p:spTree>
    <p:extLst>
      <p:ext uri="{BB962C8B-B14F-4D97-AF65-F5344CB8AC3E}">
        <p14:creationId xmlns:p14="http://schemas.microsoft.com/office/powerpoint/2010/main" val="16766138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Custom 1">
      <a:majorFont>
        <a:latin typeface="Calibri"/>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4" ma:contentTypeDescription="Create a new document." ma:contentTypeScope="" ma:versionID="01387e538d303d4511b38984cb8f4137">
  <xsd:schema xmlns:xsd="http://www.w3.org/2001/XMLSchema" xmlns:xs="http://www.w3.org/2001/XMLSchema" xmlns:p="http://schemas.microsoft.com/office/2006/metadata/properties" xmlns:ns2="80129174-c05c-43cc-8e32-21fcbdfe51bb" targetNamespace="http://schemas.microsoft.com/office/2006/metadata/properties" ma:root="true" ma:fieldsID="d9df92410fb100edcedf31af840db09e" ns2:_="">
    <xsd:import namespace="80129174-c05c-43cc-8e32-21fcbdfe51b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9BAE7D-40CA-48E7-8B17-7D39909AAEAE}"/>
</file>

<file path=customXml/itemProps2.xml><?xml version="1.0" encoding="utf-8"?>
<ds:datastoreItem xmlns:ds="http://schemas.openxmlformats.org/officeDocument/2006/customXml" ds:itemID="{764F2590-2399-40BE-ACE6-27A25964E1CA}"/>
</file>

<file path=customXml/itemProps3.xml><?xml version="1.0" encoding="utf-8"?>
<ds:datastoreItem xmlns:ds="http://schemas.openxmlformats.org/officeDocument/2006/customXml" ds:itemID="{955DC34F-F8EE-4712-9E3D-8D33ABFE39EA}"/>
</file>

<file path=docProps/app.xml><?xml version="1.0" encoding="utf-8"?>
<Properties xmlns="http://schemas.openxmlformats.org/officeDocument/2006/extended-properties" xmlns:vt="http://schemas.openxmlformats.org/officeDocument/2006/docPropsVTypes">
  <TotalTime>6117</TotalTime>
  <Words>1767</Words>
  <Application>Microsoft Macintosh PowerPoint</Application>
  <PresentationFormat>On-screen Show (16:9)</PresentationFormat>
  <Paragraphs>172</Paragraphs>
  <Slides>25</Slides>
  <Notes>1</Notes>
  <HiddenSlides>0</HiddenSlides>
  <MMClips>0</MMClips>
  <ScaleCrop>false</ScaleCrop>
  <HeadingPairs>
    <vt:vector size="4" baseType="variant">
      <vt:variant>
        <vt:lpstr>Theme</vt:lpstr>
      </vt:variant>
      <vt:variant>
        <vt:i4>11</vt:i4>
      </vt:variant>
      <vt:variant>
        <vt:lpstr>Slide Titles</vt:lpstr>
      </vt:variant>
      <vt:variant>
        <vt:i4>25</vt:i4>
      </vt:variant>
    </vt:vector>
  </HeadingPairs>
  <TitlesOfParts>
    <vt:vector size="36" baseType="lpstr">
      <vt:lpstr>Office Theme</vt:lpstr>
      <vt:lpstr>9_Custom Design</vt:lpstr>
      <vt:lpstr>3_Custom Design</vt:lpstr>
      <vt:lpstr>1_Custom Design</vt:lpstr>
      <vt:lpstr>6_Custom Design</vt:lpstr>
      <vt:lpstr>5_Custom Design</vt:lpstr>
      <vt:lpstr>2_Custom Design</vt:lpstr>
      <vt:lpstr>12_Custom Design</vt:lpstr>
      <vt:lpstr>8_Custom Design</vt:lpstr>
      <vt:lpstr>7_Custom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 One: Queen Victoria Square.</vt:lpstr>
      <vt:lpstr>PowerPoint Presentation</vt:lpstr>
      <vt:lpstr>Location two: Beverley Gate.</vt:lpstr>
      <vt:lpstr>Location One: Whitefriargate Street.</vt:lpstr>
      <vt:lpstr>PowerPoint Presentation</vt:lpstr>
      <vt:lpstr>PowerPoint Presentation</vt:lpstr>
      <vt:lpstr>Location three: Oriel House.</vt:lpstr>
      <vt:lpstr>PowerPoint Presentation</vt:lpstr>
      <vt:lpstr>Location four: The Underpass.</vt:lpstr>
      <vt:lpstr>PowerPoint Presentation</vt:lpstr>
      <vt:lpstr>Location five: The Deep.</vt:lpstr>
      <vt:lpstr>PowerPoint Presentation</vt:lpstr>
      <vt:lpstr>Location six: Zebedee’s Yard.</vt:lpstr>
      <vt:lpstr>PowerPoint Presentation</vt:lpstr>
      <vt:lpstr>Location seven: Roaming &amp; Fruit Humber Street.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Contractor</dc:creator>
  <cp:lastModifiedBy>niccy hallifax</cp:lastModifiedBy>
  <cp:revision>349</cp:revision>
  <cp:lastPrinted>2015-10-21T09:45:34Z</cp:lastPrinted>
  <dcterms:created xsi:type="dcterms:W3CDTF">2015-10-14T11:25:04Z</dcterms:created>
  <dcterms:modified xsi:type="dcterms:W3CDTF">2016-09-15T14:39:09Z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