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329" r:id="rId6"/>
    <p:sldId id="310" r:id="rId7"/>
    <p:sldId id="313" r:id="rId8"/>
    <p:sldId id="315" r:id="rId9"/>
    <p:sldId id="318" r:id="rId10"/>
    <p:sldId id="319" r:id="rId11"/>
    <p:sldId id="320" r:id="rId12"/>
    <p:sldId id="324" r:id="rId13"/>
    <p:sldId id="326" r:id="rId14"/>
    <p:sldId id="325" r:id="rId15"/>
    <p:sldId id="327" r:id="rId16"/>
    <p:sldId id="328" r:id="rId17"/>
    <p:sldId id="330" r:id="rId18"/>
    <p:sldId id="331" r:id="rId19"/>
    <p:sldId id="332" r:id="rId20"/>
    <p:sldId id="334" r:id="rId21"/>
    <p:sldId id="335" r:id="rId22"/>
    <p:sldId id="342" r:id="rId23"/>
    <p:sldId id="337" r:id="rId24"/>
    <p:sldId id="338" r:id="rId25"/>
    <p:sldId id="339" r:id="rId26"/>
    <p:sldId id="340" r:id="rId27"/>
    <p:sldId id="341" r:id="rId28"/>
    <p:sldId id="321" r:id="rId29"/>
    <p:sldId id="32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325"/>
    <a:srgbClr val="EB5B62"/>
    <a:srgbClr val="EB5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675" y="31"/>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FC64-0D83-4999-B504-59F302348C42}" type="datetimeFigureOut">
              <a:rPr lang="en-US"/>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1B6F2-3560-42F3-8DD5-A8DE20989118}"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a:t>
            </a:fld>
            <a:endParaRPr lang="en-US"/>
          </a:p>
        </p:txBody>
      </p:sp>
    </p:spTree>
    <p:extLst>
      <p:ext uri="{BB962C8B-B14F-4D97-AF65-F5344CB8AC3E}">
        <p14:creationId xmlns:p14="http://schemas.microsoft.com/office/powerpoint/2010/main" val="253333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21</a:t>
            </a:fld>
            <a:endParaRPr lang="en-US"/>
          </a:p>
        </p:txBody>
      </p:sp>
    </p:spTree>
    <p:extLst>
      <p:ext uri="{BB962C8B-B14F-4D97-AF65-F5344CB8AC3E}">
        <p14:creationId xmlns:p14="http://schemas.microsoft.com/office/powerpoint/2010/main" val="99781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22</a:t>
            </a:fld>
            <a:endParaRPr lang="en-US"/>
          </a:p>
        </p:txBody>
      </p:sp>
    </p:spTree>
    <p:extLst>
      <p:ext uri="{BB962C8B-B14F-4D97-AF65-F5344CB8AC3E}">
        <p14:creationId xmlns:p14="http://schemas.microsoft.com/office/powerpoint/2010/main" val="138053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23</a:t>
            </a:fld>
            <a:endParaRPr lang="en-US"/>
          </a:p>
        </p:txBody>
      </p:sp>
    </p:spTree>
    <p:extLst>
      <p:ext uri="{BB962C8B-B14F-4D97-AF65-F5344CB8AC3E}">
        <p14:creationId xmlns:p14="http://schemas.microsoft.com/office/powerpoint/2010/main" val="293921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24</a:t>
            </a:fld>
            <a:endParaRPr lang="en-US"/>
          </a:p>
        </p:txBody>
      </p:sp>
    </p:spTree>
    <p:extLst>
      <p:ext uri="{BB962C8B-B14F-4D97-AF65-F5344CB8AC3E}">
        <p14:creationId xmlns:p14="http://schemas.microsoft.com/office/powerpoint/2010/main" val="42470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9</a:t>
            </a:fld>
            <a:endParaRPr lang="en-US"/>
          </a:p>
        </p:txBody>
      </p:sp>
    </p:spTree>
    <p:extLst>
      <p:ext uri="{BB962C8B-B14F-4D97-AF65-F5344CB8AC3E}">
        <p14:creationId xmlns:p14="http://schemas.microsoft.com/office/powerpoint/2010/main" val="25038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12</a:t>
            </a:fld>
            <a:endParaRPr lang="en-US"/>
          </a:p>
        </p:txBody>
      </p:sp>
    </p:spTree>
    <p:extLst>
      <p:ext uri="{BB962C8B-B14F-4D97-AF65-F5344CB8AC3E}">
        <p14:creationId xmlns:p14="http://schemas.microsoft.com/office/powerpoint/2010/main" val="719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14</a:t>
            </a:fld>
            <a:endParaRPr lang="en-US"/>
          </a:p>
        </p:txBody>
      </p:sp>
    </p:spTree>
    <p:extLst>
      <p:ext uri="{BB962C8B-B14F-4D97-AF65-F5344CB8AC3E}">
        <p14:creationId xmlns:p14="http://schemas.microsoft.com/office/powerpoint/2010/main" val="24061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15</a:t>
            </a:fld>
            <a:endParaRPr lang="en-US"/>
          </a:p>
        </p:txBody>
      </p:sp>
    </p:spTree>
    <p:extLst>
      <p:ext uri="{BB962C8B-B14F-4D97-AF65-F5344CB8AC3E}">
        <p14:creationId xmlns:p14="http://schemas.microsoft.com/office/powerpoint/2010/main" val="223575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16</a:t>
            </a:fld>
            <a:endParaRPr lang="en-US"/>
          </a:p>
        </p:txBody>
      </p:sp>
    </p:spTree>
    <p:extLst>
      <p:ext uri="{BB962C8B-B14F-4D97-AF65-F5344CB8AC3E}">
        <p14:creationId xmlns:p14="http://schemas.microsoft.com/office/powerpoint/2010/main" val="240319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17</a:t>
            </a:fld>
            <a:endParaRPr lang="en-US"/>
          </a:p>
        </p:txBody>
      </p:sp>
    </p:spTree>
    <p:extLst>
      <p:ext uri="{BB962C8B-B14F-4D97-AF65-F5344CB8AC3E}">
        <p14:creationId xmlns:p14="http://schemas.microsoft.com/office/powerpoint/2010/main" val="428101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18</a:t>
            </a:fld>
            <a:endParaRPr lang="en-US"/>
          </a:p>
        </p:txBody>
      </p:sp>
    </p:spTree>
    <p:extLst>
      <p:ext uri="{BB962C8B-B14F-4D97-AF65-F5344CB8AC3E}">
        <p14:creationId xmlns:p14="http://schemas.microsoft.com/office/powerpoint/2010/main" val="158910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20</a:t>
            </a:fld>
            <a:endParaRPr lang="en-US"/>
          </a:p>
        </p:txBody>
      </p:sp>
    </p:spTree>
    <p:extLst>
      <p:ext uri="{BB962C8B-B14F-4D97-AF65-F5344CB8AC3E}">
        <p14:creationId xmlns:p14="http://schemas.microsoft.com/office/powerpoint/2010/main" val="174719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689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t>10/30/2017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t>‹#›</a:t>
            </a:fld>
            <a:endParaRPr lang="en-US"/>
          </a:p>
        </p:txBody>
      </p:sp>
    </p:spTree>
    <p:extLst>
      <p:ext uri="{BB962C8B-B14F-4D97-AF65-F5344CB8AC3E}">
        <p14:creationId xmlns:p14="http://schemas.microsoft.com/office/powerpoint/2010/main" val="1669461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jpe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E9ACF-51EB-4B32-AFA4-058B54639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276" y="707002"/>
            <a:ext cx="3778724" cy="3733092"/>
          </a:xfrm>
          <a:prstGeom prst="diamond">
            <a:avLst/>
          </a:prstGeom>
        </p:spPr>
      </p:pic>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305720" y="1863259"/>
            <a:ext cx="5343046" cy="2800767"/>
          </a:xfrm>
          <a:prstGeom prst="rect">
            <a:avLst/>
          </a:prstGeom>
          <a:noFill/>
        </p:spPr>
        <p:txBody>
          <a:bodyPr wrap="square" rtlCol="0">
            <a:spAutoFit/>
          </a:bodyPr>
          <a:lstStyle/>
          <a:p>
            <a:endParaRPr lang="en-GB" dirty="0">
              <a:latin typeface="Trebuchet MS" panose="020B0603020202020204" pitchFamily="34" charset="0"/>
            </a:endParaRPr>
          </a:p>
          <a:p>
            <a:r>
              <a:rPr lang="en-GB" sz="4600" dirty="0">
                <a:solidFill>
                  <a:srgbClr val="EB8325"/>
                </a:solidFill>
                <a:latin typeface="Trebuchet MS" panose="020B0603020202020204" pitchFamily="34" charset="0"/>
              </a:rPr>
              <a:t>WHERE DO WE GO FROM HERE?</a:t>
            </a:r>
          </a:p>
          <a:p>
            <a:endParaRPr lang="en-GB" sz="1200" dirty="0">
              <a:solidFill>
                <a:schemeClr val="tx1">
                  <a:lumMod val="65000"/>
                  <a:lumOff val="35000"/>
                </a:schemeClr>
              </a:solidFill>
              <a:latin typeface="Trebuchet MS" panose="020B0603020202020204" pitchFamily="34" charset="0"/>
            </a:endParaRPr>
          </a:p>
          <a:p>
            <a:r>
              <a:rPr lang="en-GB" sz="1600" dirty="0">
                <a:solidFill>
                  <a:schemeClr val="tx1">
                    <a:lumMod val="65000"/>
                    <a:lumOff val="35000"/>
                  </a:schemeClr>
                </a:solidFill>
              </a:rPr>
              <a:t>1 Dec – 7 Jan (5 – 9pm)</a:t>
            </a:r>
          </a:p>
          <a:p>
            <a:r>
              <a:rPr lang="en-GB" sz="1600" dirty="0">
                <a:solidFill>
                  <a:schemeClr val="tx1">
                    <a:lumMod val="65000"/>
                    <a:lumOff val="35000"/>
                  </a:schemeClr>
                </a:solidFill>
              </a:rPr>
              <a:t>FREE Outdoor installation</a:t>
            </a:r>
          </a:p>
          <a:p>
            <a:r>
              <a:rPr lang="en-GB" sz="1600" dirty="0">
                <a:solidFill>
                  <a:schemeClr val="tx1">
                    <a:lumMod val="65000"/>
                    <a:lumOff val="35000"/>
                  </a:schemeClr>
                </a:solidFill>
              </a:rPr>
              <a:t>By Jason Bruges Studio.</a:t>
            </a:r>
          </a:p>
        </p:txBody>
      </p:sp>
      <p:pic>
        <p:nvPicPr>
          <p:cNvPr id="8" name="Picture 7">
            <a:extLst>
              <a:ext uri="{FF2B5EF4-FFF2-40B4-BE49-F238E27FC236}">
                <a16:creationId xmlns:a16="http://schemas.microsoft.com/office/drawing/2014/main" id="{107D3ACD-443F-4747-A0D7-9ACA906E1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720" y="303056"/>
            <a:ext cx="2141375" cy="1227165"/>
          </a:xfrm>
          <a:prstGeom prst="rect">
            <a:avLst/>
          </a:prstGeom>
        </p:spPr>
      </p:pic>
    </p:spTree>
    <p:extLst>
      <p:ext uri="{BB962C8B-B14F-4D97-AF65-F5344CB8AC3E}">
        <p14:creationId xmlns:p14="http://schemas.microsoft.com/office/powerpoint/2010/main" val="198133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C3ACE28-2D69-4385-B836-2170226AE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30" name="TextBox 29">
            <a:extLst>
              <a:ext uri="{FF2B5EF4-FFF2-40B4-BE49-F238E27FC236}">
                <a16:creationId xmlns:a16="http://schemas.microsoft.com/office/drawing/2014/main" id="{EAF621F9-9937-41B2-B2EC-D1353970DDA7}"/>
              </a:ext>
            </a:extLst>
          </p:cNvPr>
          <p:cNvSpPr txBox="1"/>
          <p:nvPr/>
        </p:nvSpPr>
        <p:spPr>
          <a:xfrm>
            <a:off x="254181" y="-146491"/>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BEVERLEY GATE</a:t>
            </a:r>
          </a:p>
        </p:txBody>
      </p:sp>
      <p:sp>
        <p:nvSpPr>
          <p:cNvPr id="34" name="TextBox 33">
            <a:extLst>
              <a:ext uri="{FF2B5EF4-FFF2-40B4-BE49-F238E27FC236}">
                <a16:creationId xmlns:a16="http://schemas.microsoft.com/office/drawing/2014/main" id="{9D8E804B-BDC2-4FBA-83F2-57F7C13A74CD}"/>
              </a:ext>
            </a:extLst>
          </p:cNvPr>
          <p:cNvSpPr txBox="1"/>
          <p:nvPr/>
        </p:nvSpPr>
        <p:spPr>
          <a:xfrm>
            <a:off x="5849349" y="2382805"/>
            <a:ext cx="3012363" cy="1384995"/>
          </a:xfrm>
          <a:prstGeom prst="rect">
            <a:avLst/>
          </a:prstGeom>
          <a:noFill/>
        </p:spPr>
        <p:txBody>
          <a:bodyPr wrap="none" rtlCol="0">
            <a:spAutoFit/>
          </a:bodyPr>
          <a:lstStyle/>
          <a:p>
            <a:r>
              <a:rPr lang="en-GB" sz="1400" dirty="0">
                <a:solidFill>
                  <a:srgbClr val="EB8325"/>
                </a:solidFill>
                <a:latin typeface="Trebuchet MS" panose="020B0603020202020204" pitchFamily="34" charset="0"/>
              </a:rPr>
              <a:t>The Gatekeeper</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Morse Code (Maritime associations)</a:t>
            </a:r>
            <a:br>
              <a:rPr lang="en-GB" sz="1400" dirty="0">
                <a:latin typeface="Trebuchet MS" panose="020B0603020202020204" pitchFamily="34" charset="0"/>
              </a:rPr>
            </a:br>
            <a:r>
              <a:rPr lang="en-GB" sz="1400" dirty="0">
                <a:latin typeface="Trebuchet MS" panose="020B0603020202020204" pitchFamily="34" charset="0"/>
              </a:rPr>
              <a:t>Communication,</a:t>
            </a:r>
          </a:p>
          <a:p>
            <a:r>
              <a:rPr lang="en-GB" sz="1400" dirty="0">
                <a:latin typeface="Trebuchet MS" panose="020B0603020202020204" pitchFamily="34" charset="0"/>
              </a:rPr>
              <a:t>Entrance to Old Town</a:t>
            </a:r>
          </a:p>
        </p:txBody>
      </p:sp>
      <p:pic>
        <p:nvPicPr>
          <p:cNvPr id="36" name="Picture 35">
            <a:extLst>
              <a:ext uri="{FF2B5EF4-FFF2-40B4-BE49-F238E27FC236}">
                <a16:creationId xmlns:a16="http://schemas.microsoft.com/office/drawing/2014/main" id="{E76A02A6-EBF6-4625-B65B-406D05C53E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792" y="945007"/>
            <a:ext cx="5445591" cy="4084193"/>
          </a:xfrm>
          <a:prstGeom prst="rect">
            <a:avLst/>
          </a:prstGeom>
        </p:spPr>
      </p:pic>
    </p:spTree>
    <p:extLst>
      <p:ext uri="{BB962C8B-B14F-4D97-AF65-F5344CB8AC3E}">
        <p14:creationId xmlns:p14="http://schemas.microsoft.com/office/powerpoint/2010/main" val="40876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12D67-F12D-400A-8E96-A89CFF552D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946" y="1441816"/>
            <a:ext cx="2351927" cy="2670666"/>
          </a:xfrm>
          <a:prstGeom prst="rect">
            <a:avLst/>
          </a:prstGeom>
        </p:spPr>
      </p:pic>
      <p:sp>
        <p:nvSpPr>
          <p:cNvPr id="4" name="Oval 3">
            <a:extLst>
              <a:ext uri="{FF2B5EF4-FFF2-40B4-BE49-F238E27FC236}">
                <a16:creationId xmlns:a16="http://schemas.microsoft.com/office/drawing/2014/main" id="{F13271B6-9DC2-43D0-896E-E9C97DC494F0}"/>
              </a:ext>
            </a:extLst>
          </p:cNvPr>
          <p:cNvSpPr/>
          <p:nvPr/>
        </p:nvSpPr>
        <p:spPr>
          <a:xfrm>
            <a:off x="1124456" y="2767195"/>
            <a:ext cx="216424" cy="178192"/>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59EE962-22D8-45DD-A167-910223FE1544}"/>
              </a:ext>
            </a:extLst>
          </p:cNvPr>
          <p:cNvCxnSpPr>
            <a:cxnSpLocks/>
            <a:stCxn id="4" idx="5"/>
          </p:cNvCxnSpPr>
          <p:nvPr/>
        </p:nvCxnSpPr>
        <p:spPr>
          <a:xfrm>
            <a:off x="1309185" y="2919291"/>
            <a:ext cx="1138063" cy="31376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C3ACE28-2D69-4385-B836-2170226AE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grpSp>
        <p:nvGrpSpPr>
          <p:cNvPr id="2" name="Group 1">
            <a:extLst>
              <a:ext uri="{FF2B5EF4-FFF2-40B4-BE49-F238E27FC236}">
                <a16:creationId xmlns:a16="http://schemas.microsoft.com/office/drawing/2014/main" id="{F1937787-9D46-4E36-8BBE-5F0F82347A30}"/>
              </a:ext>
            </a:extLst>
          </p:cNvPr>
          <p:cNvGrpSpPr/>
          <p:nvPr/>
        </p:nvGrpSpPr>
        <p:grpSpPr>
          <a:xfrm>
            <a:off x="2752174" y="1449980"/>
            <a:ext cx="1996878" cy="2662504"/>
            <a:chOff x="2752174" y="1449980"/>
            <a:chExt cx="1996878" cy="2662504"/>
          </a:xfrm>
        </p:grpSpPr>
        <p:pic>
          <p:nvPicPr>
            <p:cNvPr id="24" name="Picture 23">
              <a:extLst>
                <a:ext uri="{FF2B5EF4-FFF2-40B4-BE49-F238E27FC236}">
                  <a16:creationId xmlns:a16="http://schemas.microsoft.com/office/drawing/2014/main" id="{865BE914-712F-4932-8DB8-B01322614D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419361" y="1782793"/>
              <a:ext cx="2662504" cy="1996878"/>
            </a:xfrm>
            <a:prstGeom prst="rect">
              <a:avLst/>
            </a:prstGeom>
          </p:spPr>
        </p:pic>
        <p:sp>
          <p:nvSpPr>
            <p:cNvPr id="25" name="Rectangle 24">
              <a:extLst>
                <a:ext uri="{FF2B5EF4-FFF2-40B4-BE49-F238E27FC236}">
                  <a16:creationId xmlns:a16="http://schemas.microsoft.com/office/drawing/2014/main" id="{4A14E790-0D3A-435E-9720-CF8777423E63}"/>
                </a:ext>
              </a:extLst>
            </p:cNvPr>
            <p:cNvSpPr/>
            <p:nvPr/>
          </p:nvSpPr>
          <p:spPr>
            <a:xfrm>
              <a:off x="3490446" y="2524526"/>
              <a:ext cx="660861" cy="1308797"/>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28" name="Picture 27">
            <a:extLst>
              <a:ext uri="{FF2B5EF4-FFF2-40B4-BE49-F238E27FC236}">
                <a16:creationId xmlns:a16="http://schemas.microsoft.com/office/drawing/2014/main" id="{BA4F8DC3-7F2F-4C10-9B2A-E5EA506CE7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492784" y="1770512"/>
            <a:ext cx="2676537" cy="2007403"/>
          </a:xfrm>
          <a:prstGeom prst="rect">
            <a:avLst/>
          </a:prstGeom>
        </p:spPr>
      </p:pic>
      <p:sp>
        <p:nvSpPr>
          <p:cNvPr id="30" name="TextBox 29">
            <a:extLst>
              <a:ext uri="{FF2B5EF4-FFF2-40B4-BE49-F238E27FC236}">
                <a16:creationId xmlns:a16="http://schemas.microsoft.com/office/drawing/2014/main" id="{EAF621F9-9937-41B2-B2EC-D1353970DDA7}"/>
              </a:ext>
            </a:extLst>
          </p:cNvPr>
          <p:cNvSpPr txBox="1"/>
          <p:nvPr/>
        </p:nvSpPr>
        <p:spPr>
          <a:xfrm>
            <a:off x="295003" y="-31271"/>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BEVERLEY GATE</a:t>
            </a:r>
          </a:p>
        </p:txBody>
      </p:sp>
      <p:sp>
        <p:nvSpPr>
          <p:cNvPr id="31" name="Rectangle 30">
            <a:extLst>
              <a:ext uri="{FF2B5EF4-FFF2-40B4-BE49-F238E27FC236}">
                <a16:creationId xmlns:a16="http://schemas.microsoft.com/office/drawing/2014/main" id="{C2633618-3195-4C68-B469-EC2D31BA9DA6}"/>
              </a:ext>
            </a:extLst>
          </p:cNvPr>
          <p:cNvSpPr/>
          <p:nvPr/>
        </p:nvSpPr>
        <p:spPr>
          <a:xfrm>
            <a:off x="6128712" y="2306093"/>
            <a:ext cx="622817" cy="135293"/>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09D2FBA-9F44-443F-9F76-019F851788D2}"/>
              </a:ext>
            </a:extLst>
          </p:cNvPr>
          <p:cNvSpPr/>
          <p:nvPr/>
        </p:nvSpPr>
        <p:spPr>
          <a:xfrm rot="16200000">
            <a:off x="6690047" y="2348496"/>
            <a:ext cx="125963" cy="59817"/>
          </a:xfrm>
          <a:prstGeom prst="triangle">
            <a:avLst/>
          </a:prstGeom>
          <a:solidFill>
            <a:srgbClr val="EB8325"/>
          </a:solidFill>
          <a:ln>
            <a:solidFill>
              <a:srgbClr val="EB83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6F49D2F-63D2-4FBB-A877-0ED6F8BF17B0}"/>
              </a:ext>
            </a:extLst>
          </p:cNvPr>
          <p:cNvSpPr txBox="1"/>
          <p:nvPr/>
        </p:nvSpPr>
        <p:spPr>
          <a:xfrm>
            <a:off x="6190629" y="2287156"/>
            <a:ext cx="560900" cy="184666"/>
          </a:xfrm>
          <a:prstGeom prst="rect">
            <a:avLst/>
          </a:prstGeom>
          <a:noFill/>
        </p:spPr>
        <p:txBody>
          <a:bodyPr wrap="square" rtlCol="0">
            <a:spAutoFit/>
          </a:bodyPr>
          <a:lstStyle/>
          <a:p>
            <a:r>
              <a:rPr lang="en-GB" sz="300" dirty="0">
                <a:solidFill>
                  <a:schemeClr val="bg1">
                    <a:lumMod val="95000"/>
                  </a:schemeClr>
                </a:solidFill>
              </a:rPr>
              <a:t>Where do we go from here?</a:t>
            </a:r>
          </a:p>
        </p:txBody>
      </p:sp>
      <p:sp>
        <p:nvSpPr>
          <p:cNvPr id="40" name="TextBox 39">
            <a:extLst>
              <a:ext uri="{FF2B5EF4-FFF2-40B4-BE49-F238E27FC236}">
                <a16:creationId xmlns:a16="http://schemas.microsoft.com/office/drawing/2014/main" id="{FC8EF3A1-B9E8-4914-B9BC-C31E2C0E0E3D}"/>
              </a:ext>
            </a:extLst>
          </p:cNvPr>
          <p:cNvSpPr txBox="1"/>
          <p:nvPr/>
        </p:nvSpPr>
        <p:spPr>
          <a:xfrm>
            <a:off x="2705043" y="4143279"/>
            <a:ext cx="6852249" cy="307777"/>
          </a:xfrm>
          <a:prstGeom prst="rect">
            <a:avLst/>
          </a:prstGeom>
          <a:noFill/>
        </p:spPr>
        <p:txBody>
          <a:bodyPr wrap="square" rtlCol="0">
            <a:spAutoFit/>
          </a:bodyPr>
          <a:lstStyle/>
          <a:p>
            <a:r>
              <a:rPr lang="en-GB" sz="1400" dirty="0">
                <a:latin typeface="Trebuchet MS" panose="020B0603020202020204" pitchFamily="34" charset="0"/>
              </a:rPr>
              <a:t>Pillar for interpretation    Navigational arrows on signpost</a:t>
            </a:r>
          </a:p>
        </p:txBody>
      </p:sp>
    </p:spTree>
    <p:extLst>
      <p:ext uri="{BB962C8B-B14F-4D97-AF65-F5344CB8AC3E}">
        <p14:creationId xmlns:p14="http://schemas.microsoft.com/office/powerpoint/2010/main" val="79363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64849"/>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WHITEFRIARGATE</a:t>
            </a:r>
          </a:p>
        </p:txBody>
      </p:sp>
      <p:pic>
        <p:nvPicPr>
          <p:cNvPr id="8" name="Picture 7">
            <a:extLst>
              <a:ext uri="{FF2B5EF4-FFF2-40B4-BE49-F238E27FC236}">
                <a16:creationId xmlns:a16="http://schemas.microsoft.com/office/drawing/2014/main" id="{C71F316D-7CB2-47C7-82DB-4FE8C4288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088189"/>
            <a:ext cx="2805405" cy="2104054"/>
          </a:xfrm>
          <a:prstGeom prst="rect">
            <a:avLst/>
          </a:prstGeom>
        </p:spPr>
      </p:pic>
      <p:pic>
        <p:nvPicPr>
          <p:cNvPr id="10" name="Picture 9">
            <a:extLst>
              <a:ext uri="{FF2B5EF4-FFF2-40B4-BE49-F238E27FC236}">
                <a16:creationId xmlns:a16="http://schemas.microsoft.com/office/drawing/2014/main" id="{DE5BE770-6E2B-49B3-BDF6-F67A9C29E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6689" y="1088189"/>
            <a:ext cx="2805404" cy="2104054"/>
          </a:xfrm>
          <a:prstGeom prst="rect">
            <a:avLst/>
          </a:prstGeom>
        </p:spPr>
      </p:pic>
      <p:sp>
        <p:nvSpPr>
          <p:cNvPr id="11" name="TextBox 10">
            <a:extLst>
              <a:ext uri="{FF2B5EF4-FFF2-40B4-BE49-F238E27FC236}">
                <a16:creationId xmlns:a16="http://schemas.microsoft.com/office/drawing/2014/main" id="{19D14884-0387-4EDC-AB23-721B889DDD90}"/>
              </a:ext>
            </a:extLst>
          </p:cNvPr>
          <p:cNvSpPr txBox="1"/>
          <p:nvPr/>
        </p:nvSpPr>
        <p:spPr>
          <a:xfrm>
            <a:off x="421043" y="3200410"/>
            <a:ext cx="2165978" cy="492443"/>
          </a:xfrm>
          <a:prstGeom prst="rect">
            <a:avLst/>
          </a:prstGeom>
          <a:noFill/>
        </p:spPr>
        <p:txBody>
          <a:bodyPr wrap="none" rtlCol="0">
            <a:spAutoFit/>
          </a:bodyPr>
          <a:lstStyle/>
          <a:p>
            <a:r>
              <a:rPr lang="en-GB" sz="1300" dirty="0">
                <a:latin typeface="Trebuchet MS" panose="020B0603020202020204" pitchFamily="34" charset="0"/>
              </a:rPr>
              <a:t>Left side of street</a:t>
            </a:r>
          </a:p>
          <a:p>
            <a:r>
              <a:rPr lang="en-GB" sz="1300" dirty="0">
                <a:latin typeface="Trebuchet MS" panose="020B0603020202020204" pitchFamily="34" charset="0"/>
              </a:rPr>
              <a:t>Full vinyl window covering</a:t>
            </a:r>
          </a:p>
        </p:txBody>
      </p:sp>
      <p:sp>
        <p:nvSpPr>
          <p:cNvPr id="12" name="TextBox 11">
            <a:extLst>
              <a:ext uri="{FF2B5EF4-FFF2-40B4-BE49-F238E27FC236}">
                <a16:creationId xmlns:a16="http://schemas.microsoft.com/office/drawing/2014/main" id="{330A234A-746A-4FF1-B357-8FAC46B7F745}"/>
              </a:ext>
            </a:extLst>
          </p:cNvPr>
          <p:cNvSpPr txBox="1"/>
          <p:nvPr/>
        </p:nvSpPr>
        <p:spPr>
          <a:xfrm>
            <a:off x="3355911" y="3159586"/>
            <a:ext cx="2646418" cy="1892826"/>
          </a:xfrm>
          <a:prstGeom prst="rect">
            <a:avLst/>
          </a:prstGeom>
          <a:noFill/>
        </p:spPr>
        <p:txBody>
          <a:bodyPr wrap="square" rtlCol="0">
            <a:spAutoFit/>
          </a:bodyPr>
          <a:lstStyle/>
          <a:p>
            <a:r>
              <a:rPr lang="en-GB" sz="1300" dirty="0">
                <a:latin typeface="Trebuchet MS" panose="020B0603020202020204" pitchFamily="34" charset="0"/>
              </a:rPr>
              <a:t>Right side of street: Lit fret cut vinyl and ‘post box’ through letterbox</a:t>
            </a:r>
          </a:p>
          <a:p>
            <a:r>
              <a:rPr lang="en-GB" sz="1300" dirty="0">
                <a:latin typeface="Trebuchet MS" panose="020B0603020202020204" pitchFamily="34" charset="0"/>
              </a:rPr>
              <a:t>Vinyl covering the windows with question cut out. Unit lit inside.</a:t>
            </a:r>
          </a:p>
          <a:p>
            <a:r>
              <a:rPr lang="en-GB" sz="1300" dirty="0">
                <a:latin typeface="Trebuchet MS" panose="020B0603020202020204" pitchFamily="34" charset="0"/>
              </a:rPr>
              <a:t>Sign above shop ‘Where Do We Go From Here?’</a:t>
            </a:r>
          </a:p>
          <a:p>
            <a:r>
              <a:rPr lang="en-GB" sz="1300" dirty="0">
                <a:latin typeface="Trebuchet MS" panose="020B0603020202020204" pitchFamily="34" charset="0"/>
              </a:rPr>
              <a:t>Door vinyl to encourage people to post their responses</a:t>
            </a:r>
            <a:endParaRPr lang="en-GB" sz="1300" dirty="0"/>
          </a:p>
        </p:txBody>
      </p:sp>
      <p:sp>
        <p:nvSpPr>
          <p:cNvPr id="13" name="Rectangle 12">
            <a:extLst>
              <a:ext uri="{FF2B5EF4-FFF2-40B4-BE49-F238E27FC236}">
                <a16:creationId xmlns:a16="http://schemas.microsoft.com/office/drawing/2014/main" id="{B573F8A4-E3DA-4AA7-96A4-CC44F3EAD994}"/>
              </a:ext>
            </a:extLst>
          </p:cNvPr>
          <p:cNvSpPr/>
          <p:nvPr/>
        </p:nvSpPr>
        <p:spPr>
          <a:xfrm>
            <a:off x="4626820" y="2277843"/>
            <a:ext cx="335903" cy="541175"/>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F2BFB2B-64D6-4D8A-A09F-CB6B3BC62242}"/>
              </a:ext>
            </a:extLst>
          </p:cNvPr>
          <p:cNvSpPr/>
          <p:nvPr/>
        </p:nvSpPr>
        <p:spPr>
          <a:xfrm>
            <a:off x="3435614" y="1903064"/>
            <a:ext cx="845974" cy="1219004"/>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624729D-E050-415B-B76B-60B1CAB82036}"/>
              </a:ext>
            </a:extLst>
          </p:cNvPr>
          <p:cNvSpPr/>
          <p:nvPr/>
        </p:nvSpPr>
        <p:spPr>
          <a:xfrm>
            <a:off x="4381112" y="1940582"/>
            <a:ext cx="124411" cy="106504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AE8E044-B175-4710-ABCC-DD91DCA380AA}"/>
              </a:ext>
            </a:extLst>
          </p:cNvPr>
          <p:cNvSpPr/>
          <p:nvPr/>
        </p:nvSpPr>
        <p:spPr>
          <a:xfrm>
            <a:off x="5093347" y="2015906"/>
            <a:ext cx="191282" cy="98972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4FF7C23-D33A-4D76-A858-EAB3A1E21C3F}"/>
              </a:ext>
            </a:extLst>
          </p:cNvPr>
          <p:cNvSpPr/>
          <p:nvPr/>
        </p:nvSpPr>
        <p:spPr>
          <a:xfrm rot="21402683">
            <a:off x="5384507" y="1867165"/>
            <a:ext cx="744893" cy="1118021"/>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86546906-471D-4C21-BBFC-A8355393B8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124842" y="1180791"/>
            <a:ext cx="2108814" cy="1914091"/>
          </a:xfrm>
          <a:prstGeom prst="rect">
            <a:avLst/>
          </a:prstGeom>
        </p:spPr>
      </p:pic>
      <p:sp>
        <p:nvSpPr>
          <p:cNvPr id="23" name="Rectangle 22">
            <a:extLst>
              <a:ext uri="{FF2B5EF4-FFF2-40B4-BE49-F238E27FC236}">
                <a16:creationId xmlns:a16="http://schemas.microsoft.com/office/drawing/2014/main" id="{03CAD142-2F44-4C5C-9F0C-1E2F420F9314}"/>
              </a:ext>
            </a:extLst>
          </p:cNvPr>
          <p:cNvSpPr/>
          <p:nvPr/>
        </p:nvSpPr>
        <p:spPr>
          <a:xfrm rot="21328704">
            <a:off x="7414335" y="2010633"/>
            <a:ext cx="719146" cy="9976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A946169-E4CC-46FB-9B1B-40C94DFD601F}"/>
              </a:ext>
            </a:extLst>
          </p:cNvPr>
          <p:cNvSpPr/>
          <p:nvPr/>
        </p:nvSpPr>
        <p:spPr>
          <a:xfrm rot="3366722">
            <a:off x="7035413" y="1876784"/>
            <a:ext cx="421503" cy="11527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581E890-105C-4B5A-B5F3-90EBFB963EE7}"/>
              </a:ext>
            </a:extLst>
          </p:cNvPr>
          <p:cNvSpPr txBox="1"/>
          <p:nvPr/>
        </p:nvSpPr>
        <p:spPr>
          <a:xfrm>
            <a:off x="6160855" y="3159586"/>
            <a:ext cx="2195315" cy="1292662"/>
          </a:xfrm>
          <a:prstGeom prst="rect">
            <a:avLst/>
          </a:prstGeom>
          <a:noFill/>
        </p:spPr>
        <p:txBody>
          <a:bodyPr wrap="square" rtlCol="0">
            <a:spAutoFit/>
          </a:bodyPr>
          <a:lstStyle/>
          <a:p>
            <a:r>
              <a:rPr lang="en-GB" sz="1300" dirty="0">
                <a:latin typeface="Trebuchet MS" panose="020B0603020202020204" pitchFamily="34" charset="0"/>
              </a:rPr>
              <a:t>Navigational arrows on signpost. 3 x arrows, pointing towards:</a:t>
            </a:r>
          </a:p>
          <a:p>
            <a:r>
              <a:rPr lang="en-GB" sz="1300" dirty="0">
                <a:latin typeface="Trebuchet MS" panose="020B0603020202020204" pitchFamily="34" charset="0"/>
              </a:rPr>
              <a:t>Whitefriargate, Land of Green Ginger and Trinity House Lane</a:t>
            </a:r>
          </a:p>
        </p:txBody>
      </p:sp>
    </p:spTree>
    <p:extLst>
      <p:ext uri="{BB962C8B-B14F-4D97-AF65-F5344CB8AC3E}">
        <p14:creationId xmlns:p14="http://schemas.microsoft.com/office/powerpoint/2010/main" val="12605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16BD7-38BA-4D03-A4E3-60B3BE1D99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0F773E90-91D1-4190-85D8-4E81C32878AC}"/>
              </a:ext>
            </a:extLst>
          </p:cNvPr>
          <p:cNvSpPr txBox="1"/>
          <p:nvPr/>
        </p:nvSpPr>
        <p:spPr>
          <a:xfrm>
            <a:off x="254181" y="-64849"/>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TRINITY SQUARE</a:t>
            </a:r>
          </a:p>
        </p:txBody>
      </p:sp>
      <p:pic>
        <p:nvPicPr>
          <p:cNvPr id="13" name="Picture 12">
            <a:extLst>
              <a:ext uri="{FF2B5EF4-FFF2-40B4-BE49-F238E27FC236}">
                <a16:creationId xmlns:a16="http://schemas.microsoft.com/office/drawing/2014/main" id="{129FA913-1E6C-4651-8EBA-8E3FDC306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97" y="800682"/>
            <a:ext cx="5527441" cy="4212187"/>
          </a:xfrm>
          <a:prstGeom prst="rect">
            <a:avLst/>
          </a:prstGeom>
        </p:spPr>
      </p:pic>
      <p:sp>
        <p:nvSpPr>
          <p:cNvPr id="16" name="TextBox 15">
            <a:extLst>
              <a:ext uri="{FF2B5EF4-FFF2-40B4-BE49-F238E27FC236}">
                <a16:creationId xmlns:a16="http://schemas.microsoft.com/office/drawing/2014/main" id="{7B3F1C60-E9D4-4D51-9E28-E4387115A7D6}"/>
              </a:ext>
            </a:extLst>
          </p:cNvPr>
          <p:cNvSpPr txBox="1"/>
          <p:nvPr/>
        </p:nvSpPr>
        <p:spPr>
          <a:xfrm>
            <a:off x="5767707" y="2146040"/>
            <a:ext cx="2036904" cy="1169551"/>
          </a:xfrm>
          <a:prstGeom prst="rect">
            <a:avLst/>
          </a:prstGeom>
          <a:noFill/>
        </p:spPr>
        <p:txBody>
          <a:bodyPr wrap="none" rtlCol="0">
            <a:spAutoFit/>
          </a:bodyPr>
          <a:lstStyle/>
          <a:p>
            <a:r>
              <a:rPr lang="en-GB" sz="1400" dirty="0">
                <a:solidFill>
                  <a:srgbClr val="EB8325"/>
                </a:solidFill>
                <a:latin typeface="Trebuchet MS" panose="020B0603020202020204" pitchFamily="34" charset="0"/>
              </a:rPr>
              <a:t>Meeting Point</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Response to movement</a:t>
            </a:r>
          </a:p>
          <a:p>
            <a:r>
              <a:rPr lang="en-GB" sz="1400" dirty="0">
                <a:latin typeface="Trebuchet MS" panose="020B0603020202020204" pitchFamily="34" charset="0"/>
              </a:rPr>
              <a:t>Man meets machine</a:t>
            </a:r>
          </a:p>
        </p:txBody>
      </p:sp>
    </p:spTree>
    <p:extLst>
      <p:ext uri="{BB962C8B-B14F-4D97-AF65-F5344CB8AC3E}">
        <p14:creationId xmlns:p14="http://schemas.microsoft.com/office/powerpoint/2010/main" val="207021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8" name="TextBox 17">
            <a:extLst>
              <a:ext uri="{FF2B5EF4-FFF2-40B4-BE49-F238E27FC236}">
                <a16:creationId xmlns:a16="http://schemas.microsoft.com/office/drawing/2014/main" id="{8F58F97C-D464-4194-92E2-89CA742AF5F3}"/>
              </a:ext>
            </a:extLst>
          </p:cNvPr>
          <p:cNvSpPr txBox="1"/>
          <p:nvPr/>
        </p:nvSpPr>
        <p:spPr>
          <a:xfrm>
            <a:off x="406581" y="4222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TRINITY SQUARE</a:t>
            </a:r>
          </a:p>
        </p:txBody>
      </p:sp>
      <p:pic>
        <p:nvPicPr>
          <p:cNvPr id="5" name="Picture 4">
            <a:extLst>
              <a:ext uri="{FF2B5EF4-FFF2-40B4-BE49-F238E27FC236}">
                <a16:creationId xmlns:a16="http://schemas.microsoft.com/office/drawing/2014/main" id="{F1BFE585-3727-4ECE-83DC-A522594C3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146" y="1575123"/>
            <a:ext cx="2663890" cy="1997918"/>
          </a:xfrm>
          <a:prstGeom prst="rect">
            <a:avLst/>
          </a:prstGeom>
        </p:spPr>
      </p:pic>
      <p:pic>
        <p:nvPicPr>
          <p:cNvPr id="6" name="Picture 5">
            <a:extLst>
              <a:ext uri="{FF2B5EF4-FFF2-40B4-BE49-F238E27FC236}">
                <a16:creationId xmlns:a16="http://schemas.microsoft.com/office/drawing/2014/main" id="{8F74C430-D772-4E88-AC07-BD84754F1A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8520" y="1575123"/>
            <a:ext cx="2146314" cy="1997918"/>
          </a:xfrm>
          <a:prstGeom prst="rect">
            <a:avLst/>
          </a:prstGeom>
        </p:spPr>
      </p:pic>
      <p:sp>
        <p:nvSpPr>
          <p:cNvPr id="22" name="TextBox 21">
            <a:extLst>
              <a:ext uri="{FF2B5EF4-FFF2-40B4-BE49-F238E27FC236}">
                <a16:creationId xmlns:a16="http://schemas.microsoft.com/office/drawing/2014/main" id="{41061045-DD57-4F94-84A5-85BE380279AB}"/>
              </a:ext>
            </a:extLst>
          </p:cNvPr>
          <p:cNvSpPr txBox="1"/>
          <p:nvPr/>
        </p:nvSpPr>
        <p:spPr>
          <a:xfrm>
            <a:off x="573832" y="3812722"/>
            <a:ext cx="7606782"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Pillar for interpretation</a:t>
            </a:r>
          </a:p>
          <a:p>
            <a:pPr marL="285750" indent="-285750">
              <a:buFont typeface="Arial" panose="020B0604020202020204" pitchFamily="34" charset="0"/>
              <a:buChar char="•"/>
            </a:pPr>
            <a:r>
              <a:rPr lang="en-GB" sz="1300" dirty="0">
                <a:latin typeface="Trebuchet MS" panose="020B0603020202020204" pitchFamily="34" charset="0"/>
              </a:rPr>
              <a:t>Heras fencing banners covering Hull Minster building works</a:t>
            </a:r>
          </a:p>
          <a:p>
            <a:pPr marL="285750" indent="-285750">
              <a:buFont typeface="Arial" panose="020B0604020202020204" pitchFamily="34" charset="0"/>
              <a:buChar char="•"/>
            </a:pPr>
            <a:r>
              <a:rPr lang="en-GB" sz="1300" dirty="0">
                <a:latin typeface="Trebuchet MS" panose="020B0603020202020204" pitchFamily="34" charset="0"/>
              </a:rPr>
              <a:t>(UV?) Letter </a:t>
            </a:r>
            <a:r>
              <a:rPr lang="en-GB" sz="1300" dirty="0" err="1">
                <a:latin typeface="Trebuchet MS" panose="020B0603020202020204" pitchFamily="34" charset="0"/>
              </a:rPr>
              <a:t>vinyls</a:t>
            </a:r>
            <a:r>
              <a:rPr lang="en-GB" sz="1300" dirty="0">
                <a:latin typeface="Trebuchet MS" panose="020B0603020202020204" pitchFamily="34" charset="0"/>
              </a:rPr>
              <a:t> in windows of Trinity Market – 20 windows, 20 characters</a:t>
            </a:r>
          </a:p>
        </p:txBody>
      </p:sp>
      <p:pic>
        <p:nvPicPr>
          <p:cNvPr id="9" name="Picture 8">
            <a:extLst>
              <a:ext uri="{FF2B5EF4-FFF2-40B4-BE49-F238E27FC236}">
                <a16:creationId xmlns:a16="http://schemas.microsoft.com/office/drawing/2014/main" id="{9B5CEED6-7B87-4B56-AC54-5417C4221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49349" y="1575122"/>
            <a:ext cx="1816866" cy="1008743"/>
          </a:xfrm>
          <a:prstGeom prst="rect">
            <a:avLst/>
          </a:prstGeom>
        </p:spPr>
      </p:pic>
      <p:pic>
        <p:nvPicPr>
          <p:cNvPr id="25" name="Picture 24">
            <a:extLst>
              <a:ext uri="{FF2B5EF4-FFF2-40B4-BE49-F238E27FC236}">
                <a16:creationId xmlns:a16="http://schemas.microsoft.com/office/drawing/2014/main" id="{14F13E8A-EE8C-4656-A380-8001405865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57512" y="2644774"/>
            <a:ext cx="1808703" cy="928267"/>
          </a:xfrm>
          <a:prstGeom prst="rect">
            <a:avLst/>
          </a:prstGeom>
        </p:spPr>
      </p:pic>
      <p:sp>
        <p:nvSpPr>
          <p:cNvPr id="27" name="Rectangle 26">
            <a:extLst>
              <a:ext uri="{FF2B5EF4-FFF2-40B4-BE49-F238E27FC236}">
                <a16:creationId xmlns:a16="http://schemas.microsoft.com/office/drawing/2014/main" id="{08788AA7-BB45-4863-A5DA-E1F10A16CCB9}"/>
              </a:ext>
            </a:extLst>
          </p:cNvPr>
          <p:cNvSpPr/>
          <p:nvPr/>
        </p:nvSpPr>
        <p:spPr>
          <a:xfrm>
            <a:off x="4395515" y="2086049"/>
            <a:ext cx="660861" cy="1308797"/>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66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BOWLALLEY LANE</a:t>
            </a:r>
          </a:p>
        </p:txBody>
      </p:sp>
      <p:pic>
        <p:nvPicPr>
          <p:cNvPr id="2" name="Picture 1">
            <a:extLst>
              <a:ext uri="{FF2B5EF4-FFF2-40B4-BE49-F238E27FC236}">
                <a16:creationId xmlns:a16="http://schemas.microsoft.com/office/drawing/2014/main" id="{463814AE-4D1B-4320-8098-83532D85CA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741" y="1562880"/>
            <a:ext cx="2524012" cy="2001418"/>
          </a:xfrm>
          <a:prstGeom prst="rect">
            <a:avLst/>
          </a:prstGeom>
        </p:spPr>
      </p:pic>
      <p:sp>
        <p:nvSpPr>
          <p:cNvPr id="20" name="TextBox 19">
            <a:extLst>
              <a:ext uri="{FF2B5EF4-FFF2-40B4-BE49-F238E27FC236}">
                <a16:creationId xmlns:a16="http://schemas.microsoft.com/office/drawing/2014/main" id="{E6214C94-579C-48EC-AD9F-27C2E893EA48}"/>
              </a:ext>
            </a:extLst>
          </p:cNvPr>
          <p:cNvSpPr txBox="1"/>
          <p:nvPr/>
        </p:nvSpPr>
        <p:spPr>
          <a:xfrm>
            <a:off x="377890" y="4024080"/>
            <a:ext cx="9060024" cy="492443"/>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Window vinyl on Bar Babylon or on old </a:t>
            </a:r>
            <a:r>
              <a:rPr lang="en-GB" sz="1300" dirty="0" err="1">
                <a:latin typeface="Trebuchet MS" panose="020B0603020202020204" pitchFamily="34" charset="0"/>
              </a:rPr>
              <a:t>Baracuda</a:t>
            </a:r>
            <a:r>
              <a:rPr lang="en-GB" sz="1300" dirty="0">
                <a:latin typeface="Trebuchet MS" panose="020B0603020202020204" pitchFamily="34" charset="0"/>
              </a:rPr>
              <a:t> building</a:t>
            </a:r>
          </a:p>
          <a:p>
            <a:pPr marL="285750" indent="-285750">
              <a:buFont typeface="Arial" panose="020B0604020202020204" pitchFamily="34" charset="0"/>
              <a:buChar char="•"/>
            </a:pPr>
            <a:r>
              <a:rPr lang="en-GB" sz="1300" dirty="0">
                <a:latin typeface="Trebuchet MS" panose="020B0603020202020204" pitchFamily="34" charset="0"/>
              </a:rPr>
              <a:t>Light through alleyway?</a:t>
            </a:r>
          </a:p>
        </p:txBody>
      </p:sp>
      <p:pic>
        <p:nvPicPr>
          <p:cNvPr id="6" name="Picture 5">
            <a:extLst>
              <a:ext uri="{FF2B5EF4-FFF2-40B4-BE49-F238E27FC236}">
                <a16:creationId xmlns:a16="http://schemas.microsoft.com/office/drawing/2014/main" id="{1F52E4E3-C9DF-4D7D-879F-0A55C583CF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6615" y="1562880"/>
            <a:ext cx="2668558" cy="2001418"/>
          </a:xfrm>
          <a:prstGeom prst="rect">
            <a:avLst/>
          </a:prstGeom>
        </p:spPr>
      </p:pic>
      <p:pic>
        <p:nvPicPr>
          <p:cNvPr id="9" name="Picture 8">
            <a:extLst>
              <a:ext uri="{FF2B5EF4-FFF2-40B4-BE49-F238E27FC236}">
                <a16:creationId xmlns:a16="http://schemas.microsoft.com/office/drawing/2014/main" id="{D61063F9-AEE8-4F07-9C3B-0DA6CC0FAC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7919" y="1562880"/>
            <a:ext cx="2668558" cy="2001418"/>
          </a:xfrm>
          <a:prstGeom prst="rect">
            <a:avLst/>
          </a:prstGeom>
        </p:spPr>
      </p:pic>
    </p:spTree>
    <p:extLst>
      <p:ext uri="{BB962C8B-B14F-4D97-AF65-F5344CB8AC3E}">
        <p14:creationId xmlns:p14="http://schemas.microsoft.com/office/powerpoint/2010/main" val="87983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MARKETPLACE/LOWGATE</a:t>
            </a:r>
          </a:p>
        </p:txBody>
      </p:sp>
      <p:pic>
        <p:nvPicPr>
          <p:cNvPr id="2" name="Picture 1">
            <a:extLst>
              <a:ext uri="{FF2B5EF4-FFF2-40B4-BE49-F238E27FC236}">
                <a16:creationId xmlns:a16="http://schemas.microsoft.com/office/drawing/2014/main" id="{463814AE-4D1B-4320-8098-83532D85CA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5557" y="1151748"/>
            <a:ext cx="2815409" cy="2929812"/>
          </a:xfrm>
          <a:prstGeom prst="rect">
            <a:avLst/>
          </a:prstGeom>
        </p:spPr>
      </p:pic>
      <p:sp>
        <p:nvSpPr>
          <p:cNvPr id="20" name="TextBox 19">
            <a:extLst>
              <a:ext uri="{FF2B5EF4-FFF2-40B4-BE49-F238E27FC236}">
                <a16:creationId xmlns:a16="http://schemas.microsoft.com/office/drawing/2014/main" id="{E6214C94-579C-48EC-AD9F-27C2E893EA48}"/>
              </a:ext>
            </a:extLst>
          </p:cNvPr>
          <p:cNvSpPr txBox="1"/>
          <p:nvPr/>
        </p:nvSpPr>
        <p:spPr>
          <a:xfrm>
            <a:off x="449038" y="4228187"/>
            <a:ext cx="7013121" cy="292388"/>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Basic signage as </a:t>
            </a:r>
            <a:r>
              <a:rPr lang="en-GB" sz="1300" dirty="0" err="1">
                <a:latin typeface="Trebuchet MS" panose="020B0603020202020204" pitchFamily="34" charset="0"/>
              </a:rPr>
              <a:t>Lampost</a:t>
            </a:r>
            <a:r>
              <a:rPr lang="en-GB" sz="1300" dirty="0">
                <a:latin typeface="Trebuchet MS" panose="020B0603020202020204" pitchFamily="34" charset="0"/>
              </a:rPr>
              <a:t> banners too expensive.</a:t>
            </a:r>
            <a:endParaRPr lang="en-GB" sz="1300" i="1" dirty="0">
              <a:latin typeface="Trebuchet MS" panose="020B0603020202020204" pitchFamily="34" charset="0"/>
            </a:endParaRPr>
          </a:p>
        </p:txBody>
      </p:sp>
      <p:pic>
        <p:nvPicPr>
          <p:cNvPr id="7" name="Picture 6">
            <a:extLst>
              <a:ext uri="{FF2B5EF4-FFF2-40B4-BE49-F238E27FC236}">
                <a16:creationId xmlns:a16="http://schemas.microsoft.com/office/drawing/2014/main" id="{11EA92B3-DF30-48E2-AF4B-4B67D172BB8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tretch>
            <a:fillRect/>
          </a:stretch>
        </p:blipFill>
        <p:spPr>
          <a:xfrm rot="5400000">
            <a:off x="5184630" y="1526138"/>
            <a:ext cx="2929812" cy="2197360"/>
          </a:xfrm>
          <a:prstGeom prst="rect">
            <a:avLst/>
          </a:prstGeom>
        </p:spPr>
      </p:pic>
      <p:pic>
        <p:nvPicPr>
          <p:cNvPr id="10" name="Picture 9">
            <a:extLst>
              <a:ext uri="{FF2B5EF4-FFF2-40B4-BE49-F238E27FC236}">
                <a16:creationId xmlns:a16="http://schemas.microsoft.com/office/drawing/2014/main" id="{7AF93443-CC44-4DEC-B11F-A91892468A58}"/>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2906005" y="1526138"/>
            <a:ext cx="2929812" cy="2197360"/>
          </a:xfrm>
          <a:prstGeom prst="rect">
            <a:avLst/>
          </a:prstGeom>
        </p:spPr>
      </p:pic>
    </p:spTree>
    <p:extLst>
      <p:ext uri="{BB962C8B-B14F-4D97-AF65-F5344CB8AC3E}">
        <p14:creationId xmlns:p14="http://schemas.microsoft.com/office/powerpoint/2010/main" val="32964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BISHOP LANE</a:t>
            </a:r>
          </a:p>
        </p:txBody>
      </p:sp>
      <p:sp>
        <p:nvSpPr>
          <p:cNvPr id="20" name="TextBox 19">
            <a:extLst>
              <a:ext uri="{FF2B5EF4-FFF2-40B4-BE49-F238E27FC236}">
                <a16:creationId xmlns:a16="http://schemas.microsoft.com/office/drawing/2014/main" id="{E6214C94-579C-48EC-AD9F-27C2E893EA48}"/>
              </a:ext>
            </a:extLst>
          </p:cNvPr>
          <p:cNvSpPr txBox="1"/>
          <p:nvPr/>
        </p:nvSpPr>
        <p:spPr>
          <a:xfrm>
            <a:off x="377888" y="3760645"/>
            <a:ext cx="6830010" cy="892552"/>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PX lights from boardroom and staircase</a:t>
            </a:r>
          </a:p>
          <a:p>
            <a:pPr marL="285750" indent="-285750">
              <a:buFont typeface="Arial" panose="020B0604020202020204" pitchFamily="34" charset="0"/>
              <a:buChar char="•"/>
            </a:pPr>
            <a:r>
              <a:rPr lang="en-GB" sz="1300" dirty="0">
                <a:latin typeface="Trebuchet MS" panose="020B0603020202020204" pitchFamily="34" charset="0"/>
              </a:rPr>
              <a:t>Top windows to be multi-coloured to reference ‘We Wish To Communicate With You’</a:t>
            </a:r>
          </a:p>
          <a:p>
            <a:pPr marL="285750" indent="-285750">
              <a:buFont typeface="Arial" panose="020B0604020202020204" pitchFamily="34" charset="0"/>
              <a:buChar char="•"/>
            </a:pPr>
            <a:r>
              <a:rPr lang="en-GB" sz="1300" dirty="0">
                <a:latin typeface="Trebuchet MS" panose="020B0603020202020204" pitchFamily="34" charset="0"/>
              </a:rPr>
              <a:t>Ground floor window to have semi-transparent robot arm vinyl</a:t>
            </a:r>
          </a:p>
          <a:p>
            <a:pPr marL="285750" indent="-285750">
              <a:buFont typeface="Arial" panose="020B0604020202020204" pitchFamily="34" charset="0"/>
              <a:buChar char="•"/>
            </a:pPr>
            <a:endParaRPr lang="en-GB" sz="1300" dirty="0">
              <a:latin typeface="Trebuchet MS" panose="020B0603020202020204" pitchFamily="34" charset="0"/>
            </a:endParaRPr>
          </a:p>
        </p:txBody>
      </p:sp>
      <p:pic>
        <p:nvPicPr>
          <p:cNvPr id="5" name="Picture 4">
            <a:extLst>
              <a:ext uri="{FF2B5EF4-FFF2-40B4-BE49-F238E27FC236}">
                <a16:creationId xmlns:a16="http://schemas.microsoft.com/office/drawing/2014/main" id="{197B83DA-034D-4790-83E3-A928734FFF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070" y="1548327"/>
            <a:ext cx="2117516" cy="1996541"/>
          </a:xfrm>
          <a:prstGeom prst="rect">
            <a:avLst/>
          </a:prstGeom>
        </p:spPr>
      </p:pic>
      <p:pic>
        <p:nvPicPr>
          <p:cNvPr id="8" name="Picture 7">
            <a:extLst>
              <a:ext uri="{FF2B5EF4-FFF2-40B4-BE49-F238E27FC236}">
                <a16:creationId xmlns:a16="http://schemas.microsoft.com/office/drawing/2014/main" id="{F09ED256-9ABD-4F03-B4C8-B33587A7D69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a:ext>
            </a:extLst>
          </a:blip>
          <a:srcRect/>
          <a:stretch/>
        </p:blipFill>
        <p:spPr>
          <a:xfrm rot="5400000">
            <a:off x="2794465" y="1430216"/>
            <a:ext cx="1996541" cy="2232764"/>
          </a:xfrm>
          <a:prstGeom prst="rect">
            <a:avLst/>
          </a:prstGeom>
        </p:spPr>
      </p:pic>
      <p:pic>
        <p:nvPicPr>
          <p:cNvPr id="1026" name="Picture 2" descr="Image result for pacific exchange high street hull">
            <a:extLst>
              <a:ext uri="{FF2B5EF4-FFF2-40B4-BE49-F238E27FC236}">
                <a16:creationId xmlns:a16="http://schemas.microsoft.com/office/drawing/2014/main" id="{C9A51644-9A12-45FA-9C33-EBD41DBE64D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68437" y="1548326"/>
            <a:ext cx="1623754" cy="1996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9BB027-24D8-43D5-AEDC-74EF7A2B7E79}"/>
              </a:ext>
            </a:extLst>
          </p:cNvPr>
          <p:cNvSpPr/>
          <p:nvPr/>
        </p:nvSpPr>
        <p:spPr>
          <a:xfrm>
            <a:off x="5752323" y="2211355"/>
            <a:ext cx="55983" cy="1586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AD620B-F836-4A16-9A9E-11BCCCB38EAC}"/>
              </a:ext>
            </a:extLst>
          </p:cNvPr>
          <p:cNvSpPr/>
          <p:nvPr/>
        </p:nvSpPr>
        <p:spPr>
          <a:xfrm>
            <a:off x="5859954" y="1885949"/>
            <a:ext cx="55983" cy="158620"/>
          </a:xfrm>
          <a:prstGeom prst="rect">
            <a:avLst/>
          </a:prstGeom>
          <a:solidFill>
            <a:schemeClr val="accent2">
              <a:lumMod val="75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7103C-B251-47DF-B802-6B513A8B842C}"/>
              </a:ext>
            </a:extLst>
          </p:cNvPr>
          <p:cNvSpPr/>
          <p:nvPr/>
        </p:nvSpPr>
        <p:spPr>
          <a:xfrm>
            <a:off x="5963401" y="2234681"/>
            <a:ext cx="55983" cy="15862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3FF6A0F-E91C-44FC-A652-255519CBC03F}"/>
              </a:ext>
            </a:extLst>
          </p:cNvPr>
          <p:cNvSpPr/>
          <p:nvPr/>
        </p:nvSpPr>
        <p:spPr>
          <a:xfrm>
            <a:off x="6045405" y="2244011"/>
            <a:ext cx="55983" cy="15862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264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170988"/>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958" y="1252014"/>
            <a:ext cx="2357476" cy="2591312"/>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263291" y="4008810"/>
            <a:ext cx="6643695"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Map vinyl on River House windows (</a:t>
            </a:r>
            <a:r>
              <a:rPr lang="en-GB" sz="1300" dirty="0" err="1">
                <a:latin typeface="Trebuchet MS" panose="020B0603020202020204" pitchFamily="34" charset="0"/>
              </a:rPr>
              <a:t>opp</a:t>
            </a:r>
            <a:r>
              <a:rPr lang="en-GB" sz="1300" dirty="0">
                <a:latin typeface="Trebuchet MS" panose="020B0603020202020204" pitchFamily="34" charset="0"/>
              </a:rPr>
              <a:t> Lion &amp; Key)</a:t>
            </a:r>
          </a:p>
          <a:p>
            <a:pPr marL="285750" indent="-285750">
              <a:buFont typeface="Arial" panose="020B0604020202020204" pitchFamily="34" charset="0"/>
              <a:buChar char="•"/>
            </a:pPr>
            <a:r>
              <a:rPr lang="en-GB" sz="1300" dirty="0">
                <a:latin typeface="Trebuchet MS" panose="020B0603020202020204" pitchFamily="34" charset="0"/>
              </a:rPr>
              <a:t>Arrows on Signpost: towards Museum Quarter and up Scale Lane</a:t>
            </a:r>
          </a:p>
          <a:p>
            <a:pPr marL="285750" indent="-285750">
              <a:buFont typeface="Arial" panose="020B0604020202020204" pitchFamily="34" charset="0"/>
              <a:buChar char="•"/>
            </a:pPr>
            <a:r>
              <a:rPr lang="en-GB" sz="1300" dirty="0">
                <a:latin typeface="Trebuchet MS" panose="020B0603020202020204" pitchFamily="34" charset="0"/>
              </a:rPr>
              <a:t>Window for writing responses on</a:t>
            </a:r>
          </a:p>
        </p:txBody>
      </p:sp>
      <p:pic>
        <p:nvPicPr>
          <p:cNvPr id="7" name="Picture 6">
            <a:extLst>
              <a:ext uri="{FF2B5EF4-FFF2-40B4-BE49-F238E27FC236}">
                <a16:creationId xmlns:a16="http://schemas.microsoft.com/office/drawing/2014/main" id="{C52BA825-F1F1-40F4-9ED6-EF0DA94FEFE3}"/>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8000"/>
                    </a14:imgEffect>
                  </a14:imgLayer>
                </a14:imgProps>
              </a:ext>
              <a:ext uri="{28A0092B-C50C-407E-A947-70E740481C1C}">
                <a14:useLocalDpi xmlns:a14="http://schemas.microsoft.com/office/drawing/2010/main"/>
              </a:ext>
            </a:extLst>
          </a:blip>
          <a:stretch>
            <a:fillRect/>
          </a:stretch>
        </p:blipFill>
        <p:spPr>
          <a:xfrm rot="5400000">
            <a:off x="2232569" y="1483061"/>
            <a:ext cx="2697445" cy="2023084"/>
          </a:xfrm>
          <a:prstGeom prst="rect">
            <a:avLst/>
          </a:prstGeom>
        </p:spPr>
      </p:pic>
      <p:pic>
        <p:nvPicPr>
          <p:cNvPr id="11" name="Picture 10">
            <a:extLst>
              <a:ext uri="{FF2B5EF4-FFF2-40B4-BE49-F238E27FC236}">
                <a16:creationId xmlns:a16="http://schemas.microsoft.com/office/drawing/2014/main" id="{E11853F4-9B39-46DB-AF01-A8C255434E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95141" y="1172838"/>
            <a:ext cx="1705659" cy="1366255"/>
          </a:xfrm>
          <a:prstGeom prst="rect">
            <a:avLst/>
          </a:prstGeom>
        </p:spPr>
      </p:pic>
      <p:pic>
        <p:nvPicPr>
          <p:cNvPr id="6" name="Picture 5">
            <a:extLst>
              <a:ext uri="{FF2B5EF4-FFF2-40B4-BE49-F238E27FC236}">
                <a16:creationId xmlns:a16="http://schemas.microsoft.com/office/drawing/2014/main" id="{EDAA2361-6F5E-46C8-B8DC-2977C563C5C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95141" y="2592800"/>
            <a:ext cx="1705659" cy="1289232"/>
          </a:xfrm>
          <a:prstGeom prst="rect">
            <a:avLst/>
          </a:prstGeom>
        </p:spPr>
      </p:pic>
      <p:sp>
        <p:nvSpPr>
          <p:cNvPr id="9" name="Rectangle 8">
            <a:extLst>
              <a:ext uri="{FF2B5EF4-FFF2-40B4-BE49-F238E27FC236}">
                <a16:creationId xmlns:a16="http://schemas.microsoft.com/office/drawing/2014/main" id="{B50639BC-A565-4674-B3C3-D13AD7E00B10}"/>
              </a:ext>
            </a:extLst>
          </p:cNvPr>
          <p:cNvSpPr/>
          <p:nvPr/>
        </p:nvSpPr>
        <p:spPr>
          <a:xfrm>
            <a:off x="5593845" y="3177182"/>
            <a:ext cx="312576" cy="304963"/>
          </a:xfrm>
          <a:prstGeom prst="rect">
            <a:avLst/>
          </a:prstGeom>
          <a:solidFill>
            <a:schemeClr val="tx1">
              <a:lumMod val="75000"/>
              <a:lumOff val="2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2CD1F9-AA3A-47EB-A034-7C5C925F3F84}"/>
              </a:ext>
            </a:extLst>
          </p:cNvPr>
          <p:cNvSpPr/>
          <p:nvPr/>
        </p:nvSpPr>
        <p:spPr>
          <a:xfrm>
            <a:off x="5037967" y="3129110"/>
            <a:ext cx="272144" cy="304963"/>
          </a:xfrm>
          <a:prstGeom prst="rect">
            <a:avLst/>
          </a:prstGeom>
          <a:solidFill>
            <a:schemeClr val="tx1">
              <a:lumMod val="75000"/>
              <a:lumOff val="2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967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E4D64-41A9-437E-97FD-172928C2FF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3" name="TextBox 2">
            <a:extLst>
              <a:ext uri="{FF2B5EF4-FFF2-40B4-BE49-F238E27FC236}">
                <a16:creationId xmlns:a16="http://schemas.microsoft.com/office/drawing/2014/main" id="{AF022FF0-6E1A-49AB-8BE6-E2FE7E46E233}"/>
              </a:ext>
            </a:extLst>
          </p:cNvPr>
          <p:cNvSpPr txBox="1"/>
          <p:nvPr/>
        </p:nvSpPr>
        <p:spPr>
          <a:xfrm>
            <a:off x="254181" y="-170988"/>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 - Ally</a:t>
            </a:r>
          </a:p>
        </p:txBody>
      </p:sp>
      <p:sp>
        <p:nvSpPr>
          <p:cNvPr id="4" name="TextBox 3">
            <a:extLst>
              <a:ext uri="{FF2B5EF4-FFF2-40B4-BE49-F238E27FC236}">
                <a16:creationId xmlns:a16="http://schemas.microsoft.com/office/drawing/2014/main" id="{A4A33865-E2A7-422C-8B50-05B9914CECFA}"/>
              </a:ext>
            </a:extLst>
          </p:cNvPr>
          <p:cNvSpPr txBox="1"/>
          <p:nvPr/>
        </p:nvSpPr>
        <p:spPr>
          <a:xfrm>
            <a:off x="263291" y="4008810"/>
            <a:ext cx="6643695" cy="292388"/>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Non function Robot with a bright light back </a:t>
            </a:r>
            <a:r>
              <a:rPr lang="en-GB" sz="1300" dirty="0" err="1">
                <a:latin typeface="Trebuchet MS" panose="020B0603020202020204" pitchFamily="34" charset="0"/>
              </a:rPr>
              <a:t>ligting</a:t>
            </a:r>
            <a:r>
              <a:rPr lang="en-GB" sz="1300" dirty="0">
                <a:latin typeface="Trebuchet MS" panose="020B0603020202020204" pitchFamily="34" charset="0"/>
              </a:rPr>
              <a:t> it (as the advertising suggests.</a:t>
            </a:r>
          </a:p>
        </p:txBody>
      </p:sp>
      <p:pic>
        <p:nvPicPr>
          <p:cNvPr id="6" name="Picture 5">
            <a:extLst>
              <a:ext uri="{FF2B5EF4-FFF2-40B4-BE49-F238E27FC236}">
                <a16:creationId xmlns:a16="http://schemas.microsoft.com/office/drawing/2014/main" id="{A81D684F-73FD-48EC-B91F-48ED08DB9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7458" y="1424496"/>
            <a:ext cx="2686047" cy="2014535"/>
          </a:xfrm>
          <a:prstGeom prst="rect">
            <a:avLst/>
          </a:prstGeom>
        </p:spPr>
      </p:pic>
    </p:spTree>
    <p:extLst>
      <p:ext uri="{BB962C8B-B14F-4D97-AF65-F5344CB8AC3E}">
        <p14:creationId xmlns:p14="http://schemas.microsoft.com/office/powerpoint/2010/main" val="115408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B5B9B-51AC-4FBF-BDA2-B38DF34178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67" y="1298121"/>
            <a:ext cx="7016419" cy="3450318"/>
          </a:xfrm>
          <a:prstGeom prst="rect">
            <a:avLst/>
          </a:prstGeom>
        </p:spPr>
      </p:pic>
      <p:pic>
        <p:nvPicPr>
          <p:cNvPr id="3" name="Picture 2">
            <a:extLst>
              <a:ext uri="{FF2B5EF4-FFF2-40B4-BE49-F238E27FC236}">
                <a16:creationId xmlns:a16="http://schemas.microsoft.com/office/drawing/2014/main" id="{206A5EF9-6362-46B5-AC2B-F19ED85C9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723" y="0"/>
            <a:ext cx="2628148" cy="1473393"/>
          </a:xfrm>
          <a:prstGeom prst="rect">
            <a:avLst/>
          </a:prstGeom>
        </p:spPr>
      </p:pic>
      <p:sp>
        <p:nvSpPr>
          <p:cNvPr id="5" name="TextBox 4">
            <a:extLst>
              <a:ext uri="{FF2B5EF4-FFF2-40B4-BE49-F238E27FC236}">
                <a16:creationId xmlns:a16="http://schemas.microsoft.com/office/drawing/2014/main" id="{954698C0-9F7D-44AE-9310-0B9264F66949}"/>
              </a:ext>
            </a:extLst>
          </p:cNvPr>
          <p:cNvSpPr txBox="1"/>
          <p:nvPr/>
        </p:nvSpPr>
        <p:spPr>
          <a:xfrm>
            <a:off x="240185" y="456499"/>
            <a:ext cx="6497348" cy="461665"/>
          </a:xfrm>
          <a:prstGeom prst="rect">
            <a:avLst/>
          </a:prstGeom>
          <a:noFill/>
        </p:spPr>
        <p:txBody>
          <a:bodyPr wrap="square" rtlCol="0">
            <a:spAutoFit/>
          </a:bodyPr>
          <a:lstStyle/>
          <a:p>
            <a:r>
              <a:rPr lang="en-GB" sz="2400" dirty="0">
                <a:solidFill>
                  <a:srgbClr val="EB8325"/>
                </a:solidFill>
                <a:latin typeface="Trebuchet MS" panose="020B0603020202020204" pitchFamily="34" charset="0"/>
              </a:rPr>
              <a:t>INSTALLATION SITES</a:t>
            </a:r>
            <a:endParaRPr lang="en-GB" sz="2400" dirty="0">
              <a:latin typeface="Trebuchet MS" panose="020B0603020202020204" pitchFamily="34" charset="0"/>
            </a:endParaRPr>
          </a:p>
        </p:txBody>
      </p:sp>
    </p:spTree>
    <p:extLst>
      <p:ext uri="{BB962C8B-B14F-4D97-AF65-F5344CB8AC3E}">
        <p14:creationId xmlns:p14="http://schemas.microsoft.com/office/powerpoint/2010/main" val="378551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MUSEUM GARDENS</a:t>
            </a:r>
          </a:p>
        </p:txBody>
      </p:sp>
      <p:pic>
        <p:nvPicPr>
          <p:cNvPr id="7" name="Picture 6">
            <a:extLst>
              <a:ext uri="{FF2B5EF4-FFF2-40B4-BE49-F238E27FC236}">
                <a16:creationId xmlns:a16="http://schemas.microsoft.com/office/drawing/2014/main" id="{18C6841D-0573-43FF-A64E-3E57F76622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31" y="1085142"/>
            <a:ext cx="5903841" cy="3935894"/>
          </a:xfrm>
          <a:prstGeom prst="rect">
            <a:avLst/>
          </a:prstGeom>
        </p:spPr>
      </p:pic>
      <p:sp>
        <p:nvSpPr>
          <p:cNvPr id="12" name="TextBox 11">
            <a:extLst>
              <a:ext uri="{FF2B5EF4-FFF2-40B4-BE49-F238E27FC236}">
                <a16:creationId xmlns:a16="http://schemas.microsoft.com/office/drawing/2014/main" id="{C37CF2D3-E352-4FAC-BC6F-31AE24FC3163}"/>
              </a:ext>
            </a:extLst>
          </p:cNvPr>
          <p:cNvSpPr txBox="1"/>
          <p:nvPr/>
        </p:nvSpPr>
        <p:spPr>
          <a:xfrm>
            <a:off x="6135098" y="2333819"/>
            <a:ext cx="1386533" cy="1169551"/>
          </a:xfrm>
          <a:prstGeom prst="rect">
            <a:avLst/>
          </a:prstGeom>
          <a:noFill/>
        </p:spPr>
        <p:txBody>
          <a:bodyPr wrap="none" rtlCol="0">
            <a:spAutoFit/>
          </a:bodyPr>
          <a:lstStyle/>
          <a:p>
            <a:r>
              <a:rPr lang="en-GB" sz="1400" dirty="0">
                <a:solidFill>
                  <a:srgbClr val="EB8325"/>
                </a:solidFill>
                <a:latin typeface="Trebuchet MS" panose="020B0603020202020204" pitchFamily="34" charset="0"/>
              </a:rPr>
              <a:t>Collaboration</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Movement,</a:t>
            </a:r>
          </a:p>
          <a:p>
            <a:r>
              <a:rPr lang="en-GB" sz="1400" dirty="0">
                <a:latin typeface="Trebuchet MS" panose="020B0603020202020204" pitchFamily="34" charset="0"/>
              </a:rPr>
              <a:t>Passing of light</a:t>
            </a:r>
          </a:p>
        </p:txBody>
      </p:sp>
    </p:spTree>
    <p:extLst>
      <p:ext uri="{BB962C8B-B14F-4D97-AF65-F5344CB8AC3E}">
        <p14:creationId xmlns:p14="http://schemas.microsoft.com/office/powerpoint/2010/main" val="79535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MUSEUM GARDENS</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71" y="1524656"/>
            <a:ext cx="2192693" cy="2604139"/>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97971" y="4177436"/>
            <a:ext cx="4147458" cy="492443"/>
          </a:xfrm>
          <a:prstGeom prst="rect">
            <a:avLst/>
          </a:prstGeom>
          <a:noFill/>
        </p:spPr>
        <p:txBody>
          <a:bodyPr wrap="square" rtlCol="0">
            <a:spAutoFit/>
          </a:bodyPr>
          <a:lstStyle/>
          <a:p>
            <a:pPr marL="285750" indent="-285750">
              <a:buFont typeface="Arial" panose="020B0604020202020204" pitchFamily="34" charset="0"/>
              <a:buChar char="•"/>
            </a:pPr>
            <a:r>
              <a:rPr lang="en-GB" sz="1300" dirty="0" err="1">
                <a:latin typeface="Trebuchet MS" panose="020B0603020202020204" pitchFamily="34" charset="0"/>
              </a:rPr>
              <a:t>Interp</a:t>
            </a:r>
            <a:r>
              <a:rPr lang="en-GB" sz="1300" dirty="0">
                <a:latin typeface="Trebuchet MS" panose="020B0603020202020204" pitchFamily="34" charset="0"/>
              </a:rPr>
              <a:t> Pillar – entrance to Museum Quarter</a:t>
            </a:r>
          </a:p>
          <a:p>
            <a:pPr marL="285750" indent="-285750">
              <a:buFont typeface="Arial" panose="020B0604020202020204" pitchFamily="34" charset="0"/>
              <a:buChar char="•"/>
            </a:pPr>
            <a:r>
              <a:rPr lang="en-GB" sz="1300" dirty="0">
                <a:latin typeface="Trebuchet MS" panose="020B0603020202020204" pitchFamily="34" charset="0"/>
              </a:rPr>
              <a:t>Entrance / Exit system</a:t>
            </a:r>
          </a:p>
        </p:txBody>
      </p:sp>
      <p:pic>
        <p:nvPicPr>
          <p:cNvPr id="14" name="Picture 13">
            <a:extLst>
              <a:ext uri="{FF2B5EF4-FFF2-40B4-BE49-F238E27FC236}">
                <a16:creationId xmlns:a16="http://schemas.microsoft.com/office/drawing/2014/main" id="{CC1978B0-7C07-4767-B1EF-6FA5069C0F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098878" y="1873096"/>
            <a:ext cx="2577941" cy="1933455"/>
          </a:xfrm>
          <a:prstGeom prst="rect">
            <a:avLst/>
          </a:prstGeom>
        </p:spPr>
      </p:pic>
      <p:sp>
        <p:nvSpPr>
          <p:cNvPr id="15" name="TextBox 14">
            <a:extLst>
              <a:ext uri="{FF2B5EF4-FFF2-40B4-BE49-F238E27FC236}">
                <a16:creationId xmlns:a16="http://schemas.microsoft.com/office/drawing/2014/main" id="{A4D3E97C-1DA4-42B5-9B67-DA0460A1EF98}"/>
              </a:ext>
            </a:extLst>
          </p:cNvPr>
          <p:cNvSpPr txBox="1"/>
          <p:nvPr/>
        </p:nvSpPr>
        <p:spPr>
          <a:xfrm>
            <a:off x="4303538" y="4128796"/>
            <a:ext cx="2657869" cy="292388"/>
          </a:xfrm>
          <a:prstGeom prst="rect">
            <a:avLst/>
          </a:prstGeom>
          <a:noFill/>
        </p:spPr>
        <p:txBody>
          <a:bodyPr wrap="square" rtlCol="0">
            <a:spAutoFit/>
          </a:bodyPr>
          <a:lstStyle/>
          <a:p>
            <a:r>
              <a:rPr lang="en-GB" sz="1300" dirty="0">
                <a:latin typeface="Trebuchet MS" panose="020B0603020202020204" pitchFamily="34" charset="0"/>
              </a:rPr>
              <a:t>Entrance </a:t>
            </a:r>
          </a:p>
        </p:txBody>
      </p:sp>
      <p:sp>
        <p:nvSpPr>
          <p:cNvPr id="16" name="TextBox 15">
            <a:extLst>
              <a:ext uri="{FF2B5EF4-FFF2-40B4-BE49-F238E27FC236}">
                <a16:creationId xmlns:a16="http://schemas.microsoft.com/office/drawing/2014/main" id="{C0E7C513-835E-40F0-AA49-2C708CEB8A4E}"/>
              </a:ext>
            </a:extLst>
          </p:cNvPr>
          <p:cNvSpPr txBox="1"/>
          <p:nvPr/>
        </p:nvSpPr>
        <p:spPr>
          <a:xfrm>
            <a:off x="6351085" y="4128796"/>
            <a:ext cx="2657869" cy="292388"/>
          </a:xfrm>
          <a:prstGeom prst="rect">
            <a:avLst/>
          </a:prstGeom>
          <a:noFill/>
        </p:spPr>
        <p:txBody>
          <a:bodyPr wrap="square" rtlCol="0">
            <a:spAutoFit/>
          </a:bodyPr>
          <a:lstStyle/>
          <a:p>
            <a:r>
              <a:rPr lang="en-GB" sz="1300" dirty="0">
                <a:latin typeface="Trebuchet MS" panose="020B0603020202020204" pitchFamily="34" charset="0"/>
              </a:rPr>
              <a:t>Exit</a:t>
            </a:r>
          </a:p>
        </p:txBody>
      </p:sp>
      <p:pic>
        <p:nvPicPr>
          <p:cNvPr id="6" name="Picture 5">
            <a:extLst>
              <a:ext uri="{FF2B5EF4-FFF2-40B4-BE49-F238E27FC236}">
                <a16:creationId xmlns:a16="http://schemas.microsoft.com/office/drawing/2014/main" id="{28B98F65-C43E-47E9-83AC-51FC8C366982}"/>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1000"/>
                    </a14:imgEffect>
                  </a14:imgLayer>
                </a14:imgProps>
              </a:ext>
              <a:ext uri="{28A0092B-C50C-407E-A947-70E740481C1C}">
                <a14:useLocalDpi xmlns:a14="http://schemas.microsoft.com/office/drawing/2010/main"/>
              </a:ext>
            </a:extLst>
          </a:blip>
          <a:stretch>
            <a:fillRect/>
          </a:stretch>
        </p:blipFill>
        <p:spPr>
          <a:xfrm>
            <a:off x="2372304" y="1523519"/>
            <a:ext cx="1952329" cy="2605276"/>
          </a:xfrm>
          <a:prstGeom prst="rect">
            <a:avLst/>
          </a:prstGeom>
        </p:spPr>
      </p:pic>
      <p:sp>
        <p:nvSpPr>
          <p:cNvPr id="13" name="Rectangle 12">
            <a:extLst>
              <a:ext uri="{FF2B5EF4-FFF2-40B4-BE49-F238E27FC236}">
                <a16:creationId xmlns:a16="http://schemas.microsoft.com/office/drawing/2014/main" id="{6E525D1C-304D-4BBB-AE60-96B79D69EE16}"/>
              </a:ext>
            </a:extLst>
          </p:cNvPr>
          <p:cNvSpPr/>
          <p:nvPr/>
        </p:nvSpPr>
        <p:spPr>
          <a:xfrm>
            <a:off x="3368129" y="2523723"/>
            <a:ext cx="269451" cy="69088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072246DC-D285-4325-84A4-262762DBB24B}"/>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45000"/>
                    </a14:imgEffect>
                  </a14:imgLayer>
                </a14:imgProps>
              </a:ext>
              <a:ext uri="{28A0092B-C50C-407E-A947-70E740481C1C}">
                <a14:useLocalDpi xmlns:a14="http://schemas.microsoft.com/office/drawing/2010/main"/>
              </a:ext>
            </a:extLst>
          </a:blip>
          <a:stretch>
            <a:fillRect/>
          </a:stretch>
        </p:blipFill>
        <p:spPr>
          <a:xfrm>
            <a:off x="4400478" y="1533567"/>
            <a:ext cx="1944799" cy="2595228"/>
          </a:xfrm>
          <a:prstGeom prst="rect">
            <a:avLst/>
          </a:prstGeom>
        </p:spPr>
      </p:pic>
    </p:spTree>
    <p:extLst>
      <p:ext uri="{BB962C8B-B14F-4D97-AF65-F5344CB8AC3E}">
        <p14:creationId xmlns:p14="http://schemas.microsoft.com/office/powerpoint/2010/main" val="343785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154656"/>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300" y="1036158"/>
            <a:ext cx="1947231" cy="1925168"/>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254181" y="4193764"/>
            <a:ext cx="6424205"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Flavours – vinyl with cut out question</a:t>
            </a:r>
          </a:p>
          <a:p>
            <a:pPr marL="285750" indent="-285750">
              <a:buFont typeface="Arial" panose="020B0604020202020204" pitchFamily="34" charset="0"/>
              <a:buChar char="•"/>
            </a:pPr>
            <a:r>
              <a:rPr lang="en-GB" sz="1300" dirty="0" err="1">
                <a:latin typeface="Trebuchet MS" panose="020B0603020202020204" pitchFamily="34" charset="0"/>
              </a:rPr>
              <a:t>Ecowash</a:t>
            </a:r>
            <a:r>
              <a:rPr lang="en-GB" sz="1300" dirty="0">
                <a:latin typeface="Trebuchet MS" panose="020B0603020202020204" pitchFamily="34" charset="0"/>
              </a:rPr>
              <a:t> on floor leading from start of Museum Quarter to Wilberforce House</a:t>
            </a:r>
          </a:p>
          <a:p>
            <a:pPr marL="285750" indent="-285750">
              <a:buFont typeface="Arial" panose="020B0604020202020204" pitchFamily="34" charset="0"/>
              <a:buChar char="•"/>
            </a:pPr>
            <a:r>
              <a:rPr lang="en-GB" sz="1300" dirty="0">
                <a:latin typeface="Trebuchet MS" panose="020B0603020202020204" pitchFamily="34" charset="0"/>
              </a:rPr>
              <a:t>Vinyl on Commercial Museum side window</a:t>
            </a:r>
          </a:p>
        </p:txBody>
      </p:sp>
      <p:pic>
        <p:nvPicPr>
          <p:cNvPr id="6" name="Picture 5">
            <a:extLst>
              <a:ext uri="{FF2B5EF4-FFF2-40B4-BE49-F238E27FC236}">
                <a16:creationId xmlns:a16="http://schemas.microsoft.com/office/drawing/2014/main" id="{1D236F23-5AA0-454D-A7F9-F0E2467DCD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300" y="3029631"/>
            <a:ext cx="4601124" cy="1041681"/>
          </a:xfrm>
          <a:prstGeom prst="rect">
            <a:avLst/>
          </a:prstGeom>
        </p:spPr>
      </p:pic>
      <p:pic>
        <p:nvPicPr>
          <p:cNvPr id="13" name="Picture 12">
            <a:extLst>
              <a:ext uri="{FF2B5EF4-FFF2-40B4-BE49-F238E27FC236}">
                <a16:creationId xmlns:a16="http://schemas.microsoft.com/office/drawing/2014/main" id="{529640E4-0409-4B82-9C0D-F76D704398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507700" y="1369994"/>
            <a:ext cx="3048925" cy="2353715"/>
          </a:xfrm>
          <a:prstGeom prst="rect">
            <a:avLst/>
          </a:prstGeom>
        </p:spPr>
      </p:pic>
      <p:pic>
        <p:nvPicPr>
          <p:cNvPr id="7" name="Picture 6">
            <a:extLst>
              <a:ext uri="{FF2B5EF4-FFF2-40B4-BE49-F238E27FC236}">
                <a16:creationId xmlns:a16="http://schemas.microsoft.com/office/drawing/2014/main" id="{F2C3FE0E-42DF-4A0E-805C-C6D40ED45A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2174" y="1022388"/>
            <a:ext cx="2585250" cy="1938938"/>
          </a:xfrm>
          <a:prstGeom prst="rect">
            <a:avLst/>
          </a:prstGeom>
        </p:spPr>
      </p:pic>
    </p:spTree>
    <p:extLst>
      <p:ext uri="{BB962C8B-B14F-4D97-AF65-F5344CB8AC3E}">
        <p14:creationId xmlns:p14="http://schemas.microsoft.com/office/powerpoint/2010/main" val="296809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WILBERFORCE HOUSE</a:t>
            </a:r>
          </a:p>
        </p:txBody>
      </p:sp>
      <p:sp>
        <p:nvSpPr>
          <p:cNvPr id="12" name="TextBox 11">
            <a:extLst>
              <a:ext uri="{FF2B5EF4-FFF2-40B4-BE49-F238E27FC236}">
                <a16:creationId xmlns:a16="http://schemas.microsoft.com/office/drawing/2014/main" id="{C37CF2D3-E352-4FAC-BC6F-31AE24FC3163}"/>
              </a:ext>
            </a:extLst>
          </p:cNvPr>
          <p:cNvSpPr txBox="1"/>
          <p:nvPr/>
        </p:nvSpPr>
        <p:spPr>
          <a:xfrm>
            <a:off x="5192486" y="2146040"/>
            <a:ext cx="3690257" cy="1600438"/>
          </a:xfrm>
          <a:prstGeom prst="rect">
            <a:avLst/>
          </a:prstGeom>
          <a:noFill/>
        </p:spPr>
        <p:txBody>
          <a:bodyPr wrap="square" rtlCol="0">
            <a:spAutoFit/>
          </a:bodyPr>
          <a:lstStyle/>
          <a:p>
            <a:r>
              <a:rPr lang="en-GB" sz="1400" dirty="0">
                <a:solidFill>
                  <a:srgbClr val="EB8325"/>
                </a:solidFill>
                <a:latin typeface="Trebuchet MS" panose="020B0603020202020204" pitchFamily="34" charset="0"/>
              </a:rPr>
              <a:t>Man meets machine</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Shadow play</a:t>
            </a:r>
          </a:p>
          <a:p>
            <a:r>
              <a:rPr lang="en-GB" sz="1400" dirty="0">
                <a:latin typeface="Trebuchet MS" panose="020B0603020202020204" pitchFamily="34" charset="0"/>
              </a:rPr>
              <a:t>Conversation between man (Wilberforce) and robot</a:t>
            </a:r>
          </a:p>
          <a:p>
            <a:r>
              <a:rPr lang="en-GB" sz="1400" dirty="0">
                <a:latin typeface="Trebuchet MS" panose="020B0603020202020204" pitchFamily="34" charset="0"/>
              </a:rPr>
              <a:t>Behind bars/hidden from view</a:t>
            </a:r>
          </a:p>
        </p:txBody>
      </p:sp>
      <p:pic>
        <p:nvPicPr>
          <p:cNvPr id="5" name="Picture 4">
            <a:extLst>
              <a:ext uri="{FF2B5EF4-FFF2-40B4-BE49-F238E27FC236}">
                <a16:creationId xmlns:a16="http://schemas.microsoft.com/office/drawing/2014/main" id="{C0BD6ED7-2626-40C4-AD61-833C466DE7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9881" y="1159912"/>
            <a:ext cx="4879910" cy="3812138"/>
          </a:xfrm>
          <a:prstGeom prst="rect">
            <a:avLst/>
          </a:prstGeom>
        </p:spPr>
      </p:pic>
    </p:spTree>
    <p:extLst>
      <p:ext uri="{BB962C8B-B14F-4D97-AF65-F5344CB8AC3E}">
        <p14:creationId xmlns:p14="http://schemas.microsoft.com/office/powerpoint/2010/main" val="77040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WILBERFORCE HOUSE</a:t>
            </a:r>
          </a:p>
        </p:txBody>
      </p:sp>
      <p:pic>
        <p:nvPicPr>
          <p:cNvPr id="6" name="Picture 5">
            <a:extLst>
              <a:ext uri="{FF2B5EF4-FFF2-40B4-BE49-F238E27FC236}">
                <a16:creationId xmlns:a16="http://schemas.microsoft.com/office/drawing/2014/main" id="{A7BE2045-CD90-433C-8AF7-654E76972D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92172" y="1818778"/>
            <a:ext cx="3331743" cy="2724150"/>
          </a:xfrm>
          <a:prstGeom prst="rect">
            <a:avLst/>
          </a:prstGeom>
        </p:spPr>
      </p:pic>
      <p:sp>
        <p:nvSpPr>
          <p:cNvPr id="10" name="TextBox 9">
            <a:extLst>
              <a:ext uri="{FF2B5EF4-FFF2-40B4-BE49-F238E27FC236}">
                <a16:creationId xmlns:a16="http://schemas.microsoft.com/office/drawing/2014/main" id="{24E0D8B5-4F00-4985-B489-DCA7CDDE8A5C}"/>
              </a:ext>
            </a:extLst>
          </p:cNvPr>
          <p:cNvSpPr txBox="1"/>
          <p:nvPr/>
        </p:nvSpPr>
        <p:spPr>
          <a:xfrm>
            <a:off x="3295771" y="4030641"/>
            <a:ext cx="4394986" cy="738664"/>
          </a:xfrm>
          <a:prstGeom prst="rect">
            <a:avLst/>
          </a:prstGeom>
          <a:noFill/>
        </p:spPr>
        <p:txBody>
          <a:bodyPr wrap="square" rtlCol="0">
            <a:spAutoFit/>
          </a:bodyPr>
          <a:lstStyle/>
          <a:p>
            <a:r>
              <a:rPr lang="en-GB" sz="1400" dirty="0">
                <a:latin typeface="Trebuchet MS" panose="020B0603020202020204" pitchFamily="34" charset="0"/>
              </a:rPr>
              <a:t>Wilberforce House Interp – </a:t>
            </a:r>
          </a:p>
          <a:p>
            <a:r>
              <a:rPr lang="en-GB" sz="1400" dirty="0">
                <a:latin typeface="Trebuchet MS" panose="020B0603020202020204" pitchFamily="34" charset="0"/>
              </a:rPr>
              <a:t>Cover MQ map with </a:t>
            </a:r>
            <a:r>
              <a:rPr lang="en-GB" sz="1400" dirty="0" err="1">
                <a:latin typeface="Trebuchet MS" panose="020B0603020202020204" pitchFamily="34" charset="0"/>
              </a:rPr>
              <a:t>interp</a:t>
            </a:r>
            <a:r>
              <a:rPr lang="en-GB" sz="1400" dirty="0">
                <a:latin typeface="Trebuchet MS" panose="020B0603020202020204" pitchFamily="34" charset="0"/>
              </a:rPr>
              <a:t> information specific to Robot 4</a:t>
            </a:r>
          </a:p>
        </p:txBody>
      </p:sp>
    </p:spTree>
    <p:extLst>
      <p:ext uri="{BB962C8B-B14F-4D97-AF65-F5344CB8AC3E}">
        <p14:creationId xmlns:p14="http://schemas.microsoft.com/office/powerpoint/2010/main" val="315146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52419" y="2438"/>
            <a:ext cx="7534624" cy="4185761"/>
          </a:xfrm>
          <a:prstGeom prst="rect">
            <a:avLst/>
          </a:prstGeom>
          <a:noFill/>
        </p:spPr>
        <p:txBody>
          <a:bodyPr wrap="square" rtlCol="0">
            <a:spAutoFit/>
          </a:bodyPr>
          <a:lstStyle/>
          <a:p>
            <a:endParaRPr lang="en-GB" dirty="0">
              <a:latin typeface="Trebuchet MS" panose="020B0603020202020204" pitchFamily="34" charset="0"/>
            </a:endParaRPr>
          </a:p>
          <a:p>
            <a:r>
              <a:rPr lang="en-GB" sz="4000" dirty="0">
                <a:solidFill>
                  <a:srgbClr val="EB8325"/>
                </a:solidFill>
                <a:latin typeface="Trebuchet MS" panose="020B0603020202020204" pitchFamily="34" charset="0"/>
              </a:rPr>
              <a:t> </a:t>
            </a:r>
          </a:p>
          <a:p>
            <a:endParaRPr lang="en-GB" sz="1400" dirty="0">
              <a:latin typeface="Trebuchet MS" panose="020B0603020202020204" pitchFamily="34" charset="0"/>
            </a:endParaRPr>
          </a:p>
          <a:p>
            <a:endParaRPr lang="en-GB" sz="1400" dirty="0">
              <a:latin typeface="Trebuchet MS" panose="020B0603020202020204" pitchFamily="34" charset="0"/>
            </a:endParaRPr>
          </a:p>
          <a:p>
            <a:endParaRPr lang="en-GB" sz="1400" dirty="0">
              <a:latin typeface="Trebuchet MS" panose="020B0603020202020204" pitchFamily="34" charset="0"/>
            </a:endParaRPr>
          </a:p>
          <a:p>
            <a:pPr marL="285750" indent="-285750">
              <a:buFont typeface="Symbol" panose="05050102010706020507" pitchFamily="18" charset="2"/>
              <a:buChar char="¨"/>
            </a:pPr>
            <a:r>
              <a:rPr lang="en-GB" sz="1400" b="1" dirty="0">
                <a:latin typeface="Trebuchet MS" panose="020B0603020202020204" pitchFamily="34" charset="0"/>
              </a:rPr>
              <a:t>Media plan</a:t>
            </a:r>
            <a:r>
              <a:rPr lang="en-GB" sz="1400" dirty="0">
                <a:latin typeface="Trebuchet MS" panose="020B0603020202020204" pitchFamily="34" charset="0"/>
              </a:rPr>
              <a:t> – To be approved and booked in </a:t>
            </a:r>
          </a:p>
          <a:p>
            <a:pPr marL="285750" lvl="0" indent="-285750">
              <a:buFont typeface="Symbol" panose="05050102010706020507" pitchFamily="18" charset="2"/>
              <a:buChar char="¨"/>
            </a:pPr>
            <a:endParaRPr lang="en-GB" sz="14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Creative development </a:t>
            </a:r>
            <a:r>
              <a:rPr lang="en-GB" sz="1400" dirty="0">
                <a:latin typeface="Trebuchet MS" panose="020B0603020202020204" pitchFamily="34" charset="0"/>
              </a:rPr>
              <a:t>– interpretation boards/ map/ press advertising/ direction of radio ad</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Interpretation and Wayfinding </a:t>
            </a:r>
            <a:r>
              <a:rPr lang="en-GB" sz="1400" dirty="0">
                <a:latin typeface="Trebuchet MS" panose="020B0603020202020204" pitchFamily="34" charset="0"/>
              </a:rPr>
              <a:t>plans and costings to be firmed up, pillars to be spec’d, permission to be sought where relevant </a:t>
            </a:r>
          </a:p>
          <a:p>
            <a:pPr marL="285750" lvl="0" indent="-285750">
              <a:buFont typeface="Symbol" panose="05050102010706020507" pitchFamily="18" charset="2"/>
              <a:buChar char="¨"/>
            </a:pPr>
            <a:endParaRPr lang="en-GB" sz="1400"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p:txBody>
      </p:sp>
      <p:pic>
        <p:nvPicPr>
          <p:cNvPr id="18" name="Picture 17">
            <a:extLst>
              <a:ext uri="{FF2B5EF4-FFF2-40B4-BE49-F238E27FC236}">
                <a16:creationId xmlns:a16="http://schemas.microsoft.com/office/drawing/2014/main" id="{F1763E01-E713-4919-A8F1-0807E72BA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9" name="TextBox 18">
            <a:extLst>
              <a:ext uri="{FF2B5EF4-FFF2-40B4-BE49-F238E27FC236}">
                <a16:creationId xmlns:a16="http://schemas.microsoft.com/office/drawing/2014/main" id="{075A63E1-3A08-4FD5-A036-75CF4F4856D5}"/>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NEXT STEPS </a:t>
            </a:r>
          </a:p>
        </p:txBody>
      </p:sp>
    </p:spTree>
    <p:extLst>
      <p:ext uri="{BB962C8B-B14F-4D97-AF65-F5344CB8AC3E}">
        <p14:creationId xmlns:p14="http://schemas.microsoft.com/office/powerpoint/2010/main" val="60284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52419" y="2438"/>
            <a:ext cx="7534624" cy="4801314"/>
          </a:xfrm>
          <a:prstGeom prst="rect">
            <a:avLst/>
          </a:prstGeom>
          <a:noFill/>
        </p:spPr>
        <p:txBody>
          <a:bodyPr wrap="square" rtlCol="0">
            <a:spAutoFit/>
          </a:bodyPr>
          <a:lstStyle/>
          <a:p>
            <a:endParaRPr lang="en-GB" dirty="0">
              <a:latin typeface="Trebuchet MS" panose="020B0603020202020204" pitchFamily="34" charset="0"/>
            </a:endParaRPr>
          </a:p>
          <a:p>
            <a:endParaRPr lang="en-GB" sz="4000" dirty="0">
              <a:solidFill>
                <a:srgbClr val="EB8325"/>
              </a:solidFill>
              <a:latin typeface="Trebuchet MS" panose="020B0603020202020204" pitchFamily="34" charset="0"/>
            </a:endParaRPr>
          </a:p>
          <a:p>
            <a:pPr lvl="0"/>
            <a:endParaRPr lang="en-GB" sz="12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marL="285750" lvl="0" indent="-285750">
              <a:buFont typeface="Arial" panose="020B0604020202020204" pitchFamily="34" charset="0"/>
              <a:buChar char="•"/>
            </a:pPr>
            <a:r>
              <a:rPr lang="en-GB" sz="1400" dirty="0">
                <a:latin typeface="Trebuchet MS" panose="020B0603020202020204" pitchFamily="34" charset="0"/>
              </a:rPr>
              <a:t>Media plan for above-the line advertising approved: </a:t>
            </a:r>
            <a:r>
              <a:rPr lang="en-GB" sz="1400" b="1" dirty="0">
                <a:latin typeface="Trebuchet MS" panose="020B0603020202020204" pitchFamily="34" charset="0"/>
              </a:rPr>
              <a:t>w/c 31 Oct</a:t>
            </a:r>
          </a:p>
          <a:p>
            <a:pPr marL="285750" lvl="0" indent="-285750">
              <a:buFont typeface="Arial" panose="020B0604020202020204" pitchFamily="34" charset="0"/>
              <a:buChar char="•"/>
            </a:pPr>
            <a:r>
              <a:rPr lang="en-GB" sz="1400" dirty="0">
                <a:latin typeface="Trebuchet MS" panose="020B0603020202020204" pitchFamily="34" charset="0"/>
              </a:rPr>
              <a:t>Style-setter for look and feel of </a:t>
            </a:r>
            <a:r>
              <a:rPr lang="en-GB" sz="1400" i="1" dirty="0">
                <a:latin typeface="Trebuchet MS" panose="020B0603020202020204" pitchFamily="34" charset="0"/>
              </a:rPr>
              <a:t>WDWGFH </a:t>
            </a:r>
            <a:r>
              <a:rPr lang="en-GB" sz="1400" dirty="0">
                <a:latin typeface="Trebuchet MS" panose="020B0603020202020204" pitchFamily="34" charset="0"/>
              </a:rPr>
              <a:t>agreed</a:t>
            </a:r>
            <a:r>
              <a:rPr lang="en-GB" sz="1400" b="1" dirty="0">
                <a:latin typeface="Trebuchet MS" panose="020B0603020202020204" pitchFamily="34" charset="0"/>
              </a:rPr>
              <a:t>: w/c 31 Oct</a:t>
            </a:r>
          </a:p>
          <a:p>
            <a:pPr marL="285750" indent="-285750">
              <a:buFont typeface="Arial" panose="020B0604020202020204" pitchFamily="34" charset="0"/>
              <a:buChar char="•"/>
            </a:pPr>
            <a:r>
              <a:rPr lang="en-GB" sz="1400" dirty="0">
                <a:latin typeface="Trebuchet MS" panose="020B0603020202020204" pitchFamily="34" charset="0"/>
              </a:rPr>
              <a:t>Print advertising concepts </a:t>
            </a:r>
            <a:r>
              <a:rPr lang="en-GB" sz="1400" dirty="0" err="1">
                <a:latin typeface="Trebuchet MS" panose="020B0603020202020204" pitchFamily="34" charset="0"/>
              </a:rPr>
              <a:t>vis’d</a:t>
            </a:r>
            <a:r>
              <a:rPr lang="en-GB" sz="1400" dirty="0">
                <a:latin typeface="Trebuchet MS" panose="020B0603020202020204" pitchFamily="34" charset="0"/>
              </a:rPr>
              <a:t> up and approved: </a:t>
            </a:r>
            <a:r>
              <a:rPr lang="en-GB" sz="1400" b="1" dirty="0">
                <a:latin typeface="Trebuchet MS" panose="020B0603020202020204" pitchFamily="34" charset="0"/>
              </a:rPr>
              <a:t>w/c 6 Nov</a:t>
            </a:r>
          </a:p>
          <a:p>
            <a:pPr marL="285750" lvl="0" indent="-285750">
              <a:buFont typeface="Arial" panose="020B0604020202020204" pitchFamily="34" charset="0"/>
              <a:buChar char="•"/>
            </a:pPr>
            <a:r>
              <a:rPr lang="en-GB" sz="1400" dirty="0">
                <a:latin typeface="Trebuchet MS" panose="020B0603020202020204" pitchFamily="34" charset="0"/>
              </a:rPr>
              <a:t>Wayfinding map design </a:t>
            </a:r>
            <a:r>
              <a:rPr lang="en-GB" sz="1400" dirty="0" err="1">
                <a:latin typeface="Trebuchet MS" panose="020B0603020202020204" pitchFamily="34" charset="0"/>
              </a:rPr>
              <a:t>vis’d</a:t>
            </a:r>
            <a:r>
              <a:rPr lang="en-GB" sz="1400" dirty="0">
                <a:latin typeface="Trebuchet MS" panose="020B0603020202020204" pitchFamily="34" charset="0"/>
              </a:rPr>
              <a:t> up and approved for print: </a:t>
            </a:r>
            <a:r>
              <a:rPr lang="en-GB" sz="1400" b="1" dirty="0">
                <a:latin typeface="Trebuchet MS" panose="020B0603020202020204" pitchFamily="34" charset="0"/>
              </a:rPr>
              <a:t>17 Nov</a:t>
            </a:r>
          </a:p>
          <a:p>
            <a:pPr marL="285750" indent="-285750">
              <a:buFont typeface="Arial" panose="020B0604020202020204" pitchFamily="34" charset="0"/>
              <a:buChar char="•"/>
            </a:pPr>
            <a:r>
              <a:rPr lang="en-GB" sz="1400" dirty="0">
                <a:latin typeface="Trebuchet MS" panose="020B0603020202020204" pitchFamily="34" charset="0"/>
              </a:rPr>
              <a:t>Interp boards design </a:t>
            </a:r>
            <a:r>
              <a:rPr lang="en-GB" sz="1400" dirty="0" err="1">
                <a:latin typeface="Trebuchet MS" panose="020B0603020202020204" pitchFamily="34" charset="0"/>
              </a:rPr>
              <a:t>vis’d</a:t>
            </a:r>
            <a:r>
              <a:rPr lang="en-GB" sz="1400" dirty="0">
                <a:latin typeface="Trebuchet MS" panose="020B0603020202020204" pitchFamily="34" charset="0"/>
              </a:rPr>
              <a:t> up and approved for print: </a:t>
            </a:r>
            <a:r>
              <a:rPr lang="en-GB" sz="1400" b="1" dirty="0">
                <a:latin typeface="Trebuchet MS" panose="020B0603020202020204" pitchFamily="34" charset="0"/>
              </a:rPr>
              <a:t>17 Nov</a:t>
            </a:r>
          </a:p>
          <a:p>
            <a:pPr marL="285750" lvl="0" indent="-285750">
              <a:buFont typeface="Arial" panose="020B0604020202020204" pitchFamily="34" charset="0"/>
              <a:buChar char="•"/>
            </a:pPr>
            <a:r>
              <a:rPr lang="en-GB" sz="1400" dirty="0">
                <a:latin typeface="Trebuchet MS" panose="020B0603020202020204" pitchFamily="34" charset="0"/>
              </a:rPr>
              <a:t>Wayfinding map delivered to 15,000 households in Hull: </a:t>
            </a:r>
            <a:r>
              <a:rPr lang="en-GB" sz="1400" b="1" dirty="0">
                <a:latin typeface="Trebuchet MS" panose="020B0603020202020204" pitchFamily="34" charset="0"/>
              </a:rPr>
              <a:t>1 Dec</a:t>
            </a:r>
          </a:p>
          <a:p>
            <a:pPr marL="285750" lvl="0" indent="-285750">
              <a:buFont typeface="Arial" panose="020B0604020202020204" pitchFamily="34" charset="0"/>
              <a:buChar char="•"/>
            </a:pPr>
            <a:r>
              <a:rPr lang="en-GB" sz="1400" dirty="0">
                <a:latin typeface="Trebuchet MS" panose="020B0603020202020204" pitchFamily="34" charset="0"/>
              </a:rPr>
              <a:t>Interp boards finished and printed: </a:t>
            </a:r>
            <a:r>
              <a:rPr lang="en-GB" sz="1400" b="1" dirty="0">
                <a:latin typeface="Trebuchet MS" panose="020B0603020202020204" pitchFamily="34" charset="0"/>
              </a:rPr>
              <a:t>27 Nov</a:t>
            </a:r>
          </a:p>
          <a:p>
            <a:pPr marL="285750" lvl="0" indent="-285750">
              <a:buFont typeface="Arial" panose="020B0604020202020204" pitchFamily="34" charset="0"/>
              <a:buChar char="•"/>
            </a:pPr>
            <a:r>
              <a:rPr lang="en-GB" sz="1400" dirty="0">
                <a:latin typeface="Trebuchet MS" panose="020B0603020202020204" pitchFamily="34" charset="0"/>
              </a:rPr>
              <a:t>Installation of </a:t>
            </a:r>
            <a:r>
              <a:rPr lang="en-GB" sz="1400" dirty="0" err="1">
                <a:latin typeface="Trebuchet MS" panose="020B0603020202020204" pitchFamily="34" charset="0"/>
              </a:rPr>
              <a:t>interp</a:t>
            </a:r>
            <a:r>
              <a:rPr lang="en-GB" sz="1400" dirty="0">
                <a:latin typeface="Trebuchet MS" panose="020B0603020202020204" pitchFamily="34" charset="0"/>
              </a:rPr>
              <a:t> boards (including lighting): </a:t>
            </a:r>
            <a:r>
              <a:rPr lang="en-GB" sz="1400" b="1" dirty="0">
                <a:latin typeface="Trebuchet MS" panose="020B0603020202020204" pitchFamily="34" charset="0"/>
              </a:rPr>
              <a:t>29/30 Nov</a:t>
            </a:r>
          </a:p>
          <a:p>
            <a:pPr marL="285750" lvl="0" indent="-285750">
              <a:buFont typeface="Arial" panose="020B0604020202020204" pitchFamily="34" charset="0"/>
              <a:buChar char="•"/>
            </a:pPr>
            <a:r>
              <a:rPr lang="en-GB" sz="1400" dirty="0">
                <a:latin typeface="Trebuchet MS" panose="020B0603020202020204" pitchFamily="34" charset="0"/>
              </a:rPr>
              <a:t>Delivery of any additional wayfinding maps (if required) ahead of Xmas break: </a:t>
            </a:r>
            <a:r>
              <a:rPr lang="en-GB" sz="1400" b="1" dirty="0">
                <a:latin typeface="Trebuchet MS" panose="020B0603020202020204" pitchFamily="34" charset="0"/>
              </a:rPr>
              <a:t>18 Dec</a:t>
            </a:r>
          </a:p>
          <a:p>
            <a:pPr lvl="0"/>
            <a:endParaRPr lang="en-GB"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p:txBody>
      </p:sp>
      <p:pic>
        <p:nvPicPr>
          <p:cNvPr id="13" name="Picture 12">
            <a:extLst>
              <a:ext uri="{FF2B5EF4-FFF2-40B4-BE49-F238E27FC236}">
                <a16:creationId xmlns:a16="http://schemas.microsoft.com/office/drawing/2014/main" id="{9DAFB1F1-FB92-4A6E-9B3C-460CC8C78C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4" name="TextBox 13">
            <a:extLst>
              <a:ext uri="{FF2B5EF4-FFF2-40B4-BE49-F238E27FC236}">
                <a16:creationId xmlns:a16="http://schemas.microsoft.com/office/drawing/2014/main" id="{F2D009D6-FD09-4532-B910-BAC7DC33C64C}"/>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KEY DEADLINES </a:t>
            </a:r>
          </a:p>
        </p:txBody>
      </p:sp>
    </p:spTree>
    <p:extLst>
      <p:ext uri="{BB962C8B-B14F-4D97-AF65-F5344CB8AC3E}">
        <p14:creationId xmlns:p14="http://schemas.microsoft.com/office/powerpoint/2010/main" val="231613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75574" y="297051"/>
            <a:ext cx="8492869" cy="4247317"/>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OBJECTIVES</a:t>
            </a:r>
          </a:p>
          <a:p>
            <a:endParaRPr lang="en-GB" sz="2800" dirty="0">
              <a:solidFill>
                <a:srgbClr val="EB8325"/>
              </a:solidFill>
              <a:latin typeface="Trebuchet MS" panose="020B0603020202020204" pitchFamily="34" charset="0"/>
            </a:endParaRPr>
          </a:p>
          <a:p>
            <a:endParaRPr lang="en-GB" sz="1400" dirty="0">
              <a:latin typeface="Trebuchet MS" panose="020B0603020202020204" pitchFamily="34" charset="0"/>
            </a:endParaRPr>
          </a:p>
          <a:p>
            <a:pPr marL="285750" lvl="0" indent="-285750">
              <a:buFont typeface="Symbol" panose="05050102010706020507" pitchFamily="18" charset="2"/>
              <a:buChar char="¨"/>
            </a:pPr>
            <a:r>
              <a:rPr lang="en-US" sz="1400" dirty="0">
                <a:latin typeface="Trebuchet MS" panose="020B0603020202020204" pitchFamily="34" charset="0"/>
              </a:rPr>
              <a:t>Encourage residents of Hull to explore Hull in new ways and to provoke conversation and thought about the future of their city </a:t>
            </a:r>
          </a:p>
          <a:p>
            <a:pPr marL="285750" lvl="0" indent="-285750">
              <a:buFont typeface="Symbol" panose="05050102010706020507" pitchFamily="18" charset="2"/>
              <a:buChar char="¨"/>
            </a:pPr>
            <a:r>
              <a:rPr lang="en-US" sz="1400" dirty="0">
                <a:latin typeface="Trebuchet MS" panose="020B0603020202020204" pitchFamily="34" charset="0"/>
              </a:rPr>
              <a:t>Engage visitors to the city in conversations to shape the future of Hull</a:t>
            </a:r>
          </a:p>
          <a:p>
            <a:pPr marL="285750" indent="-285750">
              <a:buFont typeface="Symbol" panose="05050102010706020507" pitchFamily="18" charset="2"/>
              <a:buChar char="¨"/>
            </a:pPr>
            <a:r>
              <a:rPr lang="en-GB" sz="1400" dirty="0">
                <a:latin typeface="Trebuchet MS" panose="020B0603020202020204" pitchFamily="34" charset="0"/>
              </a:rPr>
              <a:t>Encourage new audiences to explore Hull’s history whilst at the same time looking to the future – drawing 2017 to a close in a forward looking way rather than a nostalgic outlook</a:t>
            </a:r>
          </a:p>
          <a:p>
            <a:pPr marL="285750" lvl="0" indent="-285750">
              <a:buFont typeface="Symbol" panose="05050102010706020507" pitchFamily="18" charset="2"/>
              <a:buChar char="¨"/>
            </a:pPr>
            <a:r>
              <a:rPr lang="en-GB" sz="1400" dirty="0">
                <a:latin typeface="Trebuchet MS" panose="020B0603020202020204" pitchFamily="34" charset="0"/>
              </a:rPr>
              <a:t>Use wayfinding and city dressing as a dual purpose: to help people navigate around the four key installation sites, and to prompt answers to the question Where Do We Go From Here? </a:t>
            </a:r>
          </a:p>
          <a:p>
            <a:pPr marL="285750" lvl="0" indent="-285750">
              <a:buFont typeface="Symbol" panose="05050102010706020507" pitchFamily="18" charset="2"/>
              <a:buChar char="¨"/>
            </a:pPr>
            <a:r>
              <a:rPr lang="en-GB" sz="1400" dirty="0">
                <a:latin typeface="Trebuchet MS" panose="020B0603020202020204" pitchFamily="34" charset="0"/>
              </a:rPr>
              <a:t>To encourage people to leave responses to the question in key sites across the route (a ‘post box’ on Whitefriargate, labels around the railings of Museum Gardens or writing on a window on High Street)</a:t>
            </a:r>
          </a:p>
          <a:p>
            <a:pPr marL="285750" lvl="0" indent="-285750">
              <a:buFont typeface="Symbol" panose="05050102010706020507" pitchFamily="18" charset="2"/>
              <a:buChar char="¨"/>
            </a:pPr>
            <a:r>
              <a:rPr lang="en-GB" sz="1400" dirty="0">
                <a:latin typeface="Trebuchet MS" panose="020B0603020202020204" pitchFamily="34" charset="0"/>
              </a:rPr>
              <a:t>To shine light on the Old Town, an area less frequented by residents</a:t>
            </a:r>
          </a:p>
          <a:p>
            <a:pPr marL="285750" lvl="0" indent="-285750">
              <a:buFont typeface="Symbol" panose="05050102010706020507" pitchFamily="18" charset="2"/>
              <a:buChar char="¨"/>
            </a:pPr>
            <a:r>
              <a:rPr lang="en-GB" sz="1400" dirty="0">
                <a:latin typeface="Trebuchet MS" panose="020B0603020202020204" pitchFamily="34" charset="0"/>
              </a:rPr>
              <a:t>Ensure that all residents feel able to participate in the conversation and explore unforgotten areas of their city for the final installation of the 2017 programme</a:t>
            </a:r>
          </a:p>
        </p:txBody>
      </p:sp>
      <p:pic>
        <p:nvPicPr>
          <p:cNvPr id="3" name="Picture 2">
            <a:extLst>
              <a:ext uri="{FF2B5EF4-FFF2-40B4-BE49-F238E27FC236}">
                <a16:creationId xmlns:a16="http://schemas.microsoft.com/office/drawing/2014/main" id="{5BD538FA-D74B-4F61-8C70-A1D410AFA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161102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54181" y="269886"/>
            <a:ext cx="6497348" cy="3662541"/>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AUDIENCES</a:t>
            </a: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Residents of Hull</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Residents living in East Riding and wider regional areas</a:t>
            </a:r>
          </a:p>
          <a:p>
            <a:pPr marL="285750" lvl="0" indent="-285750">
              <a:buFont typeface="Symbol" panose="05050102010706020507" pitchFamily="18" charset="2"/>
              <a:buChar char="¨"/>
            </a:pPr>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Cultural and technology </a:t>
            </a:r>
            <a:r>
              <a:rPr lang="en-GB" sz="1400" dirty="0" err="1">
                <a:latin typeface="Trebuchet MS" panose="020B0603020202020204" pitchFamily="34" charset="0"/>
              </a:rPr>
              <a:t>intrested</a:t>
            </a:r>
            <a:r>
              <a:rPr lang="en-GB" sz="1400" dirty="0">
                <a:latin typeface="Trebuchet MS" panose="020B0603020202020204" pitchFamily="34" charset="0"/>
              </a:rPr>
              <a:t> young persons </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Key stakeholders (creative and funding partners)</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Media (local and technology, architecture and arts media)</a:t>
            </a:r>
          </a:p>
        </p:txBody>
      </p:sp>
      <p:pic>
        <p:nvPicPr>
          <p:cNvPr id="13" name="Picture 12">
            <a:extLst>
              <a:ext uri="{FF2B5EF4-FFF2-40B4-BE49-F238E27FC236}">
                <a16:creationId xmlns:a16="http://schemas.microsoft.com/office/drawing/2014/main" id="{0E2A37F3-FF4C-4FF6-81F0-E8FC15460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8929" y="-106136"/>
            <a:ext cx="2628148" cy="1473393"/>
          </a:xfrm>
          <a:prstGeom prst="rect">
            <a:avLst/>
          </a:prstGeom>
        </p:spPr>
      </p:pic>
      <p:pic>
        <p:nvPicPr>
          <p:cNvPr id="15" name="Picture 14">
            <a:extLst>
              <a:ext uri="{FF2B5EF4-FFF2-40B4-BE49-F238E27FC236}">
                <a16:creationId xmlns:a16="http://schemas.microsoft.com/office/drawing/2014/main" id="{DC600B94-990F-40BA-B96D-82F54BB47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4312" y="2217798"/>
            <a:ext cx="3496074" cy="3325195"/>
          </a:xfrm>
          <a:prstGeom prst="diamond">
            <a:avLst/>
          </a:prstGeom>
        </p:spPr>
      </p:pic>
    </p:spTree>
    <p:extLst>
      <p:ext uri="{BB962C8B-B14F-4D97-AF65-F5344CB8AC3E}">
        <p14:creationId xmlns:p14="http://schemas.microsoft.com/office/powerpoint/2010/main" val="411961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54180" y="269886"/>
            <a:ext cx="6978723" cy="381642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KEY MEDIA TARGETS</a:t>
            </a: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Local and Regional Press</a:t>
            </a:r>
          </a:p>
          <a:p>
            <a:pPr marL="342900" indent="-342900">
              <a:buFont typeface="Arial" panose="020B0604020202020204" pitchFamily="34" charset="0"/>
              <a:buChar char="•"/>
            </a:pPr>
            <a:endParaRPr lang="en-GB" sz="1400" dirty="0">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Specialist Press i.e. online and broadcast press for technology, performing arts, visual arts, design, film and broader arts and culture for previews and features</a:t>
            </a:r>
          </a:p>
          <a:p>
            <a:pPr marL="342900" indent="-342900">
              <a:buFont typeface="Arial" panose="020B0604020202020204" pitchFamily="34" charset="0"/>
              <a:buChar char="•"/>
            </a:pPr>
            <a:endParaRPr lang="en-GB" sz="1400" dirty="0">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Reviews i.e. Corridor 8 / HDM / Yorkshire Post </a:t>
            </a:r>
            <a:endParaRPr lang="en-GB" sz="1400" dirty="0">
              <a:solidFill>
                <a:srgbClr val="FF0000"/>
              </a:solidFill>
              <a:latin typeface="Trebuchet MS" panose="020B0603020202020204" pitchFamily="34" charset="0"/>
            </a:endParaRPr>
          </a:p>
          <a:p>
            <a:pPr marL="342900" indent="-342900">
              <a:buFont typeface="Arial" panose="020B0604020202020204" pitchFamily="34" charset="0"/>
              <a:buChar char="•"/>
            </a:pPr>
            <a:endParaRPr lang="en-GB" sz="1400" dirty="0">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TV Shows i.e. ITV Calendar/ Look North/ BBC Breakfast/ BBC Radio Humberside </a:t>
            </a:r>
          </a:p>
        </p:txBody>
      </p:sp>
      <p:pic>
        <p:nvPicPr>
          <p:cNvPr id="12" name="Picture 11">
            <a:extLst>
              <a:ext uri="{FF2B5EF4-FFF2-40B4-BE49-F238E27FC236}">
                <a16:creationId xmlns:a16="http://schemas.microsoft.com/office/drawing/2014/main" id="{610875DE-CFB1-439D-B6A5-2E96939DF1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16927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180750" y="138699"/>
            <a:ext cx="6695538" cy="5078313"/>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ACTIVITY OVERVIEW</a:t>
            </a:r>
          </a:p>
          <a:p>
            <a:endParaRPr lang="en-GB" sz="1200"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DIGITAL </a:t>
            </a:r>
          </a:p>
          <a:p>
            <a:endParaRPr lang="en-GB" sz="1600"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Editorial input </a:t>
            </a:r>
            <a:r>
              <a:rPr lang="en-GB" sz="1400" dirty="0">
                <a:latin typeface="Trebuchet MS" panose="020B0603020202020204" pitchFamily="34" charset="0"/>
              </a:rPr>
              <a:t>on website – up to </a:t>
            </a:r>
            <a:r>
              <a:rPr lang="en-GB" sz="1400" dirty="0">
                <a:highlight>
                  <a:srgbClr val="FFFF00"/>
                </a:highlight>
                <a:latin typeface="Trebuchet MS" panose="020B0603020202020204" pitchFamily="34" charset="0"/>
              </a:rPr>
              <a:t>X pieces </a:t>
            </a:r>
            <a:r>
              <a:rPr lang="en-GB" sz="1400" dirty="0">
                <a:latin typeface="Trebuchet MS" panose="020B0603020202020204" pitchFamily="34" charset="0"/>
              </a:rPr>
              <a:t>of editorial across </a:t>
            </a:r>
            <a:r>
              <a:rPr lang="en-GB" sz="1400" dirty="0">
                <a:highlight>
                  <a:srgbClr val="FFFF00"/>
                </a:highlight>
                <a:latin typeface="Trebuchet MS" panose="020B0603020202020204" pitchFamily="34" charset="0"/>
              </a:rPr>
              <a:t>X </a:t>
            </a:r>
            <a:r>
              <a:rPr lang="en-GB" sz="1400" dirty="0">
                <a:latin typeface="Trebuchet MS" panose="020B0603020202020204" pitchFamily="34" charset="0"/>
              </a:rPr>
              <a:t>weeks of activity</a:t>
            </a:r>
            <a:r>
              <a:rPr lang="en-GB" sz="1400" dirty="0">
                <a:highlight>
                  <a:srgbClr val="FFFF00"/>
                </a:highlight>
                <a:latin typeface="Trebuchet MS" panose="020B0603020202020204" pitchFamily="34" charset="0"/>
              </a:rPr>
              <a:t>: e.g. </a:t>
            </a:r>
            <a:r>
              <a:rPr lang="en-GB" sz="1400" dirty="0" err="1">
                <a:highlight>
                  <a:srgbClr val="FFFF00"/>
                </a:highlight>
                <a:latin typeface="Trebuchet MS" panose="020B0603020202020204" pitchFamily="34" charset="0"/>
              </a:rPr>
              <a:t>xxxxx</a:t>
            </a:r>
            <a:endParaRPr lang="en-GB" sz="1400" dirty="0">
              <a:highlight>
                <a:srgbClr val="FFFF00"/>
              </a:highlight>
              <a:latin typeface="Trebuchet MS" panose="020B0603020202020204" pitchFamily="34" charset="0"/>
            </a:endParaRPr>
          </a:p>
          <a:p>
            <a:pPr marL="285750" lvl="0" indent="-285750">
              <a:buFont typeface="Symbol" panose="05050102010706020507" pitchFamily="18" charset="2"/>
              <a:buChar char="¨"/>
            </a:pPr>
            <a:endParaRPr lang="en-GB" sz="1400" b="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Social media </a:t>
            </a:r>
            <a:r>
              <a:rPr lang="en-GB" sz="1400" dirty="0">
                <a:latin typeface="Trebuchet MS" panose="020B0603020202020204" pitchFamily="34" charset="0"/>
              </a:rPr>
              <a:t>– Posting and building online audiences with content. Release and promotion of promo film by Jason Bruges Studio. Release of captured responses in post box / tags / Vox pops.</a:t>
            </a:r>
            <a:endParaRPr lang="en-GB" sz="1400" b="1" dirty="0">
              <a:latin typeface="Trebuchet MS" panose="020B0603020202020204" pitchFamily="34" charset="0"/>
            </a:endParaRPr>
          </a:p>
          <a:p>
            <a:pPr marL="285750" lvl="0" indent="-285750">
              <a:buFont typeface="Symbol" panose="05050102010706020507" pitchFamily="18" charset="2"/>
              <a:buChar char="¨"/>
            </a:pPr>
            <a:endParaRPr lang="en-GB" sz="1400" b="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Digital advertising </a:t>
            </a:r>
            <a:r>
              <a:rPr lang="en-GB" sz="1400" dirty="0">
                <a:latin typeface="Trebuchet MS" panose="020B0603020202020204" pitchFamily="34" charset="0"/>
              </a:rPr>
              <a:t>– Targeted social media ads across Twitter, Facebook and Instagram promoting the event and the wider questions about the future of the city.</a:t>
            </a:r>
            <a:endParaRPr lang="en-GB" sz="1400" b="1" dirty="0">
              <a:latin typeface="Trebuchet MS" panose="020B0603020202020204" pitchFamily="34" charset="0"/>
            </a:endParaRPr>
          </a:p>
          <a:p>
            <a:pPr marL="285750" indent="-285750">
              <a:buFont typeface="Symbol" panose="05050102010706020507" pitchFamily="18" charset="2"/>
              <a:buChar char="¨"/>
            </a:pPr>
            <a:endParaRPr lang="en-GB" sz="1400" b="1" dirty="0">
              <a:highlight>
                <a:srgbClr val="FFFF00"/>
              </a:highlight>
              <a:latin typeface="Trebuchet MS" panose="020B0603020202020204" pitchFamily="34" charset="0"/>
            </a:endParaRPr>
          </a:p>
          <a:p>
            <a:pPr marL="285750" indent="-285750">
              <a:buFont typeface="Symbol" panose="05050102010706020507" pitchFamily="18" charset="2"/>
              <a:buChar char="¨"/>
            </a:pPr>
            <a:r>
              <a:rPr lang="en-GB" sz="1400" b="1" dirty="0">
                <a:latin typeface="Trebuchet MS" panose="020B0603020202020204" pitchFamily="34" charset="0"/>
              </a:rPr>
              <a:t>Email marketing </a:t>
            </a:r>
            <a:r>
              <a:rPr lang="en-GB" sz="1400" dirty="0">
                <a:latin typeface="Trebuchet MS" panose="020B0603020202020204" pitchFamily="34" charset="0"/>
              </a:rPr>
              <a:t>– Event and editorial information in December edition of the monthly newsletter </a:t>
            </a:r>
            <a:endParaRPr lang="en-GB" sz="1400" b="1" dirty="0">
              <a:latin typeface="Trebuchet MS" panose="020B0603020202020204" pitchFamily="34" charset="0"/>
            </a:endParaRPr>
          </a:p>
          <a:p>
            <a:pPr lvl="0"/>
            <a:endParaRPr lang="en-GB" dirty="0">
              <a:latin typeface="Trebuchet MS" panose="020B0603020202020204" pitchFamily="34" charset="0"/>
            </a:endParaRPr>
          </a:p>
          <a:p>
            <a:pPr marL="285750" lvl="0" indent="-285750">
              <a:buFont typeface="Symbol" panose="05050102010706020507" pitchFamily="18" charset="2"/>
              <a:buChar char="¨"/>
            </a:pPr>
            <a:endParaRPr lang="en-GB" dirty="0">
              <a:latin typeface="Trebuchet MS" panose="020B0603020202020204" pitchFamily="34" charset="0"/>
            </a:endParaRPr>
          </a:p>
        </p:txBody>
      </p:sp>
      <p:pic>
        <p:nvPicPr>
          <p:cNvPr id="12" name="Picture 11">
            <a:extLst>
              <a:ext uri="{FF2B5EF4-FFF2-40B4-BE49-F238E27FC236}">
                <a16:creationId xmlns:a16="http://schemas.microsoft.com/office/drawing/2014/main" id="{C9E3F005-2E90-429A-A649-D76A3341D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32322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63046" y="169677"/>
            <a:ext cx="7103472" cy="4216539"/>
          </a:xfrm>
          <a:prstGeom prst="rect">
            <a:avLst/>
          </a:prstGeom>
          <a:noFill/>
        </p:spPr>
        <p:txBody>
          <a:bodyPr wrap="square" rtlCol="0">
            <a:spAutoFit/>
          </a:bodyPr>
          <a:lstStyle/>
          <a:p>
            <a:endParaRPr lang="en-GB" dirty="0">
              <a:latin typeface="Trebuchet MS" panose="020B0603020202020204" pitchFamily="34" charset="0"/>
            </a:endParaRPr>
          </a:p>
          <a:p>
            <a:endParaRPr lang="en-GB" sz="1600" b="1"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PRINT AND ADVERTISING</a:t>
            </a:r>
          </a:p>
          <a:p>
            <a:endParaRPr lang="en-GB" sz="1600"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Wayfinding Map </a:t>
            </a:r>
            <a:r>
              <a:rPr lang="en-GB" sz="1400" dirty="0">
                <a:latin typeface="Trebuchet MS" panose="020B0603020202020204" pitchFamily="34" charset="0"/>
              </a:rPr>
              <a:t>- The map will be a DL print in the same format as </a:t>
            </a:r>
            <a:r>
              <a:rPr lang="en-GB" sz="1400" dirty="0" err="1">
                <a:latin typeface="Trebuchet MS" panose="020B0603020202020204" pitchFamily="34" charset="0"/>
              </a:rPr>
              <a:t>MiH</a:t>
            </a:r>
            <a:r>
              <a:rPr lang="en-GB" sz="1400" dirty="0">
                <a:latin typeface="Trebuchet MS" panose="020B0603020202020204" pitchFamily="34" charset="0"/>
              </a:rPr>
              <a:t>. </a:t>
            </a:r>
          </a:p>
          <a:p>
            <a:pPr lvl="0"/>
            <a:r>
              <a:rPr lang="en-GB" sz="1400" dirty="0">
                <a:latin typeface="Trebuchet MS" panose="020B0603020202020204" pitchFamily="34" charset="0"/>
              </a:rPr>
              <a:t>     50,000 copies would be printed.</a:t>
            </a:r>
          </a:p>
          <a:p>
            <a:endParaRPr lang="en-GB" sz="1600"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Residential Door drop of wayfinding map </a:t>
            </a:r>
            <a:r>
              <a:rPr lang="en-GB" sz="1400" dirty="0">
                <a:latin typeface="Trebuchet MS" panose="020B0603020202020204" pitchFamily="34" charset="0"/>
              </a:rPr>
              <a:t>– Reaching 15,000 homes in Hull in lesser engaged regions: Orchard Park, Preston Road, </a:t>
            </a:r>
            <a:r>
              <a:rPr lang="en-GB" sz="1400" dirty="0" err="1">
                <a:latin typeface="Trebuchet MS" panose="020B0603020202020204" pitchFamily="34" charset="0"/>
              </a:rPr>
              <a:t>Bransholme</a:t>
            </a:r>
            <a:r>
              <a:rPr lang="en-GB" sz="1400" dirty="0">
                <a:latin typeface="Trebuchet MS" panose="020B0603020202020204" pitchFamily="34" charset="0"/>
              </a:rPr>
              <a:t>, to encourage them to visit the City Centre and engage with the installation and overarching question.</a:t>
            </a:r>
          </a:p>
          <a:p>
            <a:pPr marL="285750" lvl="0" indent="-285750">
              <a:buFont typeface="Symbol" panose="05050102010706020507" pitchFamily="18" charset="2"/>
              <a:buChar char="¨"/>
            </a:pPr>
            <a:endParaRPr lang="en-GB" sz="1600" i="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Media plan </a:t>
            </a:r>
            <a:r>
              <a:rPr lang="en-GB" sz="1400" dirty="0">
                <a:latin typeface="Trebuchet MS" panose="020B0603020202020204" pitchFamily="34" charset="0"/>
              </a:rPr>
              <a:t>– Local/regional push using press ads: HDM/ Yorkshire Post/ Metro. Radio – 2 x weeks radio air-time on Capital (local only). Some OOH regional activity in Leeds, Sheffield, York. Pre-promotion end of Nov/ early Dec with a 2nd burst of activity at the end of Dec as a reminder for people looking to do something during the Xmas break. </a:t>
            </a:r>
          </a:p>
        </p:txBody>
      </p:sp>
      <p:pic>
        <p:nvPicPr>
          <p:cNvPr id="8" name="Picture 7">
            <a:extLst>
              <a:ext uri="{FF2B5EF4-FFF2-40B4-BE49-F238E27FC236}">
                <a16:creationId xmlns:a16="http://schemas.microsoft.com/office/drawing/2014/main" id="{ADA0F3E8-3EF2-4583-9C62-46540F8041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72192" y="3910165"/>
            <a:ext cx="1261823" cy="1227165"/>
          </a:xfrm>
          <a:prstGeom prst="rect">
            <a:avLst/>
          </a:prstGeom>
        </p:spPr>
      </p:pic>
      <p:pic>
        <p:nvPicPr>
          <p:cNvPr id="12" name="Picture 11">
            <a:extLst>
              <a:ext uri="{FF2B5EF4-FFF2-40B4-BE49-F238E27FC236}">
                <a16:creationId xmlns:a16="http://schemas.microsoft.com/office/drawing/2014/main" id="{E699C2BD-3707-49CA-B0B6-B7980BF086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327004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63045" y="169677"/>
            <a:ext cx="7770611" cy="4524315"/>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WAYFINDING OVERVIEW</a:t>
            </a:r>
          </a:p>
          <a:p>
            <a:endParaRPr lang="en-GB" sz="2800" dirty="0">
              <a:solidFill>
                <a:srgbClr val="EB8325"/>
              </a:solidFill>
              <a:latin typeface="Trebuchet MS" panose="020B0603020202020204" pitchFamily="34" charset="0"/>
            </a:endParaRPr>
          </a:p>
          <a:p>
            <a:pPr lvl="0"/>
            <a:endParaRPr lang="en-GB" sz="16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Interpretation </a:t>
            </a:r>
            <a:r>
              <a:rPr lang="en-GB" sz="1400" dirty="0">
                <a:latin typeface="Trebuchet MS" panose="020B0603020202020204" pitchFamily="34" charset="0"/>
              </a:rPr>
              <a:t>– To take the form of 2m high pillars with CNC cut ‘Where Do We Go From Here’ up one side. The other 3 sides will be used as follows: general info about the project, specific information about the robot, partner information. These would be lit from the inside or would feature a light at the top to act as a beacon/location marker for each site. Three of the sites would feature these pillars, to be displayed alongside each of the installations. The fourth site at Wilberforce House would feature an interpretation board. £15k to be put aside from Marketing pot to cover interpretation (budgets TBC).</a:t>
            </a:r>
          </a:p>
          <a:p>
            <a:pPr lvl="0"/>
            <a:endParaRPr lang="en-GB" sz="16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Wayfinding map </a:t>
            </a:r>
            <a:r>
              <a:rPr lang="en-GB" sz="1400" dirty="0">
                <a:latin typeface="Trebuchet MS" panose="020B0603020202020204" pitchFamily="34" charset="0"/>
              </a:rPr>
              <a:t>– Volunteers stationed at each installation to provide the public with wayfinding maps to help navigate their way around the city centre. The maps would also indicate the ways in which people can get involved in the conversation</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Questions added on routes to draw the crowds to the next locations – 2 routes available with interesting interactive elements along the main route.</a:t>
            </a:r>
            <a:endParaRPr lang="en-GB" dirty="0">
              <a:latin typeface="Trebuchet MS" panose="020B0603020202020204" pitchFamily="34" charset="0"/>
            </a:endParaRPr>
          </a:p>
        </p:txBody>
      </p:sp>
      <p:pic>
        <p:nvPicPr>
          <p:cNvPr id="12" name="Picture 11">
            <a:extLst>
              <a:ext uri="{FF2B5EF4-FFF2-40B4-BE49-F238E27FC236}">
                <a16:creationId xmlns:a16="http://schemas.microsoft.com/office/drawing/2014/main" id="{5904B6BA-9857-4C52-99FB-1B2F7D23E8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27392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5E59BA-D469-4241-97BE-AB114F9A11CD}"/>
              </a:ext>
            </a:extLst>
          </p:cNvPr>
          <p:cNvGrpSpPr/>
          <p:nvPr/>
        </p:nvGrpSpPr>
        <p:grpSpPr>
          <a:xfrm>
            <a:off x="110626" y="-563336"/>
            <a:ext cx="9033374" cy="7543799"/>
            <a:chOff x="110626" y="263679"/>
            <a:chExt cx="7718923" cy="5581950"/>
          </a:xfrm>
        </p:grpSpPr>
        <p:cxnSp>
          <p:nvCxnSpPr>
            <p:cNvPr id="19" name="Straight Connector 18">
              <a:extLst>
                <a:ext uri="{FF2B5EF4-FFF2-40B4-BE49-F238E27FC236}">
                  <a16:creationId xmlns:a16="http://schemas.microsoft.com/office/drawing/2014/main" id="{808BB4AD-ECCF-4A68-9006-5A360A640BB3}"/>
                </a:ext>
              </a:extLst>
            </p:cNvPr>
            <p:cNvCxnSpPr>
              <a:cxnSpLocks/>
            </p:cNvCxnSpPr>
            <p:nvPr/>
          </p:nvCxnSpPr>
          <p:spPr>
            <a:xfrm>
              <a:off x="4574333" y="3097765"/>
              <a:ext cx="480527" cy="8863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6DBF9214-1D34-4D46-9B3A-9CF44823420C}"/>
                </a:ext>
              </a:extLst>
            </p:cNvPr>
            <p:cNvGrpSpPr/>
            <p:nvPr/>
          </p:nvGrpSpPr>
          <p:grpSpPr>
            <a:xfrm>
              <a:off x="110626" y="263679"/>
              <a:ext cx="7718923" cy="5581950"/>
              <a:chOff x="1758647" y="257974"/>
              <a:chExt cx="5621868" cy="4617272"/>
            </a:xfrm>
          </p:grpSpPr>
          <p:pic>
            <p:nvPicPr>
              <p:cNvPr id="2" name="Picture 1">
                <a:extLst>
                  <a:ext uri="{FF2B5EF4-FFF2-40B4-BE49-F238E27FC236}">
                    <a16:creationId xmlns:a16="http://schemas.microsoft.com/office/drawing/2014/main" id="{F49B2DCA-682A-4738-86EE-841445E498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8647" y="257974"/>
                <a:ext cx="5621868" cy="4617272"/>
              </a:xfrm>
              <a:prstGeom prst="rect">
                <a:avLst/>
              </a:prstGeom>
            </p:spPr>
          </p:pic>
          <p:sp>
            <p:nvSpPr>
              <p:cNvPr id="3" name="Oval 2">
                <a:extLst>
                  <a:ext uri="{FF2B5EF4-FFF2-40B4-BE49-F238E27FC236}">
                    <a16:creationId xmlns:a16="http://schemas.microsoft.com/office/drawing/2014/main" id="{304A95DE-F0DE-42DB-956E-18727A05C656}"/>
                  </a:ext>
                </a:extLst>
              </p:cNvPr>
              <p:cNvSpPr/>
              <p:nvPr/>
            </p:nvSpPr>
            <p:spPr>
              <a:xfrm>
                <a:off x="3607496" y="2459526"/>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B8A6B21-30D0-4836-A6C1-0F0CDEC9A33E}"/>
                  </a:ext>
                </a:extLst>
              </p:cNvPr>
              <p:cNvSpPr/>
              <p:nvPr/>
            </p:nvSpPr>
            <p:spPr>
              <a:xfrm>
                <a:off x="6517358" y="1595696"/>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DCFA745-2B02-47AD-92CC-68FC7E16E09B}"/>
                  </a:ext>
                </a:extLst>
              </p:cNvPr>
              <p:cNvSpPr/>
              <p:nvPr/>
            </p:nvSpPr>
            <p:spPr>
              <a:xfrm>
                <a:off x="6298815" y="2218071"/>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6EE2410-E30E-4E98-B445-DE1A0C549444}"/>
                  </a:ext>
                </a:extLst>
              </p:cNvPr>
              <p:cNvSpPr/>
              <p:nvPr/>
            </p:nvSpPr>
            <p:spPr>
              <a:xfrm>
                <a:off x="4609152" y="3396211"/>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B03552C-9767-4770-96CD-107E6189705E}"/>
                  </a:ext>
                </a:extLst>
              </p:cNvPr>
              <p:cNvCxnSpPr>
                <a:cxnSpLocks/>
              </p:cNvCxnSpPr>
              <p:nvPr/>
            </p:nvCxnSpPr>
            <p:spPr>
              <a:xfrm>
                <a:off x="3794034" y="2653109"/>
                <a:ext cx="1033661" cy="24978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A37735C-E44E-488B-840F-B9A4A49C655E}"/>
                  </a:ext>
                </a:extLst>
              </p:cNvPr>
              <p:cNvCxnSpPr>
                <a:cxnSpLocks/>
              </p:cNvCxnSpPr>
              <p:nvPr/>
            </p:nvCxnSpPr>
            <p:spPr>
              <a:xfrm flipV="1">
                <a:off x="4609152" y="2902891"/>
                <a:ext cx="267109" cy="37467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B4620F4-D9F2-4F70-A63D-11B6B81444F2}"/>
                  </a:ext>
                </a:extLst>
              </p:cNvPr>
              <p:cNvCxnSpPr>
                <a:cxnSpLocks/>
              </p:cNvCxnSpPr>
              <p:nvPr/>
            </p:nvCxnSpPr>
            <p:spPr>
              <a:xfrm flipV="1">
                <a:off x="4876261" y="2640617"/>
                <a:ext cx="60706" cy="26227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9AE3BE8-DC82-4DDB-9101-850A9B350EA1}"/>
                  </a:ext>
                </a:extLst>
              </p:cNvPr>
              <p:cNvCxnSpPr>
                <a:cxnSpLocks/>
              </p:cNvCxnSpPr>
              <p:nvPr/>
            </p:nvCxnSpPr>
            <p:spPr>
              <a:xfrm flipV="1">
                <a:off x="4949112" y="2612627"/>
                <a:ext cx="503861" cy="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25A5A20-1661-4F05-A5ED-39FEB60BA7C3}"/>
                  </a:ext>
                </a:extLst>
              </p:cNvPr>
              <p:cNvCxnSpPr>
                <a:cxnSpLocks/>
              </p:cNvCxnSpPr>
              <p:nvPr/>
            </p:nvCxnSpPr>
            <p:spPr>
              <a:xfrm flipV="1">
                <a:off x="5245055" y="2902891"/>
                <a:ext cx="153283" cy="51829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642B37-D9B8-474F-A710-9642FA9A1E8A}"/>
                  </a:ext>
                </a:extLst>
              </p:cNvPr>
              <p:cNvCxnSpPr>
                <a:cxnSpLocks/>
              </p:cNvCxnSpPr>
              <p:nvPr/>
            </p:nvCxnSpPr>
            <p:spPr>
              <a:xfrm>
                <a:off x="5398338" y="2940360"/>
                <a:ext cx="552428" cy="14986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7798A56-95AC-4087-9F23-16204EA2BB3D}"/>
                  </a:ext>
                </a:extLst>
              </p:cNvPr>
              <p:cNvCxnSpPr>
                <a:cxnSpLocks/>
              </p:cNvCxnSpPr>
              <p:nvPr/>
            </p:nvCxnSpPr>
            <p:spPr>
              <a:xfrm>
                <a:off x="5452973" y="2609397"/>
                <a:ext cx="588853" cy="162357"/>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AA9FAA0-047E-4BC3-8F14-2D5CE24D6193}"/>
                  </a:ext>
                </a:extLst>
              </p:cNvPr>
              <p:cNvCxnSpPr>
                <a:cxnSpLocks/>
              </p:cNvCxnSpPr>
              <p:nvPr/>
            </p:nvCxnSpPr>
            <p:spPr>
              <a:xfrm flipV="1">
                <a:off x="5958914" y="2274269"/>
                <a:ext cx="275203" cy="83261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9ACFE6-FC88-4954-BF38-306034CBE97E}"/>
                  </a:ext>
                </a:extLst>
              </p:cNvPr>
              <p:cNvCxnSpPr>
                <a:cxnSpLocks/>
              </p:cNvCxnSpPr>
              <p:nvPr/>
            </p:nvCxnSpPr>
            <p:spPr>
              <a:xfrm flipV="1">
                <a:off x="6198144" y="1783032"/>
                <a:ext cx="319214" cy="53495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5561183-3434-4968-806D-22CBB47E8931}"/>
                  </a:ext>
                </a:extLst>
              </p:cNvPr>
              <p:cNvCxnSpPr>
                <a:cxnSpLocks/>
              </p:cNvCxnSpPr>
              <p:nvPr/>
            </p:nvCxnSpPr>
            <p:spPr>
              <a:xfrm>
                <a:off x="4609152" y="3281330"/>
                <a:ext cx="635903" cy="12729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441740676"/>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0129174-c05c-43cc-8e32-21fcbdfe51bb">
      <UserInfo>
        <DisplayName>Ben McKnight</DisplayName>
        <AccountId>31</AccountId>
        <AccountType/>
      </UserInfo>
      <UserInfo>
        <DisplayName>Thomas Freeth</DisplayName>
        <AccountId>483</AccountId>
        <AccountType/>
      </UserInfo>
      <UserInfo>
        <DisplayName>Madeleine OReilly</DisplayName>
        <AccountId>459</AccountId>
        <AccountType/>
      </UserInfo>
      <UserInfo>
        <DisplayName>Elinor Unwin</DisplayName>
        <AccountId>86</AccountId>
        <AccountType/>
      </UserInfo>
      <UserInfo>
        <DisplayName>Sarah Moor</DisplayName>
        <AccountId>480</AccountId>
        <AccountType/>
      </UserInfo>
    </SharedWithUsers>
    <LastSharedByUser xmlns="80129174-c05c-43cc-8e32-21fcbdfe51bb">lisa.mayes@hull2017.co.uk</LastSharedByUser>
    <LastSharedByTime xmlns="80129174-c05c-43cc-8e32-21fcbdfe51bb">2016-10-30T15:18:03+00:00</LastSharedBy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9" ma:contentTypeDescription="Create a new document." ma:contentTypeScope="" ma:versionID="3461e9ca063bea6fba86aead096f34a4">
  <xsd:schema xmlns:xsd="http://www.w3.org/2001/XMLSchema" xmlns:xs="http://www.w3.org/2001/XMLSchema" xmlns:p="http://schemas.microsoft.com/office/2006/metadata/properties" xmlns:ns2="80129174-c05c-43cc-8e32-21fcbdfe51bb" xmlns:ns3="958b15ed-c521-4290-b073-2e98d4cc1d7f" targetNamespace="http://schemas.microsoft.com/office/2006/metadata/properties" ma:root="true" ma:fieldsID="9d5db585cafcf91418be2bee6753ea20" ns2:_="" ns3:_="">
    <xsd:import namespace="80129174-c05c-43cc-8e32-21fcbdfe51bb"/>
    <xsd:import namespace="958b15ed-c521-4290-b073-2e98d4cc1d7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7EBE4-8A17-4765-878F-D2AC479616D5}">
  <ds:schemaRef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c2c4b49e-a327-40d0-9fc2-f1fcff96facf"/>
    <ds:schemaRef ds:uri="80129174-c05c-43cc-8e32-21fcbdfe51bb"/>
    <ds:schemaRef ds:uri="http://schemas.microsoft.com/office/2006/metadata/properties"/>
  </ds:schemaRefs>
</ds:datastoreItem>
</file>

<file path=customXml/itemProps2.xml><?xml version="1.0" encoding="utf-8"?>
<ds:datastoreItem xmlns:ds="http://schemas.openxmlformats.org/officeDocument/2006/customXml" ds:itemID="{1553E49F-163B-4E98-8857-AFBF842C8DAE}"/>
</file>

<file path=customXml/itemProps3.xml><?xml version="1.0" encoding="utf-8"?>
<ds:datastoreItem xmlns:ds="http://schemas.openxmlformats.org/officeDocument/2006/customXml" ds:itemID="{46BAE817-F112-4AB5-9F8E-6B1AC57986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1137</TotalTime>
  <Words>1233</Words>
  <Application>Microsoft Office PowerPoint</Application>
  <PresentationFormat>On-screen Show (16:9)</PresentationFormat>
  <Paragraphs>199</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Matthew (2017)</dc:creator>
  <cp:lastModifiedBy>Niccy Hallifax</cp:lastModifiedBy>
  <cp:revision>71</cp:revision>
  <dcterms:modified xsi:type="dcterms:W3CDTF">2017-10-30T10:00:17Z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