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rts/colors20.xml" ContentType="application/vnd.ms-office.chartcolorstyle+xml"/>
  <Override PartName="/ppt/charts/style20.xml" ContentType="application/vnd.ms-office.chartstyle+xml"/>
  <Override PartName="/ppt/charts/colors21.xml" ContentType="application/vnd.ms-office.chartcolorstyle+xml"/>
  <Override PartName="/ppt/charts/style21.xml" ContentType="application/vnd.ms-office.chartstyle+xml"/>
  <Override PartName="/ppt/charts/colors22.xml" ContentType="application/vnd.ms-office.chartcolorstyle+xml"/>
  <Override PartName="/ppt/charts/style22.xml" ContentType="application/vnd.ms-office.chartstyle+xml"/>
  <Override PartName="/ppt/charts/colors23.xml" ContentType="application/vnd.ms-office.chartcolorstyle+xml"/>
  <Override PartName="/ppt/charts/style23.xml" ContentType="application/vnd.ms-office.chartstyle+xml"/>
  <Override PartName="/ppt/charts/colors24.xml" ContentType="application/vnd.ms-office.chartcolorstyle+xml"/>
  <Override PartName="/ppt/charts/style24.xml" ContentType="application/vnd.ms-office.chartstyle+xml"/>
  <Override PartName="/ppt/charts/colors25.xml" ContentType="application/vnd.ms-office.chartcolorstyle+xml"/>
  <Override PartName="/ppt/charts/style25.xml" ContentType="application/vnd.ms-office.chartstyle+xml"/>
  <Override PartName="/ppt/charts/colors26.xml" ContentType="application/vnd.ms-office.chartcolorstyle+xml"/>
  <Override PartName="/ppt/charts/style26.xml" ContentType="application/vnd.ms-office.chartstyle+xml"/>
  <Override PartName="/ppt/charts/colors27.xml" ContentType="application/vnd.ms-office.chartcolorstyle+xml"/>
  <Override PartName="/ppt/charts/style27.xml" ContentType="application/vnd.ms-office.chartstyle+xml"/>
  <Override PartName="/ppt/charts/colors28.xml" ContentType="application/vnd.ms-office.chartcolorstyle+xml"/>
  <Override PartName="/ppt/charts/style28.xml" ContentType="application/vnd.ms-office.chartstyle+xml"/>
  <Override PartName="/ppt/charts/colors29.xml" ContentType="application/vnd.ms-office.chartcolorstyle+xml"/>
  <Override PartName="/ppt/charts/style29.xml" ContentType="application/vnd.ms-office.chartstyle+xml"/>
  <Override PartName="/ppt/charts/colors30.xml" ContentType="application/vnd.ms-office.chartcolorstyle+xml"/>
  <Override PartName="/ppt/charts/style30.xml" ContentType="application/vnd.ms-office.chartstyle+xml"/>
  <Override PartName="/ppt/charts/colors31.xml" ContentType="application/vnd.ms-office.chartcolorstyle+xml"/>
  <Override PartName="/ppt/charts/style3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3"/>
  </p:notesMasterIdLst>
  <p:sldIdLst>
    <p:sldId id="387" r:id="rId5"/>
    <p:sldId id="370" r:id="rId6"/>
    <p:sldId id="371" r:id="rId7"/>
    <p:sldId id="373" r:id="rId8"/>
    <p:sldId id="374" r:id="rId9"/>
    <p:sldId id="384" r:id="rId10"/>
    <p:sldId id="375" r:id="rId11"/>
    <p:sldId id="376" r:id="rId12"/>
    <p:sldId id="388" r:id="rId13"/>
    <p:sldId id="377" r:id="rId14"/>
    <p:sldId id="378" r:id="rId15"/>
    <p:sldId id="390" r:id="rId16"/>
    <p:sldId id="385" r:id="rId17"/>
    <p:sldId id="380" r:id="rId18"/>
    <p:sldId id="381" r:id="rId19"/>
    <p:sldId id="379" r:id="rId20"/>
    <p:sldId id="386" r:id="rId21"/>
    <p:sldId id="383" r:id="rId22"/>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95" d="100"/>
          <a:sy n="95" d="100"/>
        </p:scale>
        <p:origin x="-2010" y="-864"/>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microsoft.com/office/2011/relationships/chartStyle" Target="style20.xml"/><Relationship Id="rId2" Type="http://schemas.microsoft.com/office/2011/relationships/chartColorStyle" Target="colors20.xml"/><Relationship Id="rId1" Type="http://schemas.openxmlformats.org/officeDocument/2006/relationships/oleObject" Target="file:///C:\Users\New\Downloads\PdA_PublicCorporatePartners_Data_All%20Respondents%20(1).xls" TargetMode="External"/></Relationships>
</file>

<file path=ppt/charts/_rels/chart10.xml.rels><?xml version="1.0" encoding="UTF-8" standalone="yes"?>
<Relationships xmlns="http://schemas.openxmlformats.org/package/2006/relationships"><Relationship Id="rId3" Type="http://schemas.microsoft.com/office/2011/relationships/chartStyle" Target="style29.xml"/><Relationship Id="rId2" Type="http://schemas.microsoft.com/office/2011/relationships/chartColorStyle" Target="colors29.xml"/><Relationship Id="rId1" Type="http://schemas.openxmlformats.org/officeDocument/2006/relationships/oleObject" Target="file:///C:\Users\New\Downloads\PdA_PublicCorporatePartners_Data_All%20Respondents%20(1).xls" TargetMode="External"/></Relationships>
</file>

<file path=ppt/charts/_rels/chart11.xml.rels><?xml version="1.0" encoding="UTF-8" standalone="yes"?>
<Relationships xmlns="http://schemas.openxmlformats.org/package/2006/relationships"><Relationship Id="rId3" Type="http://schemas.microsoft.com/office/2011/relationships/chartStyle" Target="style30.xml"/><Relationship Id="rId2" Type="http://schemas.microsoft.com/office/2011/relationships/chartColorStyle" Target="colors30.xml"/><Relationship Id="rId1" Type="http://schemas.openxmlformats.org/officeDocument/2006/relationships/oleObject" Target="file:///C:\Users\New\Downloads\PdA_PublicCorporatePartners_Data_All%20Respondents%20(1).xls" TargetMode="External"/></Relationships>
</file>

<file path=ppt/charts/_rels/chart12.xml.rels><?xml version="1.0" encoding="UTF-8" standalone="yes"?>
<Relationships xmlns="http://schemas.openxmlformats.org/package/2006/relationships"><Relationship Id="rId3" Type="http://schemas.microsoft.com/office/2011/relationships/chartStyle" Target="style31.xml"/><Relationship Id="rId2" Type="http://schemas.microsoft.com/office/2011/relationships/chartColorStyle" Target="colors31.xml"/><Relationship Id="rId1" Type="http://schemas.openxmlformats.org/officeDocument/2006/relationships/oleObject" Target="file:///C:\Users\New\Downloads\PdA_PublicCorporatePartners_Data_All%20Respondents%20(1).xls" TargetMode="External"/></Relationships>
</file>

<file path=ppt/charts/_rels/chart2.xml.rels><?xml version="1.0" encoding="UTF-8" standalone="yes"?>
<Relationships xmlns="http://schemas.openxmlformats.org/package/2006/relationships"><Relationship Id="rId3" Type="http://schemas.microsoft.com/office/2011/relationships/chartStyle" Target="style21.xml"/><Relationship Id="rId2" Type="http://schemas.microsoft.com/office/2011/relationships/chartColorStyle" Target="colors21.xml"/><Relationship Id="rId1" Type="http://schemas.openxmlformats.org/officeDocument/2006/relationships/oleObject" Target="file:///C:\Users\New\Downloads\PdA_PublicCorporatePartners_Data_All%20Respondents%20(1).xls" TargetMode="External"/></Relationships>
</file>

<file path=ppt/charts/_rels/chart3.xml.rels><?xml version="1.0" encoding="UTF-8" standalone="yes"?>
<Relationships xmlns="http://schemas.openxmlformats.org/package/2006/relationships"><Relationship Id="rId3" Type="http://schemas.microsoft.com/office/2011/relationships/chartStyle" Target="style22.xml"/><Relationship Id="rId2" Type="http://schemas.microsoft.com/office/2011/relationships/chartColorStyle" Target="colors22.xml"/><Relationship Id="rId1" Type="http://schemas.openxmlformats.org/officeDocument/2006/relationships/oleObject" Target="file:///C:\Users\New\Downloads\PdA_PublicCorporatePartners_Data_All%20Respondents%20(1).xls" TargetMode="External"/></Relationships>
</file>

<file path=ppt/charts/_rels/chart4.xml.rels><?xml version="1.0" encoding="UTF-8" standalone="yes"?>
<Relationships xmlns="http://schemas.openxmlformats.org/package/2006/relationships"><Relationship Id="rId3" Type="http://schemas.microsoft.com/office/2011/relationships/chartStyle" Target="style23.xml"/><Relationship Id="rId2" Type="http://schemas.microsoft.com/office/2011/relationships/chartColorStyle" Target="colors23.xml"/><Relationship Id="rId1" Type="http://schemas.openxmlformats.org/officeDocument/2006/relationships/oleObject" Target="file:///C:\Users\New\Downloads\PdA_PublicCorporatePartners_Data_All%20Respondents%20(1).xls" TargetMode="External"/></Relationships>
</file>

<file path=ppt/charts/_rels/chart5.xml.rels><?xml version="1.0" encoding="UTF-8" standalone="yes"?>
<Relationships xmlns="http://schemas.openxmlformats.org/package/2006/relationships"><Relationship Id="rId3" Type="http://schemas.microsoft.com/office/2011/relationships/chartStyle" Target="style24.xml"/><Relationship Id="rId2" Type="http://schemas.microsoft.com/office/2011/relationships/chartColorStyle" Target="colors24.xml"/><Relationship Id="rId1" Type="http://schemas.openxmlformats.org/officeDocument/2006/relationships/oleObject" Target="file:///C:\Users\New\Downloads\PdA_PublicCorporatePartners_Data_All%20Respondents%20(1).xls" TargetMode="External"/></Relationships>
</file>

<file path=ppt/charts/_rels/chart6.xml.rels><?xml version="1.0" encoding="UTF-8" standalone="yes"?>
<Relationships xmlns="http://schemas.openxmlformats.org/package/2006/relationships"><Relationship Id="rId3" Type="http://schemas.microsoft.com/office/2011/relationships/chartStyle" Target="style25.xml"/><Relationship Id="rId2" Type="http://schemas.microsoft.com/office/2011/relationships/chartColorStyle" Target="colors25.xml"/><Relationship Id="rId1" Type="http://schemas.openxmlformats.org/officeDocument/2006/relationships/oleObject" Target="file:///C:\Users\New\Downloads\PdA_PublicCorporatePartners_Data_All%20Respondents%20(1).xls" TargetMode="External"/></Relationships>
</file>

<file path=ppt/charts/_rels/chart7.xml.rels><?xml version="1.0" encoding="UTF-8" standalone="yes"?>
<Relationships xmlns="http://schemas.openxmlformats.org/package/2006/relationships"><Relationship Id="rId3" Type="http://schemas.microsoft.com/office/2011/relationships/chartStyle" Target="style26.xml"/><Relationship Id="rId2" Type="http://schemas.microsoft.com/office/2011/relationships/chartColorStyle" Target="colors26.xml"/><Relationship Id="rId1" Type="http://schemas.openxmlformats.org/officeDocument/2006/relationships/oleObject" Target="file:///C:\Users\New\Downloads\PdA_PublicCorporatePartners_Data_All%20Respondents%20(1).xls" TargetMode="External"/></Relationships>
</file>

<file path=ppt/charts/_rels/chart8.xml.rels><?xml version="1.0" encoding="UTF-8" standalone="yes"?>
<Relationships xmlns="http://schemas.openxmlformats.org/package/2006/relationships"><Relationship Id="rId3" Type="http://schemas.microsoft.com/office/2011/relationships/chartStyle" Target="style27.xml"/><Relationship Id="rId2" Type="http://schemas.microsoft.com/office/2011/relationships/chartColorStyle" Target="colors27.xml"/><Relationship Id="rId1" Type="http://schemas.openxmlformats.org/officeDocument/2006/relationships/oleObject" Target="file:///C:\Users\New\Downloads\PdA_PublicCorporatePartners_Data_All%20Respondents%20(1).xls" TargetMode="External"/></Relationships>
</file>

<file path=ppt/charts/_rels/chart9.xml.rels><?xml version="1.0" encoding="UTF-8" standalone="yes"?>
<Relationships xmlns="http://schemas.openxmlformats.org/package/2006/relationships"><Relationship Id="rId3" Type="http://schemas.microsoft.com/office/2011/relationships/chartStyle" Target="style28.xml"/><Relationship Id="rId2" Type="http://schemas.microsoft.com/office/2011/relationships/chartColorStyle" Target="colors28.xml"/><Relationship Id="rId1" Type="http://schemas.openxmlformats.org/officeDocument/2006/relationships/oleObject" Target="file:///C:\Users\New\Downloads\PdA_PublicCorporatePartners_Data_All%20Respondents%20(1).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sz="1200"/>
              <a:t>Q: How far in advance of an event would you like to receive save the dates / invitations? (Base: 26)</a:t>
            </a:r>
          </a:p>
        </c:rich>
      </c:tx>
      <c:layout>
        <c:manualLayout>
          <c:xMode val="edge"/>
          <c:yMode val="edge"/>
          <c:x val="9.4343134783741289E-2"/>
          <c:y val="5.5387618935241301E-2"/>
        </c:manualLayout>
      </c:layout>
      <c:overlay val="0"/>
      <c:spPr>
        <a:noFill/>
        <a:ln>
          <a:noFill/>
        </a:ln>
        <a:effectLst/>
      </c:spPr>
    </c:title>
    <c:autoTitleDeleted val="0"/>
    <c:plotArea>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2'!$B$4:$B$10</c:f>
              <c:strCache>
                <c:ptCount val="7"/>
                <c:pt idx="0">
                  <c:v>1 week</c:v>
                </c:pt>
                <c:pt idx="1">
                  <c:v>2 weeks</c:v>
                </c:pt>
                <c:pt idx="2">
                  <c:v>3 weeks</c:v>
                </c:pt>
                <c:pt idx="3">
                  <c:v>1 month</c:v>
                </c:pt>
                <c:pt idx="4">
                  <c:v>2 months</c:v>
                </c:pt>
                <c:pt idx="5">
                  <c:v>2-3 months</c:v>
                </c:pt>
                <c:pt idx="6">
                  <c:v>More than 3 months</c:v>
                </c:pt>
              </c:strCache>
            </c:strRef>
          </c:cat>
          <c:val>
            <c:numRef>
              <c:f>'Question 2'!$C$4:$C$10</c:f>
              <c:numCache>
                <c:formatCode>0%</c:formatCode>
                <c:ptCount val="7"/>
                <c:pt idx="0">
                  <c:v>0</c:v>
                </c:pt>
                <c:pt idx="1">
                  <c:v>7.6999999999999999E-2</c:v>
                </c:pt>
                <c:pt idx="2">
                  <c:v>3.7999999999999999E-2</c:v>
                </c:pt>
                <c:pt idx="3">
                  <c:v>0.115</c:v>
                </c:pt>
                <c:pt idx="4">
                  <c:v>0.34600000000000003</c:v>
                </c:pt>
                <c:pt idx="5">
                  <c:v>0.26899999999999996</c:v>
                </c:pt>
                <c:pt idx="6">
                  <c:v>0.154</c:v>
                </c:pt>
              </c:numCache>
            </c:numRef>
          </c:val>
          <c:extLst xmlns:c16r2="http://schemas.microsoft.com/office/drawing/2015/06/chart">
            <c:ext xmlns:c16="http://schemas.microsoft.com/office/drawing/2014/chart" uri="{C3380CC4-5D6E-409C-BE32-E72D297353CC}">
              <c16:uniqueId val="{00000000-17CA-4F9A-83E0-1680B8A5D45D}"/>
            </c:ext>
          </c:extLst>
        </c:ser>
        <c:dLbls>
          <c:showLegendKey val="0"/>
          <c:showVal val="0"/>
          <c:showCatName val="0"/>
          <c:showSerName val="0"/>
          <c:showPercent val="0"/>
          <c:showBubbleSize val="0"/>
        </c:dLbls>
        <c:gapWidth val="50"/>
        <c:axId val="29728768"/>
        <c:axId val="29730304"/>
      </c:barChart>
      <c:catAx>
        <c:axId val="29728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29730304"/>
        <c:crosses val="autoZero"/>
        <c:auto val="1"/>
        <c:lblAlgn val="ctr"/>
        <c:lblOffset val="100"/>
        <c:noMultiLvlLbl val="0"/>
      </c:catAx>
      <c:valAx>
        <c:axId val="29730304"/>
        <c:scaling>
          <c:orientation val="minMax"/>
        </c:scaling>
        <c:delete val="1"/>
        <c:axPos val="l"/>
        <c:numFmt formatCode="0%" sourceLinked="1"/>
        <c:majorTickMark val="none"/>
        <c:minorTickMark val="none"/>
        <c:tickLblPos val="nextTo"/>
        <c:crossAx val="29728768"/>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bg1"/>
          </a:solidFil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440" b="0" i="0" u="none" strike="noStrike" kern="1200" spc="0" baseline="0">
                <a:solidFill>
                  <a:schemeClr val="bg1"/>
                </a:solidFill>
                <a:latin typeface="+mn-lt"/>
                <a:ea typeface="+mn-ea"/>
                <a:cs typeface="+mn-cs"/>
              </a:defRPr>
            </a:pPr>
            <a:r>
              <a:rPr lang="en-GB" dirty="0"/>
              <a:t>Q: Where do you live? (Base:</a:t>
            </a:r>
            <a:r>
              <a:rPr lang="en-GB" baseline="0" dirty="0"/>
              <a:t> 26)</a:t>
            </a:r>
            <a:endParaRPr lang="en-GB" dirty="0"/>
          </a:p>
        </c:rich>
      </c:tx>
      <c:layout/>
      <c:overlay val="0"/>
      <c:spPr>
        <a:noFill/>
        <a:ln>
          <a:noFill/>
        </a:ln>
        <a:effectLst/>
      </c:spPr>
    </c:title>
    <c:autoTitleDeleted val="0"/>
    <c:plotArea>
      <c:layout/>
      <c:pieChart>
        <c:varyColors val="1"/>
        <c:ser>
          <c:idx val="0"/>
          <c:order val="0"/>
          <c:dPt>
            <c:idx val="0"/>
            <c:bubble3D val="0"/>
            <c:spPr>
              <a:solidFill>
                <a:schemeClr val="accent6">
                  <a:shade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17C0-498A-90BD-0345E125DB03}"/>
              </c:ext>
            </c:extLst>
          </c:dPt>
          <c:dPt>
            <c:idx val="1"/>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3-17C0-498A-90BD-0345E125DB03}"/>
              </c:ext>
            </c:extLst>
          </c:dPt>
          <c:dPt>
            <c:idx val="2"/>
            <c:bubble3D val="0"/>
            <c:spPr>
              <a:solidFill>
                <a:schemeClr val="accent6">
                  <a:tint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17C0-498A-90BD-0345E125DB03}"/>
              </c:ext>
            </c:extLst>
          </c:dPt>
          <c:dLbls>
            <c:dLbl>
              <c:idx val="1"/>
              <c:layout>
                <c:manualLayout>
                  <c:x val="-0.12258300524934383"/>
                  <c:y val="-0.19942591482347163"/>
                </c:manualLayout>
              </c:layout>
              <c:showLegendKey val="0"/>
              <c:showVal val="1"/>
              <c:showCatName val="1"/>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17C0-498A-90BD-0345E125DB03}"/>
                </c:ext>
              </c:extLst>
            </c:dLbl>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'Question 16'!$B$4:$B$6</c:f>
              <c:strCache>
                <c:ptCount val="3"/>
                <c:pt idx="0">
                  <c:v>Hull</c:v>
                </c:pt>
                <c:pt idx="1">
                  <c:v>East Riding</c:v>
                </c:pt>
                <c:pt idx="2">
                  <c:v>Elsewhere in the UK</c:v>
                </c:pt>
              </c:strCache>
            </c:strRef>
          </c:cat>
          <c:val>
            <c:numRef>
              <c:f>'Question 16'!$C$4:$C$6</c:f>
              <c:numCache>
                <c:formatCode>0%</c:formatCode>
                <c:ptCount val="3"/>
                <c:pt idx="0">
                  <c:v>0.192</c:v>
                </c:pt>
                <c:pt idx="1">
                  <c:v>0.5</c:v>
                </c:pt>
                <c:pt idx="2">
                  <c:v>0.308</c:v>
                </c:pt>
              </c:numCache>
            </c:numRef>
          </c:val>
          <c:extLst xmlns:c16r2="http://schemas.microsoft.com/office/drawing/2015/06/chart">
            <c:ext xmlns:c16="http://schemas.microsoft.com/office/drawing/2014/chart" uri="{C3380CC4-5D6E-409C-BE32-E72D297353CC}">
              <c16:uniqueId val="{00000006-17C0-498A-90BD-0345E125DB03}"/>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sz="1200">
          <a:solidFill>
            <a:schemeClr val="bg1"/>
          </a:solidFill>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r>
              <a:rPr lang="en-GB"/>
              <a:t>Q: As a visitor to Hull, how satisfied were you with the following?</a:t>
            </a:r>
          </a:p>
        </c:rich>
      </c:tx>
      <c:layout>
        <c:manualLayout>
          <c:xMode val="edge"/>
          <c:yMode val="edge"/>
          <c:x val="3.027956559049045E-2"/>
          <c:y val="2.468113719797187E-2"/>
        </c:manualLayout>
      </c:layout>
      <c:overlay val="0"/>
      <c:spPr>
        <a:noFill/>
        <a:ln>
          <a:noFill/>
        </a:ln>
        <a:effectLst/>
      </c:spPr>
    </c:title>
    <c:autoTitleDeleted val="0"/>
    <c:plotArea>
      <c:layout/>
      <c:barChart>
        <c:barDir val="bar"/>
        <c:grouping val="stacked"/>
        <c:varyColors val="0"/>
        <c:ser>
          <c:idx val="0"/>
          <c:order val="0"/>
          <c:tx>
            <c:strRef>
              <c:f>'Question 23'!$C$3</c:f>
              <c:strCache>
                <c:ptCount val="1"/>
                <c:pt idx="0">
                  <c:v>Very dissatisfied</c:v>
                </c:pt>
              </c:strCache>
            </c:strRef>
          </c:tx>
          <c:spPr>
            <a:solidFill>
              <a:schemeClr val="accent2">
                <a:tint val="54000"/>
              </a:schemeClr>
            </a:solidFill>
            <a:ln>
              <a:noFill/>
            </a:ln>
            <a:effectLst/>
          </c:spPr>
          <c:invertIfNegative val="0"/>
          <c:cat>
            <c:strRef>
              <c:f>'Question 23'!$B$4:$B$10</c:f>
              <c:strCache>
                <c:ptCount val="7"/>
                <c:pt idx="0">
                  <c:v>Quality of accommodation</c:v>
                </c:pt>
                <c:pt idx="1">
                  <c:v>Places to eat and drink</c:v>
                </c:pt>
                <c:pt idx="2">
                  <c:v>Availability of accommodation</c:v>
                </c:pt>
                <c:pt idx="3">
                  <c:v>Public transport</c:v>
                </c:pt>
                <c:pt idx="4">
                  <c:v>City centre signposting</c:v>
                </c:pt>
                <c:pt idx="5">
                  <c:v>General visitor welcome</c:v>
                </c:pt>
                <c:pt idx="6">
                  <c:v>Overall value for money</c:v>
                </c:pt>
              </c:strCache>
            </c:strRef>
          </c:cat>
          <c:val>
            <c:numRef>
              <c:f>'Question 23'!$C$4:$C$10</c:f>
              <c:numCache>
                <c:formatCode>General</c:formatCode>
                <c:ptCount val="7"/>
                <c:pt idx="0">
                  <c:v>0</c:v>
                </c:pt>
                <c:pt idx="1">
                  <c:v>0</c:v>
                </c:pt>
                <c:pt idx="2">
                  <c:v>0</c:v>
                </c:pt>
                <c:pt idx="3">
                  <c:v>0</c:v>
                </c:pt>
                <c:pt idx="4">
                  <c:v>0</c:v>
                </c:pt>
                <c:pt idx="5">
                  <c:v>0</c:v>
                </c:pt>
                <c:pt idx="6">
                  <c:v>0</c:v>
                </c:pt>
              </c:numCache>
            </c:numRef>
          </c:val>
          <c:extLst xmlns:c16r2="http://schemas.microsoft.com/office/drawing/2015/06/chart">
            <c:ext xmlns:c16="http://schemas.microsoft.com/office/drawing/2014/chart" uri="{C3380CC4-5D6E-409C-BE32-E72D297353CC}">
              <c16:uniqueId val="{00000000-B62D-46EF-9B7C-4BE94502C2FB}"/>
            </c:ext>
          </c:extLst>
        </c:ser>
        <c:ser>
          <c:idx val="1"/>
          <c:order val="1"/>
          <c:tx>
            <c:strRef>
              <c:f>'Question 23'!$D$3</c:f>
              <c:strCache>
                <c:ptCount val="1"/>
                <c:pt idx="0">
                  <c:v>Dissatisfied</c:v>
                </c:pt>
              </c:strCache>
            </c:strRef>
          </c:tx>
          <c:spPr>
            <a:solidFill>
              <a:schemeClr val="accent2">
                <a:tint val="77000"/>
              </a:schemeClr>
            </a:solidFill>
            <a:ln>
              <a:noFill/>
            </a:ln>
            <a:effectLst/>
          </c:spPr>
          <c:invertIfNegative val="0"/>
          <c:dLbls>
            <c:dLbl>
              <c:idx val="3"/>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B62D-46EF-9B7C-4BE94502C2FB}"/>
                </c:ext>
              </c:extLst>
            </c:dLbl>
            <c:dLbl>
              <c:idx val="6"/>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B62D-46EF-9B7C-4BE94502C2F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23'!$B$4:$B$10</c:f>
              <c:strCache>
                <c:ptCount val="7"/>
                <c:pt idx="0">
                  <c:v>Quality of accommodation</c:v>
                </c:pt>
                <c:pt idx="1">
                  <c:v>Places to eat and drink</c:v>
                </c:pt>
                <c:pt idx="2">
                  <c:v>Availability of accommodation</c:v>
                </c:pt>
                <c:pt idx="3">
                  <c:v>Public transport</c:v>
                </c:pt>
                <c:pt idx="4">
                  <c:v>City centre signposting</c:v>
                </c:pt>
                <c:pt idx="5">
                  <c:v>General visitor welcome</c:v>
                </c:pt>
                <c:pt idx="6">
                  <c:v>Overall value for money</c:v>
                </c:pt>
              </c:strCache>
            </c:strRef>
          </c:cat>
          <c:val>
            <c:numRef>
              <c:f>'Question 23'!$D$4:$D$10</c:f>
              <c:numCache>
                <c:formatCode>General</c:formatCode>
                <c:ptCount val="7"/>
                <c:pt idx="0">
                  <c:v>3</c:v>
                </c:pt>
                <c:pt idx="1">
                  <c:v>2</c:v>
                </c:pt>
                <c:pt idx="2">
                  <c:v>2</c:v>
                </c:pt>
                <c:pt idx="3">
                  <c:v>0</c:v>
                </c:pt>
                <c:pt idx="4">
                  <c:v>1</c:v>
                </c:pt>
                <c:pt idx="5">
                  <c:v>1</c:v>
                </c:pt>
                <c:pt idx="6">
                  <c:v>0</c:v>
                </c:pt>
              </c:numCache>
            </c:numRef>
          </c:val>
          <c:extLst xmlns:c16r2="http://schemas.microsoft.com/office/drawing/2015/06/chart">
            <c:ext xmlns:c16="http://schemas.microsoft.com/office/drawing/2014/chart" uri="{C3380CC4-5D6E-409C-BE32-E72D297353CC}">
              <c16:uniqueId val="{00000001-B62D-46EF-9B7C-4BE94502C2FB}"/>
            </c:ext>
          </c:extLst>
        </c:ser>
        <c:ser>
          <c:idx val="2"/>
          <c:order val="2"/>
          <c:tx>
            <c:strRef>
              <c:f>'Question 23'!$E$3</c:f>
              <c:strCache>
                <c:ptCount val="1"/>
                <c:pt idx="0">
                  <c:v>Neutral</c:v>
                </c:pt>
              </c:strCache>
            </c:strRef>
          </c:tx>
          <c:spPr>
            <a:solidFill>
              <a:schemeClr val="accent2"/>
            </a:solidFill>
            <a:ln>
              <a:noFill/>
            </a:ln>
            <a:effectLst/>
          </c:spPr>
          <c:invertIfNegative val="0"/>
          <c:dLbls>
            <c:dLbl>
              <c:idx val="2"/>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B62D-46EF-9B7C-4BE94502C2FB}"/>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23'!$B$4:$B$10</c:f>
              <c:strCache>
                <c:ptCount val="7"/>
                <c:pt idx="0">
                  <c:v>Quality of accommodation</c:v>
                </c:pt>
                <c:pt idx="1">
                  <c:v>Places to eat and drink</c:v>
                </c:pt>
                <c:pt idx="2">
                  <c:v>Availability of accommodation</c:v>
                </c:pt>
                <c:pt idx="3">
                  <c:v>Public transport</c:v>
                </c:pt>
                <c:pt idx="4">
                  <c:v>City centre signposting</c:v>
                </c:pt>
                <c:pt idx="5">
                  <c:v>General visitor welcome</c:v>
                </c:pt>
                <c:pt idx="6">
                  <c:v>Overall value for money</c:v>
                </c:pt>
              </c:strCache>
            </c:strRef>
          </c:cat>
          <c:val>
            <c:numRef>
              <c:f>'Question 23'!$E$4:$E$10</c:f>
              <c:numCache>
                <c:formatCode>General</c:formatCode>
                <c:ptCount val="7"/>
                <c:pt idx="0">
                  <c:v>1</c:v>
                </c:pt>
                <c:pt idx="1">
                  <c:v>3</c:v>
                </c:pt>
                <c:pt idx="2">
                  <c:v>0</c:v>
                </c:pt>
                <c:pt idx="3">
                  <c:v>2</c:v>
                </c:pt>
                <c:pt idx="4">
                  <c:v>3</c:v>
                </c:pt>
                <c:pt idx="5">
                  <c:v>3</c:v>
                </c:pt>
                <c:pt idx="6">
                  <c:v>1</c:v>
                </c:pt>
              </c:numCache>
            </c:numRef>
          </c:val>
          <c:extLst xmlns:c16r2="http://schemas.microsoft.com/office/drawing/2015/06/chart">
            <c:ext xmlns:c16="http://schemas.microsoft.com/office/drawing/2014/chart" uri="{C3380CC4-5D6E-409C-BE32-E72D297353CC}">
              <c16:uniqueId val="{00000002-B62D-46EF-9B7C-4BE94502C2FB}"/>
            </c:ext>
          </c:extLst>
        </c:ser>
        <c:ser>
          <c:idx val="3"/>
          <c:order val="3"/>
          <c:tx>
            <c:strRef>
              <c:f>'Question 23'!$F$3</c:f>
              <c:strCache>
                <c:ptCount val="1"/>
                <c:pt idx="0">
                  <c:v>Satisfied</c:v>
                </c:pt>
              </c:strCache>
            </c:strRef>
          </c:tx>
          <c:spPr>
            <a:solidFill>
              <a:schemeClr val="accent2">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23'!$B$4:$B$10</c:f>
              <c:strCache>
                <c:ptCount val="7"/>
                <c:pt idx="0">
                  <c:v>Quality of accommodation</c:v>
                </c:pt>
                <c:pt idx="1">
                  <c:v>Places to eat and drink</c:v>
                </c:pt>
                <c:pt idx="2">
                  <c:v>Availability of accommodation</c:v>
                </c:pt>
                <c:pt idx="3">
                  <c:v>Public transport</c:v>
                </c:pt>
                <c:pt idx="4">
                  <c:v>City centre signposting</c:v>
                </c:pt>
                <c:pt idx="5">
                  <c:v>General visitor welcome</c:v>
                </c:pt>
                <c:pt idx="6">
                  <c:v>Overall value for money</c:v>
                </c:pt>
              </c:strCache>
            </c:strRef>
          </c:cat>
          <c:val>
            <c:numRef>
              <c:f>'Question 23'!$F$4:$F$10</c:f>
              <c:numCache>
                <c:formatCode>General</c:formatCode>
                <c:ptCount val="7"/>
                <c:pt idx="0">
                  <c:v>3</c:v>
                </c:pt>
                <c:pt idx="1">
                  <c:v>7</c:v>
                </c:pt>
                <c:pt idx="2">
                  <c:v>5</c:v>
                </c:pt>
                <c:pt idx="3">
                  <c:v>5</c:v>
                </c:pt>
                <c:pt idx="4">
                  <c:v>6</c:v>
                </c:pt>
                <c:pt idx="5">
                  <c:v>5</c:v>
                </c:pt>
                <c:pt idx="6">
                  <c:v>7</c:v>
                </c:pt>
              </c:numCache>
            </c:numRef>
          </c:val>
          <c:extLst xmlns:c16r2="http://schemas.microsoft.com/office/drawing/2015/06/chart">
            <c:ext xmlns:c16="http://schemas.microsoft.com/office/drawing/2014/chart" uri="{C3380CC4-5D6E-409C-BE32-E72D297353CC}">
              <c16:uniqueId val="{00000003-B62D-46EF-9B7C-4BE94502C2FB}"/>
            </c:ext>
          </c:extLst>
        </c:ser>
        <c:ser>
          <c:idx val="4"/>
          <c:order val="4"/>
          <c:tx>
            <c:strRef>
              <c:f>'Question 23'!$G$3</c:f>
              <c:strCache>
                <c:ptCount val="1"/>
                <c:pt idx="0">
                  <c:v>Very satisfied</c:v>
                </c:pt>
              </c:strCache>
            </c:strRef>
          </c:tx>
          <c:spPr>
            <a:solidFill>
              <a:schemeClr val="accent2">
                <a:shade val="5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23'!$B$4:$B$10</c:f>
              <c:strCache>
                <c:ptCount val="7"/>
                <c:pt idx="0">
                  <c:v>Quality of accommodation</c:v>
                </c:pt>
                <c:pt idx="1">
                  <c:v>Places to eat and drink</c:v>
                </c:pt>
                <c:pt idx="2">
                  <c:v>Availability of accommodation</c:v>
                </c:pt>
                <c:pt idx="3">
                  <c:v>Public transport</c:v>
                </c:pt>
                <c:pt idx="4">
                  <c:v>City centre signposting</c:v>
                </c:pt>
                <c:pt idx="5">
                  <c:v>General visitor welcome</c:v>
                </c:pt>
                <c:pt idx="6">
                  <c:v>Overall value for money</c:v>
                </c:pt>
              </c:strCache>
            </c:strRef>
          </c:cat>
          <c:val>
            <c:numRef>
              <c:f>'Question 23'!$G$4:$G$10</c:f>
              <c:numCache>
                <c:formatCode>General</c:formatCode>
                <c:ptCount val="7"/>
                <c:pt idx="0">
                  <c:v>2</c:v>
                </c:pt>
                <c:pt idx="1">
                  <c:v>2</c:v>
                </c:pt>
                <c:pt idx="2">
                  <c:v>2</c:v>
                </c:pt>
                <c:pt idx="3">
                  <c:v>2</c:v>
                </c:pt>
                <c:pt idx="4">
                  <c:v>5</c:v>
                </c:pt>
                <c:pt idx="5">
                  <c:v>9</c:v>
                </c:pt>
                <c:pt idx="6">
                  <c:v>7</c:v>
                </c:pt>
              </c:numCache>
            </c:numRef>
          </c:val>
          <c:extLst xmlns:c16r2="http://schemas.microsoft.com/office/drawing/2015/06/chart">
            <c:ext xmlns:c16="http://schemas.microsoft.com/office/drawing/2014/chart" uri="{C3380CC4-5D6E-409C-BE32-E72D297353CC}">
              <c16:uniqueId val="{00000004-B62D-46EF-9B7C-4BE94502C2FB}"/>
            </c:ext>
          </c:extLst>
        </c:ser>
        <c:dLbls>
          <c:showLegendKey val="0"/>
          <c:showVal val="0"/>
          <c:showCatName val="0"/>
          <c:showSerName val="0"/>
          <c:showPercent val="0"/>
          <c:showBubbleSize val="0"/>
        </c:dLbls>
        <c:gapWidth val="50"/>
        <c:overlap val="100"/>
        <c:axId val="70719360"/>
        <c:axId val="70720896"/>
      </c:barChart>
      <c:catAx>
        <c:axId val="707193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70720896"/>
        <c:crosses val="autoZero"/>
        <c:auto val="1"/>
        <c:lblAlgn val="ctr"/>
        <c:lblOffset val="100"/>
        <c:noMultiLvlLbl val="0"/>
      </c:catAx>
      <c:valAx>
        <c:axId val="70720896"/>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70719360"/>
        <c:crosses val="autoZero"/>
        <c:crossBetween val="between"/>
      </c:valAx>
      <c:spPr>
        <a:noFill/>
        <a:ln>
          <a:noFill/>
        </a:ln>
        <a:effectLst/>
      </c:spPr>
    </c:plotArea>
    <c:legend>
      <c:legendPos val="b"/>
      <c:layout>
        <c:manualLayout>
          <c:xMode val="edge"/>
          <c:yMode val="edge"/>
          <c:x val="0.20969263439792346"/>
          <c:y val="0.91212880638561755"/>
          <c:w val="0.77295415270917867"/>
          <c:h val="6.5979026614497033E-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solidFill>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40" b="0" i="0" u="none" strike="noStrike" kern="1200" spc="0" baseline="0">
                <a:solidFill>
                  <a:schemeClr val="bg1"/>
                </a:solidFill>
                <a:latin typeface="+mn-lt"/>
                <a:ea typeface="+mn-ea"/>
                <a:cs typeface="+mn-cs"/>
              </a:defRPr>
            </a:pPr>
            <a:r>
              <a:rPr lang="en-GB"/>
              <a:t>Q: Excluding this event, have you participated in or attended any of the following in the last 12 months?</a:t>
            </a:r>
          </a:p>
        </c:rich>
      </c:tx>
      <c:layout/>
      <c:overlay val="0"/>
      <c:spPr>
        <a:noFill/>
        <a:ln>
          <a:noFill/>
        </a:ln>
        <a:effectLst/>
      </c:spPr>
    </c:title>
    <c:autoTitleDeleted val="0"/>
    <c:plotArea>
      <c:layout/>
      <c:barChart>
        <c:barDir val="bar"/>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15'!$B$4:$B$15</c:f>
              <c:strCache>
                <c:ptCount val="12"/>
                <c:pt idx="0">
                  <c:v>Film</c:v>
                </c:pt>
                <c:pt idx="1">
                  <c:v>Music</c:v>
                </c:pt>
                <c:pt idx="2">
                  <c:v>Theatre</c:v>
                </c:pt>
                <c:pt idx="3">
                  <c:v>Outdoor events</c:v>
                </c:pt>
                <c:pt idx="4">
                  <c:v>Museum / Historical attraction</c:v>
                </c:pt>
                <c:pt idx="5">
                  <c:v>Heritage / Local History Events</c:v>
                </c:pt>
                <c:pt idx="6">
                  <c:v>Visual arts / Crafts</c:v>
                </c:pt>
                <c:pt idx="7">
                  <c:v>Comedy</c:v>
                </c:pt>
                <c:pt idx="8">
                  <c:v>Ballet / Dance</c:v>
                </c:pt>
                <c:pt idx="9">
                  <c:v>Literature / Spoken Word / Poetry</c:v>
                </c:pt>
                <c:pt idx="10">
                  <c:v>Circus</c:v>
                </c:pt>
                <c:pt idx="11">
                  <c:v>Opera</c:v>
                </c:pt>
              </c:strCache>
            </c:strRef>
          </c:cat>
          <c:val>
            <c:numRef>
              <c:f>'Question 15'!$C$4:$C$15</c:f>
              <c:numCache>
                <c:formatCode>0%</c:formatCode>
                <c:ptCount val="12"/>
                <c:pt idx="0">
                  <c:v>0.84599999999999997</c:v>
                </c:pt>
                <c:pt idx="1">
                  <c:v>0.80799999999999994</c:v>
                </c:pt>
                <c:pt idx="2">
                  <c:v>0.80799999999999994</c:v>
                </c:pt>
                <c:pt idx="3">
                  <c:v>0.76900000000000002</c:v>
                </c:pt>
                <c:pt idx="4">
                  <c:v>0.73099999999999998</c:v>
                </c:pt>
                <c:pt idx="5">
                  <c:v>0.57700000000000007</c:v>
                </c:pt>
                <c:pt idx="6">
                  <c:v>0.42299999999999999</c:v>
                </c:pt>
                <c:pt idx="7">
                  <c:v>0.38500000000000001</c:v>
                </c:pt>
                <c:pt idx="8">
                  <c:v>0.34600000000000003</c:v>
                </c:pt>
                <c:pt idx="9">
                  <c:v>0.34600000000000003</c:v>
                </c:pt>
                <c:pt idx="10">
                  <c:v>3.7999999999999999E-2</c:v>
                </c:pt>
                <c:pt idx="11">
                  <c:v>3.7999999999999999E-2</c:v>
                </c:pt>
              </c:numCache>
            </c:numRef>
          </c:val>
          <c:extLst xmlns:c16r2="http://schemas.microsoft.com/office/drawing/2015/06/chart">
            <c:ext xmlns:c16="http://schemas.microsoft.com/office/drawing/2014/chart" uri="{C3380CC4-5D6E-409C-BE32-E72D297353CC}">
              <c16:uniqueId val="{00000000-6CC7-45D6-8A1E-C75A66D2AECD}"/>
            </c:ext>
          </c:extLst>
        </c:ser>
        <c:dLbls>
          <c:showLegendKey val="0"/>
          <c:showVal val="0"/>
          <c:showCatName val="0"/>
          <c:showSerName val="0"/>
          <c:showPercent val="0"/>
          <c:showBubbleSize val="0"/>
        </c:dLbls>
        <c:gapWidth val="50"/>
        <c:axId val="77805440"/>
        <c:axId val="77806976"/>
      </c:barChart>
      <c:catAx>
        <c:axId val="7780544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crossAx val="77806976"/>
        <c:crosses val="autoZero"/>
        <c:auto val="1"/>
        <c:lblAlgn val="ctr"/>
        <c:lblOffset val="100"/>
        <c:noMultiLvlLbl val="0"/>
      </c:catAx>
      <c:valAx>
        <c:axId val="77806976"/>
        <c:scaling>
          <c:orientation val="minMax"/>
        </c:scaling>
        <c:delete val="1"/>
        <c:axPos val="b"/>
        <c:numFmt formatCode="0%" sourceLinked="1"/>
        <c:majorTickMark val="none"/>
        <c:minorTickMark val="none"/>
        <c:tickLblPos val="nextTo"/>
        <c:crossAx val="77805440"/>
        <c:crosses val="autoZero"/>
        <c:crossBetween val="between"/>
      </c:valAx>
      <c:spPr>
        <a:noFill/>
        <a:ln>
          <a:noFill/>
        </a:ln>
        <a:effectLst/>
      </c:spPr>
    </c:plotArea>
    <c:plotVisOnly val="1"/>
    <c:dispBlanksAs val="gap"/>
    <c:showDLblsOverMax val="0"/>
  </c:chart>
  <c:spPr>
    <a:noFill/>
    <a:ln>
      <a:noFill/>
    </a:ln>
    <a:effectLst/>
  </c:spPr>
  <c:txPr>
    <a:bodyPr/>
    <a:lstStyle/>
    <a:p>
      <a:pPr>
        <a:defRPr sz="1200">
          <a:solidFill>
            <a:schemeClr val="bg1"/>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sz="1200" dirty="0"/>
              <a:t>Q: Thinking about the process of being invited and requesting tickets, how satisfied were you with the following? (Base: 26)</a:t>
            </a:r>
          </a:p>
        </c:rich>
      </c:tx>
      <c:layout/>
      <c:overlay val="0"/>
      <c:spPr>
        <a:noFill/>
        <a:ln>
          <a:noFill/>
        </a:ln>
        <a:effectLst/>
      </c:spPr>
    </c:title>
    <c:autoTitleDeleted val="0"/>
    <c:plotArea>
      <c:layout/>
      <c:barChart>
        <c:barDir val="bar"/>
        <c:grouping val="percentStacked"/>
        <c:varyColors val="0"/>
        <c:ser>
          <c:idx val="0"/>
          <c:order val="0"/>
          <c:tx>
            <c:strRef>
              <c:f>'Question 1'!$C$11</c:f>
              <c:strCache>
                <c:ptCount val="1"/>
                <c:pt idx="0">
                  <c:v>Very dissatisifed</c:v>
                </c:pt>
              </c:strCache>
            </c:strRef>
          </c:tx>
          <c:spPr>
            <a:solidFill>
              <a:schemeClr val="accent2">
                <a:tint val="54000"/>
              </a:schemeClr>
            </a:solidFill>
            <a:ln>
              <a:noFill/>
            </a:ln>
            <a:effectLst/>
          </c:spPr>
          <c:invertIfNegative val="0"/>
          <c:cat>
            <c:strRef>
              <c:f>'Question 1'!$B$12:$B$16</c:f>
              <c:strCache>
                <c:ptCount val="5"/>
                <c:pt idx="0">
                  <c:v>Pre-event communications on event arrangements</c:v>
                </c:pt>
                <c:pt idx="1">
                  <c:v>Information on parking/public transport</c:v>
                </c:pt>
                <c:pt idx="2">
                  <c:v>Timing of invitation</c:v>
                </c:pt>
                <c:pt idx="3">
                  <c:v>Pre-event communications on what the show is about</c:v>
                </c:pt>
                <c:pt idx="4">
                  <c:v>Invitation itself</c:v>
                </c:pt>
              </c:strCache>
            </c:strRef>
          </c:cat>
          <c:val>
            <c:numRef>
              <c:f>'Question 1'!$C$12:$C$16</c:f>
              <c:numCache>
                <c:formatCode>0%</c:formatCode>
                <c:ptCount val="5"/>
                <c:pt idx="0">
                  <c:v>0</c:v>
                </c:pt>
                <c:pt idx="1">
                  <c:v>3.8461538461538464E-2</c:v>
                </c:pt>
                <c:pt idx="2">
                  <c:v>0</c:v>
                </c:pt>
                <c:pt idx="3">
                  <c:v>0</c:v>
                </c:pt>
                <c:pt idx="4">
                  <c:v>0</c:v>
                </c:pt>
              </c:numCache>
            </c:numRef>
          </c:val>
          <c:extLst xmlns:c16r2="http://schemas.microsoft.com/office/drawing/2015/06/chart">
            <c:ext xmlns:c16="http://schemas.microsoft.com/office/drawing/2014/chart" uri="{C3380CC4-5D6E-409C-BE32-E72D297353CC}">
              <c16:uniqueId val="{00000000-1F0C-4B89-8384-5A39B162CA4E}"/>
            </c:ext>
          </c:extLst>
        </c:ser>
        <c:ser>
          <c:idx val="1"/>
          <c:order val="1"/>
          <c:tx>
            <c:strRef>
              <c:f>'Question 1'!$D$11</c:f>
              <c:strCache>
                <c:ptCount val="1"/>
                <c:pt idx="0">
                  <c:v>Dissatisfied</c:v>
                </c:pt>
              </c:strCache>
            </c:strRef>
          </c:tx>
          <c:spPr>
            <a:solidFill>
              <a:schemeClr val="accent2">
                <a:tint val="77000"/>
              </a:schemeClr>
            </a:solidFill>
            <a:ln>
              <a:noFill/>
            </a:ln>
            <a:effectLst/>
          </c:spPr>
          <c:invertIfNegative val="0"/>
          <c:cat>
            <c:strRef>
              <c:f>'Question 1'!$B$12:$B$16</c:f>
              <c:strCache>
                <c:ptCount val="5"/>
                <c:pt idx="0">
                  <c:v>Pre-event communications on event arrangements</c:v>
                </c:pt>
                <c:pt idx="1">
                  <c:v>Information on parking/public transport</c:v>
                </c:pt>
                <c:pt idx="2">
                  <c:v>Timing of invitation</c:v>
                </c:pt>
                <c:pt idx="3">
                  <c:v>Pre-event communications on what the show is about</c:v>
                </c:pt>
                <c:pt idx="4">
                  <c:v>Invitation itself</c:v>
                </c:pt>
              </c:strCache>
            </c:strRef>
          </c:cat>
          <c:val>
            <c:numRef>
              <c:f>'Question 1'!$D$12:$D$16</c:f>
              <c:numCache>
                <c:formatCode>0%</c:formatCode>
                <c:ptCount val="5"/>
                <c:pt idx="0">
                  <c:v>0</c:v>
                </c:pt>
                <c:pt idx="1">
                  <c:v>0</c:v>
                </c:pt>
                <c:pt idx="2">
                  <c:v>3.8461538461538464E-2</c:v>
                </c:pt>
                <c:pt idx="3">
                  <c:v>0</c:v>
                </c:pt>
                <c:pt idx="4">
                  <c:v>3.8461538461538464E-2</c:v>
                </c:pt>
              </c:numCache>
            </c:numRef>
          </c:val>
          <c:extLst xmlns:c16r2="http://schemas.microsoft.com/office/drawing/2015/06/chart">
            <c:ext xmlns:c16="http://schemas.microsoft.com/office/drawing/2014/chart" uri="{C3380CC4-5D6E-409C-BE32-E72D297353CC}">
              <c16:uniqueId val="{00000001-1F0C-4B89-8384-5A39B162CA4E}"/>
            </c:ext>
          </c:extLst>
        </c:ser>
        <c:ser>
          <c:idx val="2"/>
          <c:order val="2"/>
          <c:tx>
            <c:strRef>
              <c:f>'Question 1'!$E$11</c:f>
              <c:strCache>
                <c:ptCount val="1"/>
                <c:pt idx="0">
                  <c:v>Neither</c:v>
                </c:pt>
              </c:strCache>
            </c:strRef>
          </c:tx>
          <c:spPr>
            <a:solidFill>
              <a:schemeClr val="accent2"/>
            </a:solidFill>
            <a:ln>
              <a:noFill/>
            </a:ln>
            <a:effectLst/>
          </c:spPr>
          <c:invertIfNegative val="0"/>
          <c:cat>
            <c:strRef>
              <c:f>'Question 1'!$B$12:$B$16</c:f>
              <c:strCache>
                <c:ptCount val="5"/>
                <c:pt idx="0">
                  <c:v>Pre-event communications on event arrangements</c:v>
                </c:pt>
                <c:pt idx="1">
                  <c:v>Information on parking/public transport</c:v>
                </c:pt>
                <c:pt idx="2">
                  <c:v>Timing of invitation</c:v>
                </c:pt>
                <c:pt idx="3">
                  <c:v>Pre-event communications on what the show is about</c:v>
                </c:pt>
                <c:pt idx="4">
                  <c:v>Invitation itself</c:v>
                </c:pt>
              </c:strCache>
            </c:strRef>
          </c:cat>
          <c:val>
            <c:numRef>
              <c:f>'Question 1'!$E$12:$E$16</c:f>
              <c:numCache>
                <c:formatCode>0%</c:formatCode>
                <c:ptCount val="5"/>
                <c:pt idx="0">
                  <c:v>7.6923076923076927E-2</c:v>
                </c:pt>
                <c:pt idx="1">
                  <c:v>3.8461538461538464E-2</c:v>
                </c:pt>
                <c:pt idx="2">
                  <c:v>0</c:v>
                </c:pt>
                <c:pt idx="3">
                  <c:v>3.8461538461538464E-2</c:v>
                </c:pt>
                <c:pt idx="4">
                  <c:v>0</c:v>
                </c:pt>
              </c:numCache>
            </c:numRef>
          </c:val>
          <c:extLst xmlns:c16r2="http://schemas.microsoft.com/office/drawing/2015/06/chart">
            <c:ext xmlns:c16="http://schemas.microsoft.com/office/drawing/2014/chart" uri="{C3380CC4-5D6E-409C-BE32-E72D297353CC}">
              <c16:uniqueId val="{00000002-1F0C-4B89-8384-5A39B162CA4E}"/>
            </c:ext>
          </c:extLst>
        </c:ser>
        <c:ser>
          <c:idx val="3"/>
          <c:order val="3"/>
          <c:tx>
            <c:strRef>
              <c:f>'Question 1'!$F$11</c:f>
              <c:strCache>
                <c:ptCount val="1"/>
                <c:pt idx="0">
                  <c:v>Satisfied</c:v>
                </c:pt>
              </c:strCache>
            </c:strRef>
          </c:tx>
          <c:spPr>
            <a:solidFill>
              <a:schemeClr val="accent2">
                <a:shade val="76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1'!$B$12:$B$16</c:f>
              <c:strCache>
                <c:ptCount val="5"/>
                <c:pt idx="0">
                  <c:v>Pre-event communications on event arrangements</c:v>
                </c:pt>
                <c:pt idx="1">
                  <c:v>Information on parking/public transport</c:v>
                </c:pt>
                <c:pt idx="2">
                  <c:v>Timing of invitation</c:v>
                </c:pt>
                <c:pt idx="3">
                  <c:v>Pre-event communications on what the show is about</c:v>
                </c:pt>
                <c:pt idx="4">
                  <c:v>Invitation itself</c:v>
                </c:pt>
              </c:strCache>
            </c:strRef>
          </c:cat>
          <c:val>
            <c:numRef>
              <c:f>'Question 1'!$F$12:$F$16</c:f>
              <c:numCache>
                <c:formatCode>0%</c:formatCode>
                <c:ptCount val="5"/>
                <c:pt idx="0">
                  <c:v>0.34615384615384615</c:v>
                </c:pt>
                <c:pt idx="1">
                  <c:v>0.26923076923076922</c:v>
                </c:pt>
                <c:pt idx="2">
                  <c:v>0.30769230769230771</c:v>
                </c:pt>
                <c:pt idx="3">
                  <c:v>0.30769230769230771</c:v>
                </c:pt>
                <c:pt idx="4">
                  <c:v>0.19230769230769232</c:v>
                </c:pt>
              </c:numCache>
            </c:numRef>
          </c:val>
          <c:extLst xmlns:c16r2="http://schemas.microsoft.com/office/drawing/2015/06/chart">
            <c:ext xmlns:c16="http://schemas.microsoft.com/office/drawing/2014/chart" uri="{C3380CC4-5D6E-409C-BE32-E72D297353CC}">
              <c16:uniqueId val="{00000003-1F0C-4B89-8384-5A39B162CA4E}"/>
            </c:ext>
          </c:extLst>
        </c:ser>
        <c:ser>
          <c:idx val="4"/>
          <c:order val="4"/>
          <c:tx>
            <c:strRef>
              <c:f>'Question 1'!$G$11</c:f>
              <c:strCache>
                <c:ptCount val="1"/>
                <c:pt idx="0">
                  <c:v>Very satisfied</c:v>
                </c:pt>
              </c:strCache>
            </c:strRef>
          </c:tx>
          <c:spPr>
            <a:solidFill>
              <a:schemeClr val="accent2">
                <a:shade val="53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1'!$B$12:$B$16</c:f>
              <c:strCache>
                <c:ptCount val="5"/>
                <c:pt idx="0">
                  <c:v>Pre-event communications on event arrangements</c:v>
                </c:pt>
                <c:pt idx="1">
                  <c:v>Information on parking/public transport</c:v>
                </c:pt>
                <c:pt idx="2">
                  <c:v>Timing of invitation</c:v>
                </c:pt>
                <c:pt idx="3">
                  <c:v>Pre-event communications on what the show is about</c:v>
                </c:pt>
                <c:pt idx="4">
                  <c:v>Invitation itself</c:v>
                </c:pt>
              </c:strCache>
            </c:strRef>
          </c:cat>
          <c:val>
            <c:numRef>
              <c:f>'Question 1'!$G$12:$G$16</c:f>
              <c:numCache>
                <c:formatCode>0%</c:formatCode>
                <c:ptCount val="5"/>
                <c:pt idx="0">
                  <c:v>0.57692307692307687</c:v>
                </c:pt>
                <c:pt idx="1">
                  <c:v>0.61538461538461542</c:v>
                </c:pt>
                <c:pt idx="2">
                  <c:v>0.61538461538461542</c:v>
                </c:pt>
                <c:pt idx="3">
                  <c:v>0.65384615384615385</c:v>
                </c:pt>
                <c:pt idx="4">
                  <c:v>0.73076923076923073</c:v>
                </c:pt>
              </c:numCache>
            </c:numRef>
          </c:val>
          <c:extLst xmlns:c16r2="http://schemas.microsoft.com/office/drawing/2015/06/chart">
            <c:ext xmlns:c16="http://schemas.microsoft.com/office/drawing/2014/chart" uri="{C3380CC4-5D6E-409C-BE32-E72D297353CC}">
              <c16:uniqueId val="{00000004-1F0C-4B89-8384-5A39B162CA4E}"/>
            </c:ext>
          </c:extLst>
        </c:ser>
        <c:dLbls>
          <c:showLegendKey val="0"/>
          <c:showVal val="0"/>
          <c:showCatName val="0"/>
          <c:showSerName val="0"/>
          <c:showPercent val="0"/>
          <c:showBubbleSize val="0"/>
        </c:dLbls>
        <c:gapWidth val="50"/>
        <c:overlap val="100"/>
        <c:axId val="29854720"/>
        <c:axId val="29860608"/>
      </c:barChart>
      <c:catAx>
        <c:axId val="298547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US"/>
          </a:p>
        </c:txPr>
        <c:crossAx val="29860608"/>
        <c:crosses val="autoZero"/>
        <c:auto val="1"/>
        <c:lblAlgn val="ctr"/>
        <c:lblOffset val="100"/>
        <c:noMultiLvlLbl val="0"/>
      </c:catAx>
      <c:valAx>
        <c:axId val="29860608"/>
        <c:scaling>
          <c:orientation val="minMax"/>
        </c:scaling>
        <c:delete val="1"/>
        <c:axPos val="b"/>
        <c:numFmt formatCode="0%" sourceLinked="1"/>
        <c:majorTickMark val="none"/>
        <c:minorTickMark val="none"/>
        <c:tickLblPos val="nextTo"/>
        <c:crossAx val="29854720"/>
        <c:crosses val="autoZero"/>
        <c:crossBetween val="between"/>
      </c:valAx>
      <c:spPr>
        <a:noFill/>
        <a:ln>
          <a:noFill/>
        </a:ln>
        <a:effectLst/>
      </c:spPr>
    </c:plotArea>
    <c:legend>
      <c:legendPos val="b"/>
      <c:layout>
        <c:manualLayout>
          <c:xMode val="edge"/>
          <c:yMode val="edge"/>
          <c:x val="0.28402968265497536"/>
          <c:y val="0.86826794118937345"/>
          <c:w val="0.71490657485678255"/>
          <c:h val="6.2368751891602452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solidFil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dirty="0"/>
              <a:t>Q: Who did you offer tickets to?</a:t>
            </a:r>
          </a:p>
        </c:rich>
      </c:tx>
      <c:layout>
        <c:manualLayout>
          <c:xMode val="edge"/>
          <c:yMode val="edge"/>
          <c:x val="0.2611586321038773"/>
          <c:y val="3.0587138180648121E-2"/>
        </c:manualLayout>
      </c:layout>
      <c:overlay val="0"/>
      <c:spPr>
        <a:noFill/>
        <a:ln>
          <a:noFill/>
        </a:ln>
        <a:effectLst/>
      </c:spPr>
    </c:title>
    <c:autoTitleDeleted val="0"/>
    <c:plotArea>
      <c:layout>
        <c:manualLayout>
          <c:layoutTarget val="inner"/>
          <c:xMode val="edge"/>
          <c:yMode val="edge"/>
          <c:x val="2.8796464445539228E-2"/>
          <c:y val="9.3778830443428371E-2"/>
          <c:w val="0.94240707110892152"/>
          <c:h val="0.62686813673957931"/>
        </c:manualLayout>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3'!$B$4:$B$9</c:f>
              <c:strCache>
                <c:ptCount val="6"/>
                <c:pt idx="0">
                  <c:v>Staff</c:v>
                </c:pt>
                <c:pt idx="1">
                  <c:v>Not Applicable</c:v>
                </c:pt>
                <c:pt idx="2">
                  <c:v>Board members</c:v>
                </c:pt>
                <c:pt idx="3">
                  <c:v>Family</c:v>
                </c:pt>
                <c:pt idx="4">
                  <c:v>Volunteers</c:v>
                </c:pt>
                <c:pt idx="5">
                  <c:v>Customers</c:v>
                </c:pt>
              </c:strCache>
            </c:strRef>
          </c:cat>
          <c:val>
            <c:numRef>
              <c:f>'Question 3'!$C$4:$C$9</c:f>
              <c:numCache>
                <c:formatCode>0%</c:formatCode>
                <c:ptCount val="6"/>
                <c:pt idx="0">
                  <c:v>0.76900000000000002</c:v>
                </c:pt>
                <c:pt idx="1">
                  <c:v>0.154</c:v>
                </c:pt>
                <c:pt idx="2">
                  <c:v>7.6923076923076927E-2</c:v>
                </c:pt>
                <c:pt idx="3">
                  <c:v>3.8461538461538464E-2</c:v>
                </c:pt>
                <c:pt idx="4">
                  <c:v>3.7999999999999999E-2</c:v>
                </c:pt>
                <c:pt idx="5">
                  <c:v>3.7999999999999999E-2</c:v>
                </c:pt>
              </c:numCache>
            </c:numRef>
          </c:val>
          <c:extLst xmlns:c16r2="http://schemas.microsoft.com/office/drawing/2015/06/chart">
            <c:ext xmlns:c16="http://schemas.microsoft.com/office/drawing/2014/chart" uri="{C3380CC4-5D6E-409C-BE32-E72D297353CC}">
              <c16:uniqueId val="{00000000-07E6-4FDB-A300-557E820567FF}"/>
            </c:ext>
          </c:extLst>
        </c:ser>
        <c:dLbls>
          <c:showLegendKey val="0"/>
          <c:showVal val="0"/>
          <c:showCatName val="0"/>
          <c:showSerName val="0"/>
          <c:showPercent val="0"/>
          <c:showBubbleSize val="0"/>
        </c:dLbls>
        <c:gapWidth val="50"/>
        <c:overlap val="-27"/>
        <c:axId val="29781376"/>
        <c:axId val="29791360"/>
      </c:barChart>
      <c:catAx>
        <c:axId val="29781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29791360"/>
        <c:crosses val="autoZero"/>
        <c:auto val="1"/>
        <c:lblAlgn val="ctr"/>
        <c:lblOffset val="100"/>
        <c:noMultiLvlLbl val="0"/>
      </c:catAx>
      <c:valAx>
        <c:axId val="29791360"/>
        <c:scaling>
          <c:orientation val="minMax"/>
        </c:scaling>
        <c:delete val="1"/>
        <c:axPos val="l"/>
        <c:numFmt formatCode="0%" sourceLinked="1"/>
        <c:majorTickMark val="none"/>
        <c:minorTickMark val="none"/>
        <c:tickLblPos val="nextTo"/>
        <c:crossAx val="29781376"/>
        <c:crosses val="autoZero"/>
        <c:crossBetween val="between"/>
      </c:valAx>
      <c:spPr>
        <a:noFill/>
        <a:ln>
          <a:noFill/>
        </a:ln>
        <a:effectLst/>
      </c:spPr>
    </c:plotArea>
    <c:plotVisOnly val="1"/>
    <c:dispBlanksAs val="gap"/>
    <c:showDLblsOverMax val="0"/>
  </c:chart>
  <c:spPr>
    <a:noFill/>
    <a:ln>
      <a:noFill/>
    </a:ln>
    <a:effectLst/>
  </c:spPr>
  <c:txPr>
    <a:bodyPr/>
    <a:lstStyle/>
    <a:p>
      <a:pPr>
        <a:defRPr sz="1000">
          <a:solidFill>
            <a:schemeClr val="bg1"/>
          </a:solidFil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a:t>Q: How did you allocate Place des Anges tickets amongst your staff?</a:t>
            </a:r>
          </a:p>
        </c:rich>
      </c:tx>
      <c:layout/>
      <c:overlay val="0"/>
      <c:spPr>
        <a:noFill/>
        <a:ln>
          <a:noFill/>
        </a:ln>
        <a:effectLst/>
      </c:spPr>
    </c:title>
    <c:autoTitleDeleted val="0"/>
    <c:plotArea>
      <c:layout/>
      <c:pieChart>
        <c:varyColors val="1"/>
        <c:ser>
          <c:idx val="0"/>
          <c:order val="0"/>
          <c:dPt>
            <c:idx val="0"/>
            <c:bubble3D val="0"/>
            <c:spPr>
              <a:solidFill>
                <a:schemeClr val="accent2">
                  <a:shade val="5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493E-4C5F-9FE5-171A5F5B46CD}"/>
              </c:ext>
            </c:extLst>
          </c:dPt>
          <c:dPt>
            <c:idx val="1"/>
            <c:bubble3D val="0"/>
            <c:spPr>
              <a:solidFill>
                <a:schemeClr val="accent2">
                  <a:shade val="7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493E-4C5F-9FE5-171A5F5B46CD}"/>
              </c:ext>
            </c:extLst>
          </c:dPt>
          <c:dPt>
            <c:idx val="2"/>
            <c:bubble3D val="0"/>
            <c:spPr>
              <a:solidFill>
                <a:schemeClr val="accent2">
                  <a:shade val="9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493E-4C5F-9FE5-171A5F5B46CD}"/>
              </c:ext>
            </c:extLst>
          </c:dPt>
          <c:dPt>
            <c:idx val="3"/>
            <c:bubble3D val="0"/>
            <c:spPr>
              <a:solidFill>
                <a:schemeClr val="accent2">
                  <a:tint val="9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493E-4C5F-9FE5-171A5F5B46CD}"/>
              </c:ext>
            </c:extLst>
          </c:dPt>
          <c:dPt>
            <c:idx val="4"/>
            <c:bubble3D val="0"/>
            <c:spPr>
              <a:solidFill>
                <a:schemeClr val="accent2">
                  <a:tint val="7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493E-4C5F-9FE5-171A5F5B46CD}"/>
              </c:ext>
            </c:extLst>
          </c:dPt>
          <c:dPt>
            <c:idx val="5"/>
            <c:bubble3D val="0"/>
            <c:spPr>
              <a:solidFill>
                <a:schemeClr val="accent2">
                  <a:tint val="50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B-493E-4C5F-9FE5-171A5F5B46CD}"/>
              </c:ext>
            </c:extLst>
          </c:dPt>
          <c:dLbls>
            <c:spPr>
              <a:noFill/>
              <a:ln>
                <a:noFill/>
              </a:ln>
              <a:effectLst/>
            </c:spPr>
            <c:txPr>
              <a:bodyPr rot="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'Question 6'!$B$4:$B$9</c:f>
              <c:strCache>
                <c:ptCount val="6"/>
                <c:pt idx="0">
                  <c:v>By management level</c:v>
                </c:pt>
                <c:pt idx="1">
                  <c:v>By role/occupation</c:v>
                </c:pt>
                <c:pt idx="2">
                  <c:v>First come first serve</c:v>
                </c:pt>
                <c:pt idx="3">
                  <c:v>Ballot</c:v>
                </c:pt>
                <c:pt idx="4">
                  <c:v>Free prize draw</c:v>
                </c:pt>
                <c:pt idx="5">
                  <c:v>Other / N/A</c:v>
                </c:pt>
              </c:strCache>
            </c:strRef>
          </c:cat>
          <c:val>
            <c:numRef>
              <c:f>'Question 6'!$C$4:$C$9</c:f>
              <c:numCache>
                <c:formatCode>0%</c:formatCode>
                <c:ptCount val="6"/>
                <c:pt idx="0">
                  <c:v>3.8461538461538464E-2</c:v>
                </c:pt>
                <c:pt idx="1">
                  <c:v>7.6999999999999999E-2</c:v>
                </c:pt>
                <c:pt idx="2">
                  <c:v>0.154</c:v>
                </c:pt>
                <c:pt idx="3">
                  <c:v>0.192</c:v>
                </c:pt>
                <c:pt idx="4">
                  <c:v>0.23100000000000001</c:v>
                </c:pt>
                <c:pt idx="5">
                  <c:v>0.30769230769230771</c:v>
                </c:pt>
              </c:numCache>
            </c:numRef>
          </c:val>
          <c:extLst xmlns:c16r2="http://schemas.microsoft.com/office/drawing/2015/06/chart">
            <c:ext xmlns:c16="http://schemas.microsoft.com/office/drawing/2014/chart" uri="{C3380CC4-5D6E-409C-BE32-E72D297353CC}">
              <c16:uniqueId val="{0000000C-493E-4C5F-9FE5-171A5F5B46CD}"/>
            </c:ext>
          </c:extLst>
        </c:ser>
        <c:dLbls>
          <c:showLegendKey val="0"/>
          <c:showVal val="0"/>
          <c:showCatName val="0"/>
          <c:showSerName val="0"/>
          <c:showPercent val="0"/>
          <c:showBubbleSize val="0"/>
          <c:showLeaderLines val="1"/>
        </c:dLbls>
        <c:firstSliceAng val="45"/>
      </c:pieChart>
      <c:spPr>
        <a:noFill/>
        <a:ln>
          <a:noFill/>
        </a:ln>
        <a:effectLst/>
      </c:spPr>
    </c:plotArea>
    <c:plotVisOnly val="1"/>
    <c:dispBlanksAs val="gap"/>
    <c:showDLblsOverMax val="0"/>
  </c:chart>
  <c:spPr>
    <a:noFill/>
    <a:ln>
      <a:noFill/>
    </a:ln>
    <a:effectLst/>
  </c:spPr>
  <c:txPr>
    <a:bodyPr/>
    <a:lstStyle/>
    <a:p>
      <a:pPr>
        <a:defRPr sz="1000">
          <a:solidFill>
            <a:schemeClr val="bg1"/>
          </a:solidFil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a:t>Q: How would you rate the level of interest in tickets amongst your staff?</a:t>
            </a:r>
          </a:p>
        </c:rich>
      </c:tx>
      <c:layout>
        <c:manualLayout>
          <c:xMode val="edge"/>
          <c:yMode val="edge"/>
          <c:x val="0.14503744006377683"/>
          <c:y val="8.4305557860497538E-2"/>
        </c:manualLayout>
      </c:layout>
      <c:overlay val="0"/>
      <c:spPr>
        <a:noFill/>
        <a:ln>
          <a:noFill/>
        </a:ln>
        <a:effectLst/>
      </c:spPr>
    </c:title>
    <c:autoTitleDeleted val="0"/>
    <c:plotArea>
      <c:layout>
        <c:manualLayout>
          <c:layoutTarget val="inner"/>
          <c:xMode val="edge"/>
          <c:yMode val="edge"/>
          <c:x val="3.5333222384823053E-2"/>
          <c:y val="0.13641484379894861"/>
          <c:w val="0.92933355523035388"/>
          <c:h val="0.47478611662984888"/>
        </c:manualLayout>
      </c:layout>
      <c:barChart>
        <c:barDir val="col"/>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4'!$C$7:$G$7</c:f>
              <c:strCache>
                <c:ptCount val="5"/>
                <c:pt idx="0">
                  <c:v>Very interested</c:v>
                </c:pt>
                <c:pt idx="1">
                  <c:v>Interested</c:v>
                </c:pt>
                <c:pt idx="2">
                  <c:v>Indifferent</c:v>
                </c:pt>
                <c:pt idx="3">
                  <c:v>Uninterested</c:v>
                </c:pt>
                <c:pt idx="4">
                  <c:v>Don't know</c:v>
                </c:pt>
              </c:strCache>
            </c:strRef>
          </c:cat>
          <c:val>
            <c:numRef>
              <c:f>'Question 4'!$C$8:$G$8</c:f>
              <c:numCache>
                <c:formatCode>0%</c:formatCode>
                <c:ptCount val="5"/>
                <c:pt idx="0">
                  <c:v>0.53846153846153844</c:v>
                </c:pt>
                <c:pt idx="1">
                  <c:v>0.23076923076923078</c:v>
                </c:pt>
                <c:pt idx="2">
                  <c:v>7.6923076923076927E-2</c:v>
                </c:pt>
                <c:pt idx="3">
                  <c:v>0</c:v>
                </c:pt>
                <c:pt idx="4">
                  <c:v>0.15384615384615385</c:v>
                </c:pt>
              </c:numCache>
            </c:numRef>
          </c:val>
          <c:extLst xmlns:c16r2="http://schemas.microsoft.com/office/drawing/2015/06/chart">
            <c:ext xmlns:c16="http://schemas.microsoft.com/office/drawing/2014/chart" uri="{C3380CC4-5D6E-409C-BE32-E72D297353CC}">
              <c16:uniqueId val="{00000000-CED6-456C-A8EC-EE5F018CFC1A}"/>
            </c:ext>
          </c:extLst>
        </c:ser>
        <c:dLbls>
          <c:showLegendKey val="0"/>
          <c:showVal val="0"/>
          <c:showCatName val="0"/>
          <c:showSerName val="0"/>
          <c:showPercent val="0"/>
          <c:showBubbleSize val="0"/>
        </c:dLbls>
        <c:gapWidth val="50"/>
        <c:overlap val="-27"/>
        <c:axId val="29947776"/>
        <c:axId val="29949312"/>
      </c:barChart>
      <c:catAx>
        <c:axId val="299477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29949312"/>
        <c:crosses val="autoZero"/>
        <c:auto val="1"/>
        <c:lblAlgn val="ctr"/>
        <c:lblOffset val="100"/>
        <c:noMultiLvlLbl val="0"/>
      </c:catAx>
      <c:valAx>
        <c:axId val="29949312"/>
        <c:scaling>
          <c:orientation val="minMax"/>
        </c:scaling>
        <c:delete val="1"/>
        <c:axPos val="l"/>
        <c:numFmt formatCode="0%" sourceLinked="1"/>
        <c:majorTickMark val="none"/>
        <c:minorTickMark val="none"/>
        <c:tickLblPos val="nextTo"/>
        <c:crossAx val="29947776"/>
        <c:crosses val="autoZero"/>
        <c:crossBetween val="between"/>
      </c:valAx>
      <c:spPr>
        <a:noFill/>
        <a:ln>
          <a:noFill/>
        </a:ln>
        <a:effectLst/>
      </c:spPr>
    </c:plotArea>
    <c:plotVisOnly val="1"/>
    <c:dispBlanksAs val="gap"/>
    <c:showDLblsOverMax val="0"/>
  </c:chart>
  <c:spPr>
    <a:noFill/>
    <a:ln>
      <a:noFill/>
    </a:ln>
    <a:effectLst/>
  </c:spPr>
  <c:txPr>
    <a:bodyPr/>
    <a:lstStyle/>
    <a:p>
      <a:pPr>
        <a:defRPr sz="1000">
          <a:solidFill>
            <a:schemeClr val="bg1"/>
          </a:solidFil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sz="1200"/>
              <a:t>Q: Did attending the pre-show event enable you to make any of the following connections?</a:t>
            </a:r>
          </a:p>
        </c:rich>
      </c:tx>
      <c:layout/>
      <c:overlay val="0"/>
      <c:spPr>
        <a:noFill/>
        <a:ln>
          <a:noFill/>
        </a:ln>
        <a:effectLst/>
      </c:spPr>
    </c:title>
    <c:autoTitleDeleted val="0"/>
    <c:plotArea>
      <c:layout/>
      <c:barChart>
        <c:barDir val="col"/>
        <c:grouping val="percentStacked"/>
        <c:varyColors val="0"/>
        <c:ser>
          <c:idx val="0"/>
          <c:order val="0"/>
          <c:tx>
            <c:strRef>
              <c:f>'Question 8'!$H$3</c:f>
              <c:strCache>
                <c:ptCount val="1"/>
                <c:pt idx="0">
                  <c:v>Yes</c:v>
                </c:pt>
              </c:strCache>
            </c:strRef>
          </c:tx>
          <c:spPr>
            <a:solidFill>
              <a:schemeClr val="accent3">
                <a:shade val="65000"/>
              </a:schemeClr>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8'!$G$4:$G$6</c:f>
              <c:strCache>
                <c:ptCount val="3"/>
                <c:pt idx="0">
                  <c:v>Business</c:v>
                </c:pt>
                <c:pt idx="1">
                  <c:v>Strategic</c:v>
                </c:pt>
                <c:pt idx="2">
                  <c:v>Political</c:v>
                </c:pt>
              </c:strCache>
            </c:strRef>
          </c:cat>
          <c:val>
            <c:numRef>
              <c:f>'Question 8'!$H$4:$H$6</c:f>
              <c:numCache>
                <c:formatCode>0%</c:formatCode>
                <c:ptCount val="3"/>
                <c:pt idx="0">
                  <c:v>0.69230769230769229</c:v>
                </c:pt>
                <c:pt idx="1">
                  <c:v>0.5</c:v>
                </c:pt>
                <c:pt idx="2">
                  <c:v>0.19230769230769232</c:v>
                </c:pt>
              </c:numCache>
            </c:numRef>
          </c:val>
          <c:extLst xmlns:c16r2="http://schemas.microsoft.com/office/drawing/2015/06/chart">
            <c:ext xmlns:c16="http://schemas.microsoft.com/office/drawing/2014/chart" uri="{C3380CC4-5D6E-409C-BE32-E72D297353CC}">
              <c16:uniqueId val="{00000000-5AA5-4B50-889D-51857BC2BB72}"/>
            </c:ext>
          </c:extLst>
        </c:ser>
        <c:ser>
          <c:idx val="1"/>
          <c:order val="1"/>
          <c:tx>
            <c:strRef>
              <c:f>'Question 8'!$I$3</c:f>
              <c:strCache>
                <c:ptCount val="1"/>
                <c:pt idx="0">
                  <c:v>No</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8'!$G$4:$G$6</c:f>
              <c:strCache>
                <c:ptCount val="3"/>
                <c:pt idx="0">
                  <c:v>Business</c:v>
                </c:pt>
                <c:pt idx="1">
                  <c:v>Strategic</c:v>
                </c:pt>
                <c:pt idx="2">
                  <c:v>Political</c:v>
                </c:pt>
              </c:strCache>
            </c:strRef>
          </c:cat>
          <c:val>
            <c:numRef>
              <c:f>'Question 8'!$I$4:$I$6</c:f>
              <c:numCache>
                <c:formatCode>0%</c:formatCode>
                <c:ptCount val="3"/>
                <c:pt idx="0">
                  <c:v>0.15384615384615385</c:v>
                </c:pt>
                <c:pt idx="1">
                  <c:v>0.30769230769230771</c:v>
                </c:pt>
                <c:pt idx="2">
                  <c:v>0.53846153846153844</c:v>
                </c:pt>
              </c:numCache>
            </c:numRef>
          </c:val>
          <c:extLst xmlns:c16r2="http://schemas.microsoft.com/office/drawing/2015/06/chart">
            <c:ext xmlns:c16="http://schemas.microsoft.com/office/drawing/2014/chart" uri="{C3380CC4-5D6E-409C-BE32-E72D297353CC}">
              <c16:uniqueId val="{00000001-5AA5-4B50-889D-51857BC2BB72}"/>
            </c:ext>
          </c:extLst>
        </c:ser>
        <c:ser>
          <c:idx val="2"/>
          <c:order val="2"/>
          <c:tx>
            <c:strRef>
              <c:f>'Question 8'!$J$3</c:f>
              <c:strCache>
                <c:ptCount val="1"/>
                <c:pt idx="0">
                  <c:v>Not sure</c:v>
                </c:pt>
              </c:strCache>
            </c:strRef>
          </c:tx>
          <c:spPr>
            <a:solidFill>
              <a:schemeClr val="accent3">
                <a:tint val="65000"/>
              </a:schemeClr>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8'!$G$4:$G$6</c:f>
              <c:strCache>
                <c:ptCount val="3"/>
                <c:pt idx="0">
                  <c:v>Business</c:v>
                </c:pt>
                <c:pt idx="1">
                  <c:v>Strategic</c:v>
                </c:pt>
                <c:pt idx="2">
                  <c:v>Political</c:v>
                </c:pt>
              </c:strCache>
            </c:strRef>
          </c:cat>
          <c:val>
            <c:numRef>
              <c:f>'Question 8'!$J$4:$J$6</c:f>
              <c:numCache>
                <c:formatCode>0%</c:formatCode>
                <c:ptCount val="3"/>
                <c:pt idx="0">
                  <c:v>0.15384615384615385</c:v>
                </c:pt>
                <c:pt idx="1">
                  <c:v>0.19230769230769232</c:v>
                </c:pt>
                <c:pt idx="2">
                  <c:v>0.26923076923076922</c:v>
                </c:pt>
              </c:numCache>
            </c:numRef>
          </c:val>
          <c:extLst xmlns:c16r2="http://schemas.microsoft.com/office/drawing/2015/06/chart">
            <c:ext xmlns:c16="http://schemas.microsoft.com/office/drawing/2014/chart" uri="{C3380CC4-5D6E-409C-BE32-E72D297353CC}">
              <c16:uniqueId val="{00000002-5AA5-4B50-889D-51857BC2BB72}"/>
            </c:ext>
          </c:extLst>
        </c:ser>
        <c:dLbls>
          <c:showLegendKey val="0"/>
          <c:showVal val="0"/>
          <c:showCatName val="0"/>
          <c:showSerName val="0"/>
          <c:showPercent val="0"/>
          <c:showBubbleSize val="0"/>
        </c:dLbls>
        <c:gapWidth val="50"/>
        <c:overlap val="100"/>
        <c:axId val="33037312"/>
        <c:axId val="33055488"/>
      </c:barChart>
      <c:catAx>
        <c:axId val="33037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crossAx val="33055488"/>
        <c:crosses val="autoZero"/>
        <c:auto val="1"/>
        <c:lblAlgn val="ctr"/>
        <c:lblOffset val="100"/>
        <c:noMultiLvlLbl val="0"/>
      </c:catAx>
      <c:valAx>
        <c:axId val="33055488"/>
        <c:scaling>
          <c:orientation val="minMax"/>
        </c:scaling>
        <c:delete val="1"/>
        <c:axPos val="l"/>
        <c:numFmt formatCode="0%" sourceLinked="1"/>
        <c:majorTickMark val="none"/>
        <c:minorTickMark val="none"/>
        <c:tickLblPos val="nextTo"/>
        <c:crossAx val="33037312"/>
        <c:crosses val="autoZero"/>
        <c:crossBetween val="between"/>
      </c:valAx>
      <c:spPr>
        <a:noFill/>
        <a:ln>
          <a:noFill/>
        </a:ln>
        <a:effectLst/>
      </c:spPr>
    </c:plotArea>
    <c:legend>
      <c:legendPos val="l"/>
      <c:layout/>
      <c:overlay val="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solidFill>
            <a:schemeClr val="bg1"/>
          </a:solidFil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r>
              <a:rPr lang="en-GB"/>
              <a:t>Q: Do you plan to follow up on these connections?</a:t>
            </a:r>
          </a:p>
        </c:rich>
      </c:tx>
      <c:layout/>
      <c:overlay val="0"/>
      <c:spPr>
        <a:noFill/>
        <a:ln>
          <a:noFill/>
        </a:ln>
        <a:effectLst/>
      </c:spPr>
    </c:title>
    <c:autoTitleDeleted val="0"/>
    <c:plotArea>
      <c:layout/>
      <c:pieChart>
        <c:varyColors val="1"/>
        <c:ser>
          <c:idx val="0"/>
          <c:order val="0"/>
          <c:dPt>
            <c:idx val="0"/>
            <c:bubble3D val="0"/>
            <c:spPr>
              <a:solidFill>
                <a:schemeClr val="accent3">
                  <a:shade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201A-4B5E-8A44-4C0AC6E249B7}"/>
              </c:ext>
            </c:extLst>
          </c:dPt>
          <c:dPt>
            <c:idx val="1"/>
            <c:bubble3D val="0"/>
            <c:spPr>
              <a:solidFill>
                <a:schemeClr val="accent3">
                  <a:shade val="86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201A-4B5E-8A44-4C0AC6E249B7}"/>
              </c:ext>
            </c:extLst>
          </c:dPt>
          <c:dPt>
            <c:idx val="2"/>
            <c:bubble3D val="0"/>
            <c:spPr>
              <a:solidFill>
                <a:schemeClr val="accent3">
                  <a:tint val="86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201A-4B5E-8A44-4C0AC6E249B7}"/>
              </c:ext>
            </c:extLst>
          </c:dPt>
          <c:dPt>
            <c:idx val="3"/>
            <c:bubble3D val="0"/>
            <c:spPr>
              <a:solidFill>
                <a:schemeClr val="accent3">
                  <a:tint val="5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201A-4B5E-8A44-4C0AC6E249B7}"/>
              </c:ext>
            </c:extLst>
          </c:dPt>
          <c:dLbls>
            <c:dLbl>
              <c:idx val="0"/>
              <c:layout>
                <c:manualLayout>
                  <c:x val="1.3002363461106297E-2"/>
                  <c:y val="-0.13993785437018527"/>
                </c:manualLayout>
              </c:layout>
              <c:showLegendKey val="0"/>
              <c:showVal val="1"/>
              <c:showCatName val="1"/>
              <c:showSerName val="0"/>
              <c:showPercent val="0"/>
              <c:showBubbleSize val="0"/>
              <c:extLst xmlns:c16r2="http://schemas.microsoft.com/office/drawing/2015/06/chart">
                <c:ext xmlns:c15="http://schemas.microsoft.com/office/drawing/2012/chart" uri="{CE6537A1-D6FC-4f65-9D91-7224C49458BB}">
                  <c15:layout>
                    <c:manualLayout>
                      <c:w val="0.36405133169285142"/>
                      <c:h val="0.21875009838150616"/>
                    </c:manualLayout>
                  </c15:layout>
                </c:ext>
                <c:ext xmlns:c16="http://schemas.microsoft.com/office/drawing/2014/chart" uri="{C3380CC4-5D6E-409C-BE32-E72D297353CC}">
                  <c16:uniqueId val="{00000001-201A-4B5E-8A44-4C0AC6E249B7}"/>
                </c:ext>
              </c:extLst>
            </c:dLbl>
            <c:dLbl>
              <c:idx val="1"/>
              <c:layout>
                <c:manualLayout>
                  <c:x val="0.16903072499438185"/>
                  <c:y val="0.26183364238243806"/>
                </c:manualLayout>
              </c:layout>
              <c:showLegendKey val="0"/>
              <c:showVal val="1"/>
              <c:showCatName val="1"/>
              <c:showSerName val="0"/>
              <c:showPercent val="0"/>
              <c:showBubbleSize val="0"/>
              <c:extLst xmlns:c16r2="http://schemas.microsoft.com/office/drawing/2015/06/chart">
                <c:ext xmlns:c15="http://schemas.microsoft.com/office/drawing/2012/chart" uri="{CE6537A1-D6FC-4f65-9D91-7224C49458BB}">
                  <c15:layout>
                    <c:manualLayout>
                      <c:w val="0.26329786008740252"/>
                      <c:h val="0.18891610339975004"/>
                    </c:manualLayout>
                  </c15:layout>
                </c:ext>
                <c:ext xmlns:c16="http://schemas.microsoft.com/office/drawing/2014/chart" uri="{C3380CC4-5D6E-409C-BE32-E72D297353CC}">
                  <c16:uniqueId val="{00000003-201A-4B5E-8A44-4C0AC6E249B7}"/>
                </c:ext>
              </c:extLst>
            </c:dLbl>
            <c:dLbl>
              <c:idx val="2"/>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dLbl>
            <c:dLbl>
              <c:idx val="3"/>
              <c:layout>
                <c:manualLayout>
                  <c:x val="-1.1375788268284831E-3"/>
                  <c:y val="3.0887070623754492E-2"/>
                </c:manualLayout>
              </c:layout>
              <c:spPr>
                <a:noFill/>
                <a:ln>
                  <a:noFill/>
                </a:ln>
                <a:effectLst/>
              </c:spPr>
              <c:txPr>
                <a:bodyPr rot="0" spcFirstLastPara="1" vertOverflow="ellipsis" vert="horz" wrap="square" anchor="ctr" anchorCtr="1"/>
                <a:lstStyle/>
                <a:p>
                  <a:pPr>
                    <a:defRPr sz="900" b="1"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extLst xmlns:c16r2="http://schemas.microsoft.com/office/drawing/2015/06/chart">
                <c:ext xmlns:c15="http://schemas.microsoft.com/office/drawing/2012/chart" uri="{CE6537A1-D6FC-4f65-9D91-7224C49458BB}">
                  <c15:layout>
                    <c:manualLayout>
                      <c:w val="0.28194444444444444"/>
                      <c:h val="0.21527777777777779"/>
                    </c:manualLayout>
                  </c15:layout>
                </c:ext>
                <c:ext xmlns:c16="http://schemas.microsoft.com/office/drawing/2014/chart" uri="{C3380CC4-5D6E-409C-BE32-E72D297353CC}">
                  <c16:uniqueId val="{00000007-201A-4B5E-8A44-4C0AC6E249B7}"/>
                </c:ext>
              </c:extLst>
            </c:dLbl>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extLst>
          </c:dLbls>
          <c:cat>
            <c:strRef>
              <c:f>'Question 9'!$B$4:$B$7</c:f>
              <c:strCache>
                <c:ptCount val="4"/>
                <c:pt idx="0">
                  <c:v>I have already followed up on these connections</c:v>
                </c:pt>
                <c:pt idx="1">
                  <c:v>I plan to follow up on these connections</c:v>
                </c:pt>
                <c:pt idx="2">
                  <c:v>Not sure</c:v>
                </c:pt>
                <c:pt idx="3">
                  <c:v>I do not plan to follow up on any of these connections</c:v>
                </c:pt>
              </c:strCache>
            </c:strRef>
          </c:cat>
          <c:val>
            <c:numRef>
              <c:f>'Question 9'!$C$4:$C$7</c:f>
              <c:numCache>
                <c:formatCode>0%</c:formatCode>
                <c:ptCount val="4"/>
                <c:pt idx="0">
                  <c:v>0.5</c:v>
                </c:pt>
                <c:pt idx="1">
                  <c:v>0.34600000000000003</c:v>
                </c:pt>
                <c:pt idx="2">
                  <c:v>3.7999999999999999E-2</c:v>
                </c:pt>
                <c:pt idx="3">
                  <c:v>0.115</c:v>
                </c:pt>
              </c:numCache>
            </c:numRef>
          </c:val>
          <c:extLst xmlns:c16r2="http://schemas.microsoft.com/office/drawing/2015/06/chart">
            <c:ext xmlns:c16="http://schemas.microsoft.com/office/drawing/2014/chart" uri="{C3380CC4-5D6E-409C-BE32-E72D297353CC}">
              <c16:uniqueId val="{00000008-201A-4B5E-8A44-4C0AC6E249B7}"/>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showDLblsOverMax val="0"/>
  </c:chart>
  <c:spPr>
    <a:noFill/>
    <a:ln>
      <a:noFill/>
    </a:ln>
    <a:effectLst/>
  </c:spPr>
  <c:txPr>
    <a:bodyPr/>
    <a:lstStyle/>
    <a:p>
      <a:pPr>
        <a:defRPr>
          <a:solidFill>
            <a:schemeClr val="bg1"/>
          </a:solidFil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bg1"/>
                </a:solidFill>
                <a:latin typeface="+mn-lt"/>
                <a:ea typeface="+mn-ea"/>
                <a:cs typeface="+mn-cs"/>
              </a:defRPr>
            </a:pPr>
            <a:r>
              <a:rPr lang="en-GB" dirty="0"/>
              <a:t>Q: How would you rate your satisfaction with the following aspects of the pre-show event? (Base:</a:t>
            </a:r>
            <a:r>
              <a:rPr lang="en-GB" baseline="0" dirty="0"/>
              <a:t> 26)</a:t>
            </a:r>
            <a:endParaRPr lang="en-GB" dirty="0"/>
          </a:p>
        </c:rich>
      </c:tx>
      <c:layout/>
      <c:overlay val="0"/>
      <c:spPr>
        <a:noFill/>
        <a:ln>
          <a:noFill/>
        </a:ln>
        <a:effectLst/>
      </c:spPr>
    </c:title>
    <c:autoTitleDeleted val="0"/>
    <c:plotArea>
      <c:layout/>
      <c:barChart>
        <c:barDir val="bar"/>
        <c:grouping val="percentStacked"/>
        <c:varyColors val="0"/>
        <c:ser>
          <c:idx val="0"/>
          <c:order val="0"/>
          <c:tx>
            <c:strRef>
              <c:f>'Question 10'!$C$11</c:f>
              <c:strCache>
                <c:ptCount val="1"/>
                <c:pt idx="0">
                  <c:v>Very dissatisifed</c:v>
                </c:pt>
              </c:strCache>
            </c:strRef>
          </c:tx>
          <c:spPr>
            <a:solidFill>
              <a:schemeClr val="accent3">
                <a:tint val="54000"/>
              </a:schemeClr>
            </a:solidFill>
            <a:ln>
              <a:noFill/>
            </a:ln>
            <a:effectLst/>
          </c:spPr>
          <c:invertIfNegative val="0"/>
          <c:cat>
            <c:strRef>
              <c:f>'Question 10'!$B$12:$B$16</c:f>
              <c:strCache>
                <c:ptCount val="5"/>
                <c:pt idx="0">
                  <c:v>Catering - food &amp; drink</c:v>
                </c:pt>
                <c:pt idx="1">
                  <c:v>Welcome &amp; helpfulness of Hull 2017 volunteers</c:v>
                </c:pt>
                <c:pt idx="2">
                  <c:v>Venue</c:v>
                </c:pt>
                <c:pt idx="3">
                  <c:v>Welcome from Hull 2017 staff </c:v>
                </c:pt>
                <c:pt idx="4">
                  <c:v>Helpfulness of Hull 2017 staff </c:v>
                </c:pt>
              </c:strCache>
            </c:strRef>
          </c:cat>
          <c:val>
            <c:numRef>
              <c:f>'Question 10'!$C$12:$C$16</c:f>
              <c:numCache>
                <c:formatCode>0%</c:formatCode>
                <c:ptCount val="5"/>
                <c:pt idx="0">
                  <c:v>0</c:v>
                </c:pt>
                <c:pt idx="1">
                  <c:v>0</c:v>
                </c:pt>
                <c:pt idx="2">
                  <c:v>0</c:v>
                </c:pt>
                <c:pt idx="3">
                  <c:v>3.8461538461538464E-2</c:v>
                </c:pt>
                <c:pt idx="4">
                  <c:v>0</c:v>
                </c:pt>
              </c:numCache>
            </c:numRef>
          </c:val>
          <c:extLst xmlns:c16r2="http://schemas.microsoft.com/office/drawing/2015/06/chart">
            <c:ext xmlns:c16="http://schemas.microsoft.com/office/drawing/2014/chart" uri="{C3380CC4-5D6E-409C-BE32-E72D297353CC}">
              <c16:uniqueId val="{00000000-6F92-438B-A1BD-C1A71BC44F16}"/>
            </c:ext>
          </c:extLst>
        </c:ser>
        <c:ser>
          <c:idx val="1"/>
          <c:order val="1"/>
          <c:tx>
            <c:strRef>
              <c:f>'Question 10'!$D$11</c:f>
              <c:strCache>
                <c:ptCount val="1"/>
                <c:pt idx="0">
                  <c:v>Dissatisfied</c:v>
                </c:pt>
              </c:strCache>
            </c:strRef>
          </c:tx>
          <c:spPr>
            <a:solidFill>
              <a:schemeClr val="accent3">
                <a:tint val="77000"/>
              </a:schemeClr>
            </a:solidFill>
            <a:ln>
              <a:noFill/>
            </a:ln>
            <a:effectLst/>
          </c:spPr>
          <c:invertIfNegative val="0"/>
          <c:cat>
            <c:strRef>
              <c:f>'Question 10'!$B$12:$B$16</c:f>
              <c:strCache>
                <c:ptCount val="5"/>
                <c:pt idx="0">
                  <c:v>Catering - food &amp; drink</c:v>
                </c:pt>
                <c:pt idx="1">
                  <c:v>Welcome &amp; helpfulness of Hull 2017 volunteers</c:v>
                </c:pt>
                <c:pt idx="2">
                  <c:v>Venue</c:v>
                </c:pt>
                <c:pt idx="3">
                  <c:v>Welcome from Hull 2017 staff </c:v>
                </c:pt>
                <c:pt idx="4">
                  <c:v>Helpfulness of Hull 2017 staff </c:v>
                </c:pt>
              </c:strCache>
            </c:strRef>
          </c:cat>
          <c:val>
            <c:numRef>
              <c:f>'Question 10'!$D$12:$D$16</c:f>
              <c:numCache>
                <c:formatCode>0%</c:formatCode>
                <c:ptCount val="5"/>
                <c:pt idx="0">
                  <c:v>3.8461538461538464E-2</c:v>
                </c:pt>
                <c:pt idx="1">
                  <c:v>0</c:v>
                </c:pt>
                <c:pt idx="2">
                  <c:v>3.8461538461538464E-2</c:v>
                </c:pt>
                <c:pt idx="3">
                  <c:v>0</c:v>
                </c:pt>
                <c:pt idx="4">
                  <c:v>0</c:v>
                </c:pt>
              </c:numCache>
            </c:numRef>
          </c:val>
          <c:extLst xmlns:c16r2="http://schemas.microsoft.com/office/drawing/2015/06/chart">
            <c:ext xmlns:c16="http://schemas.microsoft.com/office/drawing/2014/chart" uri="{C3380CC4-5D6E-409C-BE32-E72D297353CC}">
              <c16:uniqueId val="{00000001-6F92-438B-A1BD-C1A71BC44F16}"/>
            </c:ext>
          </c:extLst>
        </c:ser>
        <c:ser>
          <c:idx val="2"/>
          <c:order val="2"/>
          <c:tx>
            <c:strRef>
              <c:f>'Question 10'!$E$11</c:f>
              <c:strCache>
                <c:ptCount val="1"/>
                <c:pt idx="0">
                  <c:v>Neither</c:v>
                </c:pt>
              </c:strCache>
            </c:strRef>
          </c:tx>
          <c:spPr>
            <a:solidFill>
              <a:schemeClr val="accent3"/>
            </a:solidFill>
            <a:ln>
              <a:noFill/>
            </a:ln>
            <a:effectLst/>
          </c:spPr>
          <c:invertIfNegative val="0"/>
          <c:dLbls>
            <c:dLbl>
              <c:idx val="0"/>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6D3D-44D9-8EF6-F144D418F206}"/>
                </c:ext>
              </c:extLst>
            </c:dLbl>
            <c:dLbl>
              <c:idx val="1"/>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6D3D-44D9-8EF6-F144D418F206}"/>
                </c:ext>
              </c:extLst>
            </c:dLbl>
            <c:dLbl>
              <c:idx val="4"/>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6F92-438B-A1BD-C1A71BC44F16}"/>
                </c:ext>
              </c:extLst>
            </c:dLbl>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10'!$B$12:$B$16</c:f>
              <c:strCache>
                <c:ptCount val="5"/>
                <c:pt idx="0">
                  <c:v>Catering - food &amp; drink</c:v>
                </c:pt>
                <c:pt idx="1">
                  <c:v>Welcome &amp; helpfulness of Hull 2017 volunteers</c:v>
                </c:pt>
                <c:pt idx="2">
                  <c:v>Venue</c:v>
                </c:pt>
                <c:pt idx="3">
                  <c:v>Welcome from Hull 2017 staff </c:v>
                </c:pt>
                <c:pt idx="4">
                  <c:v>Helpfulness of Hull 2017 staff </c:v>
                </c:pt>
              </c:strCache>
            </c:strRef>
          </c:cat>
          <c:val>
            <c:numRef>
              <c:f>'Question 10'!$E$12:$E$16</c:f>
              <c:numCache>
                <c:formatCode>0%</c:formatCode>
                <c:ptCount val="5"/>
                <c:pt idx="0">
                  <c:v>0.11538461538461539</c:v>
                </c:pt>
                <c:pt idx="1">
                  <c:v>0.11538461538461539</c:v>
                </c:pt>
                <c:pt idx="2">
                  <c:v>0</c:v>
                </c:pt>
                <c:pt idx="3">
                  <c:v>0</c:v>
                </c:pt>
                <c:pt idx="4">
                  <c:v>3.8461538461538464E-2</c:v>
                </c:pt>
              </c:numCache>
            </c:numRef>
          </c:val>
          <c:extLst xmlns:c16r2="http://schemas.microsoft.com/office/drawing/2015/06/chart">
            <c:ext xmlns:c16="http://schemas.microsoft.com/office/drawing/2014/chart" uri="{C3380CC4-5D6E-409C-BE32-E72D297353CC}">
              <c16:uniqueId val="{00000004-6F92-438B-A1BD-C1A71BC44F16}"/>
            </c:ext>
          </c:extLst>
        </c:ser>
        <c:ser>
          <c:idx val="3"/>
          <c:order val="3"/>
          <c:tx>
            <c:strRef>
              <c:f>'Question 10'!$F$11</c:f>
              <c:strCache>
                <c:ptCount val="1"/>
                <c:pt idx="0">
                  <c:v>Satisfied</c:v>
                </c:pt>
              </c:strCache>
            </c:strRef>
          </c:tx>
          <c:spPr>
            <a:solidFill>
              <a:schemeClr val="accent3">
                <a:shade val="76000"/>
              </a:schemeClr>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10'!$B$12:$B$16</c:f>
              <c:strCache>
                <c:ptCount val="5"/>
                <c:pt idx="0">
                  <c:v>Catering - food &amp; drink</c:v>
                </c:pt>
                <c:pt idx="1">
                  <c:v>Welcome &amp; helpfulness of Hull 2017 volunteers</c:v>
                </c:pt>
                <c:pt idx="2">
                  <c:v>Venue</c:v>
                </c:pt>
                <c:pt idx="3">
                  <c:v>Welcome from Hull 2017 staff </c:v>
                </c:pt>
                <c:pt idx="4">
                  <c:v>Helpfulness of Hull 2017 staff </c:v>
                </c:pt>
              </c:strCache>
            </c:strRef>
          </c:cat>
          <c:val>
            <c:numRef>
              <c:f>'Question 10'!$F$12:$F$16</c:f>
              <c:numCache>
                <c:formatCode>0%</c:formatCode>
                <c:ptCount val="5"/>
                <c:pt idx="0">
                  <c:v>0.42307692307692307</c:v>
                </c:pt>
                <c:pt idx="1">
                  <c:v>0.19230769230769232</c:v>
                </c:pt>
                <c:pt idx="2">
                  <c:v>0.26923076923076922</c:v>
                </c:pt>
                <c:pt idx="3">
                  <c:v>0.19230769230769232</c:v>
                </c:pt>
                <c:pt idx="4">
                  <c:v>0.15384615384615385</c:v>
                </c:pt>
              </c:numCache>
            </c:numRef>
          </c:val>
          <c:extLst xmlns:c16r2="http://schemas.microsoft.com/office/drawing/2015/06/chart">
            <c:ext xmlns:c16="http://schemas.microsoft.com/office/drawing/2014/chart" uri="{C3380CC4-5D6E-409C-BE32-E72D297353CC}">
              <c16:uniqueId val="{00000005-6F92-438B-A1BD-C1A71BC44F16}"/>
            </c:ext>
          </c:extLst>
        </c:ser>
        <c:ser>
          <c:idx val="4"/>
          <c:order val="4"/>
          <c:tx>
            <c:strRef>
              <c:f>'Question 10'!$G$11</c:f>
              <c:strCache>
                <c:ptCount val="1"/>
                <c:pt idx="0">
                  <c:v>Very satisfied</c:v>
                </c:pt>
              </c:strCache>
            </c:strRef>
          </c:tx>
          <c:spPr>
            <a:solidFill>
              <a:schemeClr val="accent3">
                <a:shade val="53000"/>
              </a:schemeClr>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10'!$B$12:$B$16</c:f>
              <c:strCache>
                <c:ptCount val="5"/>
                <c:pt idx="0">
                  <c:v>Catering - food &amp; drink</c:v>
                </c:pt>
                <c:pt idx="1">
                  <c:v>Welcome &amp; helpfulness of Hull 2017 volunteers</c:v>
                </c:pt>
                <c:pt idx="2">
                  <c:v>Venue</c:v>
                </c:pt>
                <c:pt idx="3">
                  <c:v>Welcome from Hull 2017 staff </c:v>
                </c:pt>
                <c:pt idx="4">
                  <c:v>Helpfulness of Hull 2017 staff </c:v>
                </c:pt>
              </c:strCache>
            </c:strRef>
          </c:cat>
          <c:val>
            <c:numRef>
              <c:f>'Question 10'!$G$12:$G$16</c:f>
              <c:numCache>
                <c:formatCode>0%</c:formatCode>
                <c:ptCount val="5"/>
                <c:pt idx="0">
                  <c:v>0.42307692307692307</c:v>
                </c:pt>
                <c:pt idx="1">
                  <c:v>0.61538461538461542</c:v>
                </c:pt>
                <c:pt idx="2">
                  <c:v>0.69230769230769229</c:v>
                </c:pt>
                <c:pt idx="3">
                  <c:v>0.73076923076923073</c:v>
                </c:pt>
                <c:pt idx="4">
                  <c:v>0.80769230769230771</c:v>
                </c:pt>
              </c:numCache>
            </c:numRef>
          </c:val>
          <c:extLst xmlns:c16r2="http://schemas.microsoft.com/office/drawing/2015/06/chart">
            <c:ext xmlns:c16="http://schemas.microsoft.com/office/drawing/2014/chart" uri="{C3380CC4-5D6E-409C-BE32-E72D297353CC}">
              <c16:uniqueId val="{00000006-6F92-438B-A1BD-C1A71BC44F16}"/>
            </c:ext>
          </c:extLst>
        </c:ser>
        <c:dLbls>
          <c:showLegendKey val="0"/>
          <c:showVal val="0"/>
          <c:showCatName val="0"/>
          <c:showSerName val="0"/>
          <c:showPercent val="0"/>
          <c:showBubbleSize val="0"/>
        </c:dLbls>
        <c:gapWidth val="50"/>
        <c:overlap val="100"/>
        <c:axId val="33154176"/>
        <c:axId val="33155712"/>
      </c:barChart>
      <c:catAx>
        <c:axId val="331541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US"/>
          </a:p>
        </c:txPr>
        <c:crossAx val="33155712"/>
        <c:crosses val="autoZero"/>
        <c:auto val="1"/>
        <c:lblAlgn val="ctr"/>
        <c:lblOffset val="100"/>
        <c:noMultiLvlLbl val="0"/>
      </c:catAx>
      <c:valAx>
        <c:axId val="33155712"/>
        <c:scaling>
          <c:orientation val="minMax"/>
        </c:scaling>
        <c:delete val="1"/>
        <c:axPos val="b"/>
        <c:numFmt formatCode="0%" sourceLinked="1"/>
        <c:majorTickMark val="none"/>
        <c:minorTickMark val="none"/>
        <c:tickLblPos val="nextTo"/>
        <c:crossAx val="33154176"/>
        <c:crosses val="autoZero"/>
        <c:crossBetween val="between"/>
      </c:valAx>
      <c:spPr>
        <a:noFill/>
        <a:ln>
          <a:noFill/>
        </a:ln>
        <a:effectLst/>
      </c:spPr>
    </c:plotArea>
    <c:legend>
      <c:legendPos val="b"/>
      <c:layout>
        <c:manualLayout>
          <c:xMode val="edge"/>
          <c:yMode val="edge"/>
          <c:x val="0.37397912758153012"/>
          <c:y val="0.88175842191527476"/>
          <c:w val="0.62602087241846993"/>
          <c:h val="8.448960969135349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bg1"/>
          </a:solidFil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GB"/>
  <c:roundedCorners val="0"/>
  <mc:AlternateContent xmlns:mc="http://schemas.openxmlformats.org/markup-compatibility/2006">
    <mc:Choice xmlns:c14="http://schemas.microsoft.com/office/drawing/2007/8/2/chart" Requires="c14">
      <c14:style val="108"/>
    </mc:Choice>
    <mc:Fallback>
      <c:style val="8"/>
    </mc:Fallback>
  </mc:AlternateContent>
  <c:chart>
    <c:title>
      <c:tx>
        <c:rich>
          <a:bodyPr rot="0" spcFirstLastPara="1" vertOverflow="ellipsis" vert="horz" wrap="square" anchor="ctr" anchorCtr="1"/>
          <a:lstStyle/>
          <a:p>
            <a:pPr>
              <a:defRPr sz="1200" b="0" i="0" u="none" strike="noStrike" kern="1200" spc="0" baseline="0">
                <a:solidFill>
                  <a:schemeClr val="bg1"/>
                </a:solidFill>
                <a:latin typeface="+mn-lt"/>
                <a:ea typeface="+mn-ea"/>
                <a:cs typeface="+mn-cs"/>
              </a:defRPr>
            </a:pPr>
            <a:r>
              <a:rPr lang="en-GB" sz="1200" dirty="0"/>
              <a:t>Q: How far would you agree with the following statements? Place des </a:t>
            </a:r>
            <a:r>
              <a:rPr lang="en-GB" sz="1200" dirty="0" err="1"/>
              <a:t>Anges</a:t>
            </a:r>
            <a:r>
              <a:rPr lang="en-GB" sz="1200" dirty="0"/>
              <a:t>…</a:t>
            </a:r>
          </a:p>
        </c:rich>
      </c:tx>
      <c:layout/>
      <c:overlay val="0"/>
      <c:spPr>
        <a:noFill/>
        <a:ln>
          <a:noFill/>
        </a:ln>
        <a:effectLst/>
      </c:spPr>
    </c:title>
    <c:autoTitleDeleted val="0"/>
    <c:plotArea>
      <c:layout/>
      <c:barChart>
        <c:barDir val="bar"/>
        <c:grouping val="percentStacked"/>
        <c:varyColors val="0"/>
        <c:ser>
          <c:idx val="0"/>
          <c:order val="0"/>
          <c:tx>
            <c:strRef>
              <c:f>'Question 12'!$C$13</c:f>
              <c:strCache>
                <c:ptCount val="1"/>
                <c:pt idx="0">
                  <c:v>Strongly agree</c:v>
                </c:pt>
              </c:strCache>
            </c:strRef>
          </c:tx>
          <c:spPr>
            <a:solidFill>
              <a:schemeClr val="accent6">
                <a:shade val="50000"/>
              </a:schemeClr>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12'!$B$14:$B$20</c:f>
              <c:strCache>
                <c:ptCount val="7"/>
                <c:pt idx="0">
                  <c:v>Was accessible to those with disabilities / access issues</c:v>
                </c:pt>
                <c:pt idx="1">
                  <c:v>Has given me the opportunity to interact with people who I wouldn't have normally interacted with</c:v>
                </c:pt>
                <c:pt idx="2">
                  <c:v>Has shown me that there is more to Hull than I expected</c:v>
                </c:pt>
                <c:pt idx="3">
                  <c:v>Has encouraged me to attend more similar events in future</c:v>
                </c:pt>
                <c:pt idx="4">
                  <c:v>Gives everyone the chance to share and celebrate experiences together</c:v>
                </c:pt>
                <c:pt idx="5">
                  <c:v>I felt welcomed by staff / volunteers</c:v>
                </c:pt>
                <c:pt idx="6">
                  <c:v>Is an enjoyable experience</c:v>
                </c:pt>
              </c:strCache>
            </c:strRef>
          </c:cat>
          <c:val>
            <c:numRef>
              <c:f>'Question 12'!$C$14:$C$20</c:f>
              <c:numCache>
                <c:formatCode>0%</c:formatCode>
                <c:ptCount val="7"/>
                <c:pt idx="0">
                  <c:v>0.46153846153846156</c:v>
                </c:pt>
                <c:pt idx="1">
                  <c:v>0.57692307692307687</c:v>
                </c:pt>
                <c:pt idx="2">
                  <c:v>0.61538461538461542</c:v>
                </c:pt>
                <c:pt idx="3">
                  <c:v>0.69230769230769229</c:v>
                </c:pt>
                <c:pt idx="4">
                  <c:v>0.76923076923076927</c:v>
                </c:pt>
                <c:pt idx="5">
                  <c:v>0.88461538461538458</c:v>
                </c:pt>
                <c:pt idx="6">
                  <c:v>0.92307692307692313</c:v>
                </c:pt>
              </c:numCache>
            </c:numRef>
          </c:val>
          <c:extLst xmlns:c16r2="http://schemas.microsoft.com/office/drawing/2015/06/chart">
            <c:ext xmlns:c16="http://schemas.microsoft.com/office/drawing/2014/chart" uri="{C3380CC4-5D6E-409C-BE32-E72D297353CC}">
              <c16:uniqueId val="{00000000-93DD-4316-8701-174792309C87}"/>
            </c:ext>
          </c:extLst>
        </c:ser>
        <c:ser>
          <c:idx val="1"/>
          <c:order val="1"/>
          <c:tx>
            <c:strRef>
              <c:f>'Question 12'!$D$13</c:f>
              <c:strCache>
                <c:ptCount val="1"/>
                <c:pt idx="0">
                  <c:v>Agree</c:v>
                </c:pt>
              </c:strCache>
            </c:strRef>
          </c:tx>
          <c:spPr>
            <a:solidFill>
              <a:schemeClr val="accent6">
                <a:shade val="70000"/>
              </a:schemeClr>
            </a:solidFill>
            <a:ln>
              <a:noFill/>
            </a:ln>
            <a:effectLst/>
          </c:spPr>
          <c:invertIfNegative val="0"/>
          <c:dLbls>
            <c:dLbl>
              <c:idx val="5"/>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A-93DD-4316-8701-174792309C87}"/>
                </c:ext>
              </c:extLst>
            </c:dLbl>
            <c:dLbl>
              <c:idx val="6"/>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B-93DD-4316-8701-174792309C87}"/>
                </c:ext>
              </c:extLst>
            </c:dLbl>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12'!$B$14:$B$20</c:f>
              <c:strCache>
                <c:ptCount val="7"/>
                <c:pt idx="0">
                  <c:v>Was accessible to those with disabilities / access issues</c:v>
                </c:pt>
                <c:pt idx="1">
                  <c:v>Has given me the opportunity to interact with people who I wouldn't have normally interacted with</c:v>
                </c:pt>
                <c:pt idx="2">
                  <c:v>Has shown me that there is more to Hull than I expected</c:v>
                </c:pt>
                <c:pt idx="3">
                  <c:v>Has encouraged me to attend more similar events in future</c:v>
                </c:pt>
                <c:pt idx="4">
                  <c:v>Gives everyone the chance to share and celebrate experiences together</c:v>
                </c:pt>
                <c:pt idx="5">
                  <c:v>I felt welcomed by staff / volunteers</c:v>
                </c:pt>
                <c:pt idx="6">
                  <c:v>Is an enjoyable experience</c:v>
                </c:pt>
              </c:strCache>
            </c:strRef>
          </c:cat>
          <c:val>
            <c:numRef>
              <c:f>'Question 12'!$D$14:$D$20</c:f>
              <c:numCache>
                <c:formatCode>0%</c:formatCode>
                <c:ptCount val="7"/>
                <c:pt idx="0">
                  <c:v>0.11538461538461539</c:v>
                </c:pt>
                <c:pt idx="1">
                  <c:v>0.19230769230769232</c:v>
                </c:pt>
                <c:pt idx="2">
                  <c:v>0.19230769230769232</c:v>
                </c:pt>
                <c:pt idx="3">
                  <c:v>0.23076923076923078</c:v>
                </c:pt>
                <c:pt idx="4">
                  <c:v>0.19230769230769232</c:v>
                </c:pt>
                <c:pt idx="5">
                  <c:v>3.8461538461538464E-2</c:v>
                </c:pt>
                <c:pt idx="6">
                  <c:v>3.8461538461538464E-2</c:v>
                </c:pt>
              </c:numCache>
            </c:numRef>
          </c:val>
          <c:extLst xmlns:c16r2="http://schemas.microsoft.com/office/drawing/2015/06/chart">
            <c:ext xmlns:c16="http://schemas.microsoft.com/office/drawing/2014/chart" uri="{C3380CC4-5D6E-409C-BE32-E72D297353CC}">
              <c16:uniqueId val="{00000001-93DD-4316-8701-174792309C87}"/>
            </c:ext>
          </c:extLst>
        </c:ser>
        <c:ser>
          <c:idx val="2"/>
          <c:order val="2"/>
          <c:tx>
            <c:strRef>
              <c:f>'Question 12'!$E$13</c:f>
              <c:strCache>
                <c:ptCount val="1"/>
                <c:pt idx="0">
                  <c:v>Neither</c:v>
                </c:pt>
              </c:strCache>
            </c:strRef>
          </c:tx>
          <c:spPr>
            <a:solidFill>
              <a:schemeClr val="accent6">
                <a:shade val="90000"/>
              </a:schemeClr>
            </a:solidFill>
            <a:ln>
              <a:noFill/>
            </a:ln>
            <a:effectLst/>
          </c:spPr>
          <c:invertIfNegative val="0"/>
          <c:dLbls>
            <c:dLbl>
              <c:idx val="4"/>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9-93DD-4316-8701-174792309C87}"/>
                </c:ext>
              </c:extLst>
            </c:dLbl>
            <c:dLbl>
              <c:idx val="6"/>
              <c:delete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C-93DD-4316-8701-174792309C87}"/>
                </c:ext>
              </c:extLst>
            </c:dLbl>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12'!$B$14:$B$20</c:f>
              <c:strCache>
                <c:ptCount val="7"/>
                <c:pt idx="0">
                  <c:v>Was accessible to those with disabilities / access issues</c:v>
                </c:pt>
                <c:pt idx="1">
                  <c:v>Has given me the opportunity to interact with people who I wouldn't have normally interacted with</c:v>
                </c:pt>
                <c:pt idx="2">
                  <c:v>Has shown me that there is more to Hull than I expected</c:v>
                </c:pt>
                <c:pt idx="3">
                  <c:v>Has encouraged me to attend more similar events in future</c:v>
                </c:pt>
                <c:pt idx="4">
                  <c:v>Gives everyone the chance to share and celebrate experiences together</c:v>
                </c:pt>
                <c:pt idx="5">
                  <c:v>I felt welcomed by staff / volunteers</c:v>
                </c:pt>
                <c:pt idx="6">
                  <c:v>Is an enjoyable experience</c:v>
                </c:pt>
              </c:strCache>
            </c:strRef>
          </c:cat>
          <c:val>
            <c:numRef>
              <c:f>'Question 12'!$E$14:$E$20</c:f>
              <c:numCache>
                <c:formatCode>0%</c:formatCode>
                <c:ptCount val="7"/>
                <c:pt idx="0">
                  <c:v>0.19230769230769232</c:v>
                </c:pt>
                <c:pt idx="1">
                  <c:v>0.11538461538461539</c:v>
                </c:pt>
                <c:pt idx="2">
                  <c:v>7.6923076923076927E-2</c:v>
                </c:pt>
                <c:pt idx="3">
                  <c:v>7.6923076923076927E-2</c:v>
                </c:pt>
                <c:pt idx="4">
                  <c:v>3.8461538461538464E-2</c:v>
                </c:pt>
                <c:pt idx="5">
                  <c:v>7.6923076923076927E-2</c:v>
                </c:pt>
                <c:pt idx="6">
                  <c:v>3.8461538461538464E-2</c:v>
                </c:pt>
              </c:numCache>
            </c:numRef>
          </c:val>
          <c:extLst xmlns:c16r2="http://schemas.microsoft.com/office/drawing/2015/06/chart">
            <c:ext xmlns:c16="http://schemas.microsoft.com/office/drawing/2014/chart" uri="{C3380CC4-5D6E-409C-BE32-E72D297353CC}">
              <c16:uniqueId val="{00000002-93DD-4316-8701-174792309C87}"/>
            </c:ext>
          </c:extLst>
        </c:ser>
        <c:ser>
          <c:idx val="3"/>
          <c:order val="3"/>
          <c:tx>
            <c:strRef>
              <c:f>'Question 12'!$F$13</c:f>
              <c:strCache>
                <c:ptCount val="1"/>
                <c:pt idx="0">
                  <c:v>Disagree</c:v>
                </c:pt>
              </c:strCache>
            </c:strRef>
          </c:tx>
          <c:spPr>
            <a:solidFill>
              <a:schemeClr val="accent6">
                <a:tint val="90000"/>
              </a:schemeClr>
            </a:solidFill>
            <a:ln>
              <a:noFill/>
            </a:ln>
            <a:effectLst/>
          </c:spPr>
          <c:invertIfNegative val="0"/>
          <c:dLbls>
            <c:dLbl>
              <c:idx val="1"/>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7-93DD-4316-8701-174792309C87}"/>
                </c:ext>
              </c:extLst>
            </c:dLbl>
            <c:dLbl>
              <c:idx val="2"/>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8-93DD-4316-8701-174792309C87}"/>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12'!$B$14:$B$20</c:f>
              <c:strCache>
                <c:ptCount val="7"/>
                <c:pt idx="0">
                  <c:v>Was accessible to those with disabilities / access issues</c:v>
                </c:pt>
                <c:pt idx="1">
                  <c:v>Has given me the opportunity to interact with people who I wouldn't have normally interacted with</c:v>
                </c:pt>
                <c:pt idx="2">
                  <c:v>Has shown me that there is more to Hull than I expected</c:v>
                </c:pt>
                <c:pt idx="3">
                  <c:v>Has encouraged me to attend more similar events in future</c:v>
                </c:pt>
                <c:pt idx="4">
                  <c:v>Gives everyone the chance to share and celebrate experiences together</c:v>
                </c:pt>
                <c:pt idx="5">
                  <c:v>I felt welcomed by staff / volunteers</c:v>
                </c:pt>
                <c:pt idx="6">
                  <c:v>Is an enjoyable experience</c:v>
                </c:pt>
              </c:strCache>
            </c:strRef>
          </c:cat>
          <c:val>
            <c:numRef>
              <c:f>'Question 12'!$F$14:$F$20</c:f>
              <c:numCache>
                <c:formatCode>0%</c:formatCode>
                <c:ptCount val="7"/>
                <c:pt idx="0">
                  <c:v>3.8461538461538464E-2</c:v>
                </c:pt>
                <c:pt idx="1">
                  <c:v>0.11538461538461539</c:v>
                </c:pt>
                <c:pt idx="2">
                  <c:v>7.6923076923076927E-2</c:v>
                </c:pt>
                <c:pt idx="3">
                  <c:v>0</c:v>
                </c:pt>
                <c:pt idx="4">
                  <c:v>0</c:v>
                </c:pt>
                <c:pt idx="5">
                  <c:v>0</c:v>
                </c:pt>
                <c:pt idx="6">
                  <c:v>0</c:v>
                </c:pt>
              </c:numCache>
            </c:numRef>
          </c:val>
          <c:extLst xmlns:c16r2="http://schemas.microsoft.com/office/drawing/2015/06/chart">
            <c:ext xmlns:c16="http://schemas.microsoft.com/office/drawing/2014/chart" uri="{C3380CC4-5D6E-409C-BE32-E72D297353CC}">
              <c16:uniqueId val="{00000003-93DD-4316-8701-174792309C87}"/>
            </c:ext>
          </c:extLst>
        </c:ser>
        <c:ser>
          <c:idx val="4"/>
          <c:order val="4"/>
          <c:tx>
            <c:strRef>
              <c:f>'Question 12'!$G$13</c:f>
              <c:strCache>
                <c:ptCount val="1"/>
                <c:pt idx="0">
                  <c:v>Strongly disagree</c:v>
                </c:pt>
              </c:strCache>
            </c:strRef>
          </c:tx>
          <c:spPr>
            <a:solidFill>
              <a:schemeClr val="accent6">
                <a:tint val="70000"/>
              </a:schemeClr>
            </a:solidFill>
            <a:ln>
              <a:noFill/>
            </a:ln>
            <a:effectLst/>
          </c:spPr>
          <c:invertIfNegative val="0"/>
          <c:cat>
            <c:strRef>
              <c:f>'Question 12'!$B$14:$B$20</c:f>
              <c:strCache>
                <c:ptCount val="7"/>
                <c:pt idx="0">
                  <c:v>Was accessible to those with disabilities / access issues</c:v>
                </c:pt>
                <c:pt idx="1">
                  <c:v>Has given me the opportunity to interact with people who I wouldn't have normally interacted with</c:v>
                </c:pt>
                <c:pt idx="2">
                  <c:v>Has shown me that there is more to Hull than I expected</c:v>
                </c:pt>
                <c:pt idx="3">
                  <c:v>Has encouraged me to attend more similar events in future</c:v>
                </c:pt>
                <c:pt idx="4">
                  <c:v>Gives everyone the chance to share and celebrate experiences together</c:v>
                </c:pt>
                <c:pt idx="5">
                  <c:v>I felt welcomed by staff / volunteers</c:v>
                </c:pt>
                <c:pt idx="6">
                  <c:v>Is an enjoyable experience</c:v>
                </c:pt>
              </c:strCache>
            </c:strRef>
          </c:cat>
          <c:val>
            <c:numRef>
              <c:f>'Question 12'!$G$14:$G$20</c:f>
              <c:numCache>
                <c:formatCode>0%</c:formatCode>
                <c:ptCount val="7"/>
                <c:pt idx="0">
                  <c:v>3.8461538461538464E-2</c:v>
                </c:pt>
                <c:pt idx="1">
                  <c:v>0</c:v>
                </c:pt>
                <c:pt idx="2">
                  <c:v>3.8461538461538464E-2</c:v>
                </c:pt>
                <c:pt idx="3">
                  <c:v>0</c:v>
                </c:pt>
                <c:pt idx="4">
                  <c:v>0</c:v>
                </c:pt>
                <c:pt idx="5">
                  <c:v>0</c:v>
                </c:pt>
                <c:pt idx="6">
                  <c:v>0</c:v>
                </c:pt>
              </c:numCache>
            </c:numRef>
          </c:val>
          <c:extLst xmlns:c16r2="http://schemas.microsoft.com/office/drawing/2015/06/chart">
            <c:ext xmlns:c16="http://schemas.microsoft.com/office/drawing/2014/chart" uri="{C3380CC4-5D6E-409C-BE32-E72D297353CC}">
              <c16:uniqueId val="{00000004-93DD-4316-8701-174792309C87}"/>
            </c:ext>
          </c:extLst>
        </c:ser>
        <c:ser>
          <c:idx val="5"/>
          <c:order val="5"/>
          <c:tx>
            <c:strRef>
              <c:f>'Question 12'!$H$13</c:f>
              <c:strCache>
                <c:ptCount val="1"/>
                <c:pt idx="0">
                  <c:v>Don't know</c:v>
                </c:pt>
              </c:strCache>
            </c:strRef>
          </c:tx>
          <c:spPr>
            <a:solidFill>
              <a:schemeClr val="accent6">
                <a:tint val="50000"/>
              </a:schemeClr>
            </a:solidFill>
            <a:ln>
              <a:noFill/>
            </a:ln>
            <a:effectLst/>
          </c:spPr>
          <c:invertIfNegative val="0"/>
          <c:dLbls>
            <c:dLbl>
              <c:idx val="0"/>
              <c:layout/>
              <c:showLegendKey val="0"/>
              <c:showVal val="1"/>
              <c:showCatName val="0"/>
              <c:showSerName val="0"/>
              <c:showPercent val="0"/>
              <c:showBubbleSize val="0"/>
              <c:extLst xmlns:c16r2="http://schemas.microsoft.com/office/drawing/2015/06/chart">
                <c:ext xmlns:c15="http://schemas.microsoft.com/office/drawing/2012/chart" uri="{CE6537A1-D6FC-4f65-9D91-7224C49458BB}"/>
                <c:ext xmlns:c16="http://schemas.microsoft.com/office/drawing/2014/chart" uri="{C3380CC4-5D6E-409C-BE32-E72D297353CC}">
                  <c16:uniqueId val="{00000006-93DD-4316-8701-174792309C87}"/>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0"/>
            <c:showCatName val="0"/>
            <c:showSerName val="0"/>
            <c:showPercent val="0"/>
            <c:showBubbleSize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12'!$B$14:$B$20</c:f>
              <c:strCache>
                <c:ptCount val="7"/>
                <c:pt idx="0">
                  <c:v>Was accessible to those with disabilities / access issues</c:v>
                </c:pt>
                <c:pt idx="1">
                  <c:v>Has given me the opportunity to interact with people who I wouldn't have normally interacted with</c:v>
                </c:pt>
                <c:pt idx="2">
                  <c:v>Has shown me that there is more to Hull than I expected</c:v>
                </c:pt>
                <c:pt idx="3">
                  <c:v>Has encouraged me to attend more similar events in future</c:v>
                </c:pt>
                <c:pt idx="4">
                  <c:v>Gives everyone the chance to share and celebrate experiences together</c:v>
                </c:pt>
                <c:pt idx="5">
                  <c:v>I felt welcomed by staff / volunteers</c:v>
                </c:pt>
                <c:pt idx="6">
                  <c:v>Is an enjoyable experience</c:v>
                </c:pt>
              </c:strCache>
            </c:strRef>
          </c:cat>
          <c:val>
            <c:numRef>
              <c:f>'Question 12'!$H$14:$H$20</c:f>
              <c:numCache>
                <c:formatCode>0%</c:formatCode>
                <c:ptCount val="7"/>
                <c:pt idx="0">
                  <c:v>0.15384615384615385</c:v>
                </c:pt>
                <c:pt idx="1">
                  <c:v>0</c:v>
                </c:pt>
                <c:pt idx="2">
                  <c:v>0</c:v>
                </c:pt>
                <c:pt idx="3">
                  <c:v>0</c:v>
                </c:pt>
                <c:pt idx="4">
                  <c:v>0</c:v>
                </c:pt>
                <c:pt idx="5">
                  <c:v>0</c:v>
                </c:pt>
                <c:pt idx="6">
                  <c:v>0</c:v>
                </c:pt>
              </c:numCache>
            </c:numRef>
          </c:val>
          <c:extLst xmlns:c16r2="http://schemas.microsoft.com/office/drawing/2015/06/chart">
            <c:ext xmlns:c16="http://schemas.microsoft.com/office/drawing/2014/chart" uri="{C3380CC4-5D6E-409C-BE32-E72D297353CC}">
              <c16:uniqueId val="{00000005-93DD-4316-8701-174792309C87}"/>
            </c:ext>
          </c:extLst>
        </c:ser>
        <c:dLbls>
          <c:showLegendKey val="0"/>
          <c:showVal val="0"/>
          <c:showCatName val="0"/>
          <c:showSerName val="0"/>
          <c:showPercent val="0"/>
          <c:showBubbleSize val="0"/>
        </c:dLbls>
        <c:gapWidth val="50"/>
        <c:overlap val="100"/>
        <c:axId val="23066112"/>
        <c:axId val="23067648"/>
      </c:barChart>
      <c:catAx>
        <c:axId val="2306611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bg1"/>
                </a:solidFill>
                <a:latin typeface="+mn-lt"/>
                <a:ea typeface="+mn-ea"/>
                <a:cs typeface="+mn-cs"/>
              </a:defRPr>
            </a:pPr>
            <a:endParaRPr lang="en-US"/>
          </a:p>
        </c:txPr>
        <c:crossAx val="23067648"/>
        <c:crosses val="autoZero"/>
        <c:auto val="1"/>
        <c:lblAlgn val="ctr"/>
        <c:lblOffset val="100"/>
        <c:noMultiLvlLbl val="0"/>
      </c:catAx>
      <c:valAx>
        <c:axId val="23067648"/>
        <c:scaling>
          <c:orientation val="minMax"/>
        </c:scaling>
        <c:delete val="1"/>
        <c:axPos val="b"/>
        <c:numFmt formatCode="0%" sourceLinked="1"/>
        <c:majorTickMark val="none"/>
        <c:minorTickMark val="none"/>
        <c:tickLblPos val="nextTo"/>
        <c:crossAx val="23066112"/>
        <c:crosses val="autoZero"/>
        <c:crossBetween val="between"/>
      </c:valAx>
      <c:spPr>
        <a:noFill/>
        <a:ln>
          <a:noFill/>
        </a:ln>
        <a:effectLst/>
      </c:spPr>
    </c:plotArea>
    <c:legend>
      <c:legendPos val="b"/>
      <c:layout>
        <c:manualLayout>
          <c:xMode val="edge"/>
          <c:yMode val="edge"/>
          <c:x val="0.18849077274339376"/>
          <c:y val="0.9156940912253152"/>
          <c:w val="0.81150922725660624"/>
          <c:h val="6.4308989664846911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bg1"/>
              </a:solidFill>
              <a:latin typeface="+mn-lt"/>
              <a:ea typeface="+mn-ea"/>
              <a:cs typeface="+mn-cs"/>
            </a:defRPr>
          </a:pPr>
          <a:endParaRPr lang="en-US"/>
        </a:p>
      </c:txPr>
    </c:legend>
    <c:plotVisOnly val="1"/>
    <c:dispBlanksAs val="gap"/>
    <c:showDLblsOverMax val="0"/>
  </c:chart>
  <c:spPr>
    <a:noFill/>
    <a:ln>
      <a:noFill/>
    </a:ln>
    <a:effectLst/>
  </c:spPr>
  <c:txPr>
    <a:bodyPr/>
    <a:lstStyle/>
    <a:p>
      <a:pPr>
        <a:defRPr sz="1100">
          <a:solidFill>
            <a:schemeClr val="bg1"/>
          </a:solidFill>
        </a:defRPr>
      </a:pPr>
      <a:endParaRPr lang="en-US"/>
    </a:p>
  </c:txPr>
  <c:externalData r:id="rId1">
    <c:autoUpdate val="0"/>
  </c:externalData>
</c:chartSpace>
</file>

<file path=ppt/charts/colors20.xml><?xml version="1.0" encoding="utf-8"?>
<cs:colorStyle xmlns:cs="http://schemas.microsoft.com/office/drawing/2012/chartStyle" xmlns:a="http://schemas.openxmlformats.org/drawingml/2006/main" meth="withinLinear" id="15">
  <a:schemeClr val="accent2"/>
</cs:colorStyle>
</file>

<file path=ppt/charts/colors21.xml><?xml version="1.0" encoding="utf-8"?>
<cs:colorStyle xmlns:cs="http://schemas.microsoft.com/office/drawing/2012/chartStyle" xmlns:a="http://schemas.openxmlformats.org/drawingml/2006/main" meth="withinLinearReversed" id="22">
  <a:schemeClr val="accent2"/>
</cs:colorStyle>
</file>

<file path=ppt/charts/colors22.xml><?xml version="1.0" encoding="utf-8"?>
<cs:colorStyle xmlns:cs="http://schemas.microsoft.com/office/drawing/2012/chartStyle" xmlns:a="http://schemas.openxmlformats.org/drawingml/2006/main" meth="withinLinear" id="15">
  <a:schemeClr val="accent2"/>
</cs:colorStyle>
</file>

<file path=ppt/charts/colors23.xml><?xml version="1.0" encoding="utf-8"?>
<cs:colorStyle xmlns:cs="http://schemas.microsoft.com/office/drawing/2012/chartStyle" xmlns:a="http://schemas.openxmlformats.org/drawingml/2006/main" meth="withinLinear" id="15">
  <a:schemeClr val="accent2"/>
</cs:colorStyle>
</file>

<file path=ppt/charts/colors24.xml><?xml version="1.0" encoding="utf-8"?>
<cs:colorStyle xmlns:cs="http://schemas.microsoft.com/office/drawing/2012/chartStyle" xmlns:a="http://schemas.openxmlformats.org/drawingml/2006/main" meth="withinLinear" id="15">
  <a:schemeClr val="accent2"/>
</cs:colorStyle>
</file>

<file path=ppt/charts/colors25.xml><?xml version="1.0" encoding="utf-8"?>
<cs:colorStyle xmlns:cs="http://schemas.microsoft.com/office/drawing/2012/chartStyle" xmlns:a="http://schemas.openxmlformats.org/drawingml/2006/main" meth="withinLinear" id="16">
  <a:schemeClr val="accent3"/>
</cs:colorStyle>
</file>

<file path=ppt/charts/colors26.xml><?xml version="1.0" encoding="utf-8"?>
<cs:colorStyle xmlns:cs="http://schemas.microsoft.com/office/drawing/2012/chartStyle" xmlns:a="http://schemas.openxmlformats.org/drawingml/2006/main" meth="withinLinear" id="16">
  <a:schemeClr val="accent3"/>
</cs:colorStyle>
</file>

<file path=ppt/charts/colors27.xml><?xml version="1.0" encoding="utf-8"?>
<cs:colorStyle xmlns:cs="http://schemas.microsoft.com/office/drawing/2012/chartStyle" xmlns:a="http://schemas.openxmlformats.org/drawingml/2006/main" meth="withinLinearReversed" id="23">
  <a:schemeClr val="accent3"/>
</cs:colorStyle>
</file>

<file path=ppt/charts/colors28.xml><?xml version="1.0" encoding="utf-8"?>
<cs:colorStyle xmlns:cs="http://schemas.microsoft.com/office/drawing/2012/chartStyle" xmlns:a="http://schemas.openxmlformats.org/drawingml/2006/main" meth="withinLinear" id="19">
  <a:schemeClr val="accent6"/>
</cs:colorStyle>
</file>

<file path=ppt/charts/colors29.xml><?xml version="1.0" encoding="utf-8"?>
<cs:colorStyle xmlns:cs="http://schemas.microsoft.com/office/drawing/2012/chartStyle" xmlns:a="http://schemas.openxmlformats.org/drawingml/2006/main" meth="withinLinear" id="19">
  <a:schemeClr val="accent6"/>
</cs:colorStyle>
</file>

<file path=ppt/charts/colors30.xml><?xml version="1.0" encoding="utf-8"?>
<cs:colorStyle xmlns:cs="http://schemas.microsoft.com/office/drawing/2012/chartStyle" xmlns:a="http://schemas.openxmlformats.org/drawingml/2006/main" meth="withinLinearReversed" id="22">
  <a:schemeClr val="accent2"/>
</cs:colorStyle>
</file>

<file path=ppt/charts/colors31.xml><?xml version="1.0" encoding="utf-8"?>
<cs:colorStyle xmlns:cs="http://schemas.microsoft.com/office/drawing/2012/chartStyle" xmlns:a="http://schemas.openxmlformats.org/drawingml/2006/main" meth="withinLinear" id="15">
  <a:schemeClr val="accent2"/>
</cs:color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61C84B-7647-4B06-B3C3-4C9D9FA2F4AE}" type="doc">
      <dgm:prSet loTypeId="urn:microsoft.com/office/officeart/2009/3/layout/PlusandMinus" loCatId="relationship" qsTypeId="urn:microsoft.com/office/officeart/2005/8/quickstyle/simple1" qsCatId="simple" csTypeId="urn:microsoft.com/office/officeart/2005/8/colors/accent3_2" csCatId="accent3" phldr="1"/>
      <dgm:spPr/>
      <dgm:t>
        <a:bodyPr/>
        <a:lstStyle/>
        <a:p>
          <a:endParaRPr lang="en-US"/>
        </a:p>
      </dgm:t>
    </dgm:pt>
    <dgm:pt modelId="{2888F8D2-D1F7-4F3D-90A9-034B2B4C2600}">
      <dgm:prSet phldrT="[Text]" custT="1"/>
      <dgm:spPr/>
      <dgm:t>
        <a:bodyPr/>
        <a:lstStyle/>
        <a:p>
          <a:pPr>
            <a:spcAft>
              <a:spcPct val="35000"/>
            </a:spcAft>
          </a:pPr>
          <a:r>
            <a:rPr lang="en-GB" sz="1600" b="1" i="0" u="none" dirty="0">
              <a:latin typeface="Arial" panose="020B0604020202020204" pitchFamily="34" charset="0"/>
              <a:cs typeface="Arial" panose="020B0604020202020204" pitchFamily="34" charset="0"/>
            </a:rPr>
            <a:t>Positive comments</a:t>
          </a:r>
          <a:endParaRPr lang="en-US" sz="1600" b="1" dirty="0">
            <a:latin typeface="Arial" panose="020B0604020202020204" pitchFamily="34" charset="0"/>
            <a:cs typeface="Arial" panose="020B0604020202020204" pitchFamily="34" charset="0"/>
          </a:endParaRPr>
        </a:p>
      </dgm:t>
    </dgm:pt>
    <dgm:pt modelId="{156CE9B6-F1F0-4128-A1C6-9DB0777893C8}" type="parTrans" cxnId="{1D527868-467D-4AFC-8BC8-B96249D49B1D}">
      <dgm:prSet/>
      <dgm:spPr/>
      <dgm:t>
        <a:bodyPr/>
        <a:lstStyle/>
        <a:p>
          <a:endParaRPr lang="en-US"/>
        </a:p>
      </dgm:t>
    </dgm:pt>
    <dgm:pt modelId="{973C36AB-196A-4216-9648-E60EEBB393C7}" type="sibTrans" cxnId="{1D527868-467D-4AFC-8BC8-B96249D49B1D}">
      <dgm:prSet/>
      <dgm:spPr/>
      <dgm:t>
        <a:bodyPr/>
        <a:lstStyle/>
        <a:p>
          <a:endParaRPr lang="en-US"/>
        </a:p>
      </dgm:t>
    </dgm:pt>
    <dgm:pt modelId="{988B180D-5D82-45A8-B53D-A4CBC1DFAA70}">
      <dgm:prSet custT="1"/>
      <dgm:spPr/>
      <dgm:t>
        <a:bodyPr/>
        <a:lstStyle/>
        <a:p>
          <a:pPr>
            <a:spcAft>
              <a:spcPts val="600"/>
            </a:spcAft>
          </a:pPr>
          <a:r>
            <a:rPr lang="en-GB" sz="1200" b="0" i="0" u="none" dirty="0">
              <a:latin typeface="+mj-lt"/>
              <a:cs typeface="Arial" panose="020B0604020202020204" pitchFamily="34" charset="0"/>
            </a:rPr>
            <a:t>All satisfactory</a:t>
          </a:r>
          <a:endParaRPr lang="en-GB" sz="1200" dirty="0">
            <a:latin typeface="+mj-lt"/>
            <a:cs typeface="Arial" panose="020B0604020202020204" pitchFamily="34" charset="0"/>
          </a:endParaRPr>
        </a:p>
      </dgm:t>
    </dgm:pt>
    <dgm:pt modelId="{18B612AB-EBF3-46C4-8FDE-A800563E2EEA}" type="parTrans" cxnId="{239ECBDA-6A82-4436-A9F1-2EA021C7741E}">
      <dgm:prSet/>
      <dgm:spPr/>
      <dgm:t>
        <a:bodyPr/>
        <a:lstStyle/>
        <a:p>
          <a:endParaRPr lang="en-US"/>
        </a:p>
      </dgm:t>
    </dgm:pt>
    <dgm:pt modelId="{F9C6A998-7777-4CB3-899D-FCE4059139C7}" type="sibTrans" cxnId="{239ECBDA-6A82-4436-A9F1-2EA021C7741E}">
      <dgm:prSet/>
      <dgm:spPr/>
      <dgm:t>
        <a:bodyPr/>
        <a:lstStyle/>
        <a:p>
          <a:endParaRPr lang="en-US"/>
        </a:p>
      </dgm:t>
    </dgm:pt>
    <dgm:pt modelId="{79148738-EF19-4AF2-B905-D683BF2C3FEE}">
      <dgm:prSet custT="1"/>
      <dgm:spPr/>
      <dgm:t>
        <a:bodyPr/>
        <a:lstStyle/>
        <a:p>
          <a:pPr>
            <a:spcAft>
              <a:spcPct val="35000"/>
            </a:spcAft>
          </a:pPr>
          <a:r>
            <a:rPr lang="en-GB" sz="1600" b="1" i="0" u="none" dirty="0">
              <a:latin typeface="Arial" panose="020B0604020202020204" pitchFamily="34" charset="0"/>
              <a:cs typeface="Arial" panose="020B0604020202020204" pitchFamily="34" charset="0"/>
            </a:rPr>
            <a:t>Negative </a:t>
          </a:r>
          <a:r>
            <a:rPr lang="en-GB" sz="1600" b="1" i="0" u="none" dirty="0" smtClean="0">
              <a:latin typeface="Arial" panose="020B0604020202020204" pitchFamily="34" charset="0"/>
              <a:cs typeface="Arial" panose="020B0604020202020204" pitchFamily="34" charset="0"/>
            </a:rPr>
            <a:t>comments</a:t>
          </a:r>
          <a:endParaRPr lang="en-GB" sz="1600" b="1" dirty="0">
            <a:latin typeface="Arial" panose="020B0604020202020204" pitchFamily="34" charset="0"/>
            <a:cs typeface="Arial" panose="020B0604020202020204" pitchFamily="34" charset="0"/>
          </a:endParaRPr>
        </a:p>
      </dgm:t>
    </dgm:pt>
    <dgm:pt modelId="{39E203BF-9142-4CEC-8375-612AA069A5FE}" type="parTrans" cxnId="{3CCE42FF-9C78-4A7D-8A8B-FE02EE3AFE0E}">
      <dgm:prSet/>
      <dgm:spPr/>
      <dgm:t>
        <a:bodyPr/>
        <a:lstStyle/>
        <a:p>
          <a:endParaRPr lang="en-US"/>
        </a:p>
      </dgm:t>
    </dgm:pt>
    <dgm:pt modelId="{656032E3-59F0-4474-939B-2E5F1ADBDC16}" type="sibTrans" cxnId="{3CCE42FF-9C78-4A7D-8A8B-FE02EE3AFE0E}">
      <dgm:prSet/>
      <dgm:spPr/>
      <dgm:t>
        <a:bodyPr/>
        <a:lstStyle/>
        <a:p>
          <a:endParaRPr lang="en-US"/>
        </a:p>
      </dgm:t>
    </dgm:pt>
    <dgm:pt modelId="{3EBEF697-D1ED-4CEC-91DD-8067949D0EAA}">
      <dgm:prSet custT="1"/>
      <dgm:spPr/>
      <dgm:t>
        <a:bodyPr/>
        <a:lstStyle/>
        <a:p>
          <a:pPr>
            <a:spcAft>
              <a:spcPts val="600"/>
            </a:spcAft>
          </a:pPr>
          <a:r>
            <a:rPr lang="en-GB" sz="1200" b="0" i="0" u="none" dirty="0">
              <a:latin typeface="+mj-lt"/>
              <a:cs typeface="Arial" panose="020B0604020202020204" pitchFamily="34" charset="0"/>
            </a:rPr>
            <a:t>Very impressed with the helpfulness and friendliness of all staff </a:t>
          </a:r>
          <a:r>
            <a:rPr lang="en-GB" sz="1200" b="0" i="0" u="none" dirty="0" smtClean="0">
              <a:latin typeface="+mj-lt"/>
              <a:cs typeface="Arial" panose="020B0604020202020204" pitchFamily="34" charset="0"/>
            </a:rPr>
            <a:t>concerned</a:t>
          </a:r>
          <a:endParaRPr lang="en-GB" sz="1200" dirty="0">
            <a:latin typeface="+mj-lt"/>
            <a:cs typeface="Arial" panose="020B0604020202020204" pitchFamily="34" charset="0"/>
          </a:endParaRPr>
        </a:p>
      </dgm:t>
    </dgm:pt>
    <dgm:pt modelId="{405BCE0B-AFF5-4E35-9E98-AA6368475CDA}" type="parTrans" cxnId="{50890E4E-B179-4DF0-86C8-35CF9B28C8FD}">
      <dgm:prSet/>
      <dgm:spPr/>
      <dgm:t>
        <a:bodyPr/>
        <a:lstStyle/>
        <a:p>
          <a:endParaRPr lang="en-US"/>
        </a:p>
      </dgm:t>
    </dgm:pt>
    <dgm:pt modelId="{166F08C6-C428-4F53-86A6-E974D9752753}" type="sibTrans" cxnId="{50890E4E-B179-4DF0-86C8-35CF9B28C8FD}">
      <dgm:prSet/>
      <dgm:spPr/>
      <dgm:t>
        <a:bodyPr/>
        <a:lstStyle/>
        <a:p>
          <a:endParaRPr lang="en-US"/>
        </a:p>
      </dgm:t>
    </dgm:pt>
    <dgm:pt modelId="{16B602AB-F209-4780-BD0F-0D653EECDA1F}">
      <dgm:prSet custT="1"/>
      <dgm:spPr/>
      <dgm:t>
        <a:bodyPr/>
        <a:lstStyle/>
        <a:p>
          <a:pPr>
            <a:spcAft>
              <a:spcPts val="600"/>
            </a:spcAft>
          </a:pPr>
          <a:r>
            <a:rPr lang="en-GB" sz="1200" b="0" i="0" u="none" dirty="0">
              <a:latin typeface="+mj-lt"/>
              <a:cs typeface="Arial" panose="020B0604020202020204" pitchFamily="34" charset="0"/>
            </a:rPr>
            <a:t>A great event - hospitality, venue, guests and speakers all very </a:t>
          </a:r>
          <a:r>
            <a:rPr lang="en-GB" sz="1200" b="0" i="0" u="none" dirty="0" smtClean="0">
              <a:latin typeface="+mj-lt"/>
              <a:cs typeface="Arial" panose="020B0604020202020204" pitchFamily="34" charset="0"/>
            </a:rPr>
            <a:t>good </a:t>
          </a:r>
          <a:endParaRPr lang="en-GB" sz="1200" dirty="0">
            <a:latin typeface="+mj-lt"/>
            <a:cs typeface="Arial" panose="020B0604020202020204" pitchFamily="34" charset="0"/>
          </a:endParaRPr>
        </a:p>
      </dgm:t>
    </dgm:pt>
    <dgm:pt modelId="{2B551FE8-4420-4E26-8867-D6DD36D7F597}" type="parTrans" cxnId="{AA743A88-D1C7-405B-9118-76C3CB5D2425}">
      <dgm:prSet/>
      <dgm:spPr/>
      <dgm:t>
        <a:bodyPr/>
        <a:lstStyle/>
        <a:p>
          <a:endParaRPr lang="en-US"/>
        </a:p>
      </dgm:t>
    </dgm:pt>
    <dgm:pt modelId="{8E91A362-5081-4017-9A60-86AC9DFFC232}" type="sibTrans" cxnId="{AA743A88-D1C7-405B-9118-76C3CB5D2425}">
      <dgm:prSet/>
      <dgm:spPr/>
      <dgm:t>
        <a:bodyPr/>
        <a:lstStyle/>
        <a:p>
          <a:endParaRPr lang="en-US"/>
        </a:p>
      </dgm:t>
    </dgm:pt>
    <dgm:pt modelId="{634E8A2A-3564-4CD9-978B-4407F40FA43A}">
      <dgm:prSet custT="1"/>
      <dgm:spPr/>
      <dgm:t>
        <a:bodyPr/>
        <a:lstStyle/>
        <a:p>
          <a:pPr>
            <a:spcAft>
              <a:spcPts val="600"/>
            </a:spcAft>
          </a:pPr>
          <a:r>
            <a:rPr lang="en-GB" sz="1200" b="0" i="0" u="none" dirty="0">
              <a:latin typeface="+mj-lt"/>
              <a:cs typeface="Arial" panose="020B0604020202020204" pitchFamily="34" charset="0"/>
            </a:rPr>
            <a:t>There was a good mixture of people at the event, it was well organised, friendly faces and good </a:t>
          </a:r>
          <a:r>
            <a:rPr lang="en-GB" sz="1200" b="0" i="0" u="none" dirty="0" smtClean="0">
              <a:latin typeface="+mj-lt"/>
              <a:cs typeface="Arial" panose="020B0604020202020204" pitchFamily="34" charset="0"/>
            </a:rPr>
            <a:t>vibe</a:t>
          </a:r>
          <a:endParaRPr lang="en-GB" sz="1200" dirty="0">
            <a:latin typeface="+mj-lt"/>
            <a:cs typeface="Arial" panose="020B0604020202020204" pitchFamily="34" charset="0"/>
          </a:endParaRPr>
        </a:p>
      </dgm:t>
    </dgm:pt>
    <dgm:pt modelId="{5D074832-10AF-4D96-89B3-ABE12D8F8418}" type="parTrans" cxnId="{10354887-6FA7-40B6-AED3-2199E80D2360}">
      <dgm:prSet/>
      <dgm:spPr/>
      <dgm:t>
        <a:bodyPr/>
        <a:lstStyle/>
        <a:p>
          <a:endParaRPr lang="en-US"/>
        </a:p>
      </dgm:t>
    </dgm:pt>
    <dgm:pt modelId="{9ED3B586-8A4D-4A4E-9D37-0996416C0E7E}" type="sibTrans" cxnId="{10354887-6FA7-40B6-AED3-2199E80D2360}">
      <dgm:prSet/>
      <dgm:spPr/>
      <dgm:t>
        <a:bodyPr/>
        <a:lstStyle/>
        <a:p>
          <a:endParaRPr lang="en-US"/>
        </a:p>
      </dgm:t>
    </dgm:pt>
    <dgm:pt modelId="{85901601-6B13-43A1-9EF3-00E5BF7A4B46}">
      <dgm:prSet custT="1"/>
      <dgm:spPr/>
      <dgm:t>
        <a:bodyPr/>
        <a:lstStyle/>
        <a:p>
          <a:pPr>
            <a:spcAft>
              <a:spcPts val="600"/>
            </a:spcAft>
          </a:pPr>
          <a:r>
            <a:rPr lang="en-GB" sz="1200" b="0" i="0" u="none" dirty="0">
              <a:latin typeface="+mj-lt"/>
              <a:cs typeface="Arial" panose="020B0604020202020204" pitchFamily="34" charset="0"/>
            </a:rPr>
            <a:t>Not nearly enough seating</a:t>
          </a:r>
          <a:endParaRPr lang="en-GB" sz="1200" dirty="0">
            <a:latin typeface="+mj-lt"/>
            <a:cs typeface="Arial" panose="020B0604020202020204" pitchFamily="34" charset="0"/>
          </a:endParaRPr>
        </a:p>
      </dgm:t>
    </dgm:pt>
    <dgm:pt modelId="{C86E01F3-6055-4846-AC65-6AFF262C6654}" type="parTrans" cxnId="{868092B1-1842-42D0-9936-9EFD30F7A629}">
      <dgm:prSet/>
      <dgm:spPr/>
      <dgm:t>
        <a:bodyPr/>
        <a:lstStyle/>
        <a:p>
          <a:endParaRPr lang="en-US"/>
        </a:p>
      </dgm:t>
    </dgm:pt>
    <dgm:pt modelId="{8A049CA6-697D-4B44-8FF2-32A6288398E6}" type="sibTrans" cxnId="{868092B1-1842-42D0-9936-9EFD30F7A629}">
      <dgm:prSet/>
      <dgm:spPr/>
      <dgm:t>
        <a:bodyPr/>
        <a:lstStyle/>
        <a:p>
          <a:endParaRPr lang="en-US"/>
        </a:p>
      </dgm:t>
    </dgm:pt>
    <dgm:pt modelId="{98873C6A-9C4A-43CB-AF0F-E085EC71C88F}">
      <dgm:prSet custT="1"/>
      <dgm:spPr/>
      <dgm:t>
        <a:bodyPr/>
        <a:lstStyle/>
        <a:p>
          <a:pPr>
            <a:spcAft>
              <a:spcPts val="600"/>
            </a:spcAft>
          </a:pPr>
          <a:r>
            <a:rPr lang="en-GB" sz="1200" b="0" i="0" u="none" dirty="0">
              <a:latin typeface="+mj-lt"/>
              <a:cs typeface="Arial" panose="020B0604020202020204" pitchFamily="34" charset="0"/>
            </a:rPr>
            <a:t>Canape selection poor</a:t>
          </a:r>
          <a:endParaRPr lang="en-GB" sz="1200" dirty="0">
            <a:latin typeface="+mj-lt"/>
            <a:cs typeface="Arial" panose="020B0604020202020204" pitchFamily="34" charset="0"/>
          </a:endParaRPr>
        </a:p>
      </dgm:t>
    </dgm:pt>
    <dgm:pt modelId="{77F46170-D305-496F-BEEF-3133BBDA6B66}" type="parTrans" cxnId="{C1F8D5A8-14A8-4292-98D5-43C3121455CB}">
      <dgm:prSet/>
      <dgm:spPr/>
      <dgm:t>
        <a:bodyPr/>
        <a:lstStyle/>
        <a:p>
          <a:endParaRPr lang="en-US"/>
        </a:p>
      </dgm:t>
    </dgm:pt>
    <dgm:pt modelId="{2A3F83A2-6E4A-4493-863F-8B5055586655}" type="sibTrans" cxnId="{C1F8D5A8-14A8-4292-98D5-43C3121455CB}">
      <dgm:prSet/>
      <dgm:spPr/>
      <dgm:t>
        <a:bodyPr/>
        <a:lstStyle/>
        <a:p>
          <a:endParaRPr lang="en-US"/>
        </a:p>
      </dgm:t>
    </dgm:pt>
    <dgm:pt modelId="{A9A66186-C036-4624-A40F-A89BC09F9714}">
      <dgm:prSet custT="1"/>
      <dgm:spPr/>
      <dgm:t>
        <a:bodyPr/>
        <a:lstStyle/>
        <a:p>
          <a:pPr>
            <a:spcAft>
              <a:spcPts val="600"/>
            </a:spcAft>
          </a:pPr>
          <a:r>
            <a:rPr lang="en-GB" sz="1200" b="0" i="0" u="none" dirty="0">
              <a:latin typeface="+mj-lt"/>
              <a:cs typeface="Arial" panose="020B0604020202020204" pitchFamily="34" charset="0"/>
            </a:rPr>
            <a:t>I did not see any volunteers at the pre event</a:t>
          </a:r>
          <a:endParaRPr lang="en-GB" sz="1200" dirty="0">
            <a:latin typeface="+mj-lt"/>
            <a:cs typeface="Arial" panose="020B0604020202020204" pitchFamily="34" charset="0"/>
          </a:endParaRPr>
        </a:p>
      </dgm:t>
    </dgm:pt>
    <dgm:pt modelId="{A280DF3C-0358-4999-AEDA-0D35A8C99F30}" type="parTrans" cxnId="{86F5AF51-0481-4357-9021-6FAD51DF006A}">
      <dgm:prSet/>
      <dgm:spPr/>
      <dgm:t>
        <a:bodyPr/>
        <a:lstStyle/>
        <a:p>
          <a:endParaRPr lang="en-US"/>
        </a:p>
      </dgm:t>
    </dgm:pt>
    <dgm:pt modelId="{96D243FD-6F03-4692-B0B7-62C3FA8A6E85}" type="sibTrans" cxnId="{86F5AF51-0481-4357-9021-6FAD51DF006A}">
      <dgm:prSet/>
      <dgm:spPr/>
      <dgm:t>
        <a:bodyPr/>
        <a:lstStyle/>
        <a:p>
          <a:endParaRPr lang="en-US"/>
        </a:p>
      </dgm:t>
    </dgm:pt>
    <dgm:pt modelId="{8F79FF7F-009D-4F84-986F-C8F4D763F8A7}">
      <dgm:prSet custT="1"/>
      <dgm:spPr/>
      <dgm:t>
        <a:bodyPr/>
        <a:lstStyle/>
        <a:p>
          <a:pPr>
            <a:spcAft>
              <a:spcPts val="600"/>
            </a:spcAft>
          </a:pPr>
          <a:r>
            <a:rPr lang="en-GB" sz="1200" b="0" i="0" u="none" dirty="0">
              <a:latin typeface="+mj-lt"/>
              <a:cs typeface="Arial" panose="020B0604020202020204" pitchFamily="34" charset="0"/>
            </a:rPr>
            <a:t>The venue became increasingly warm and the food was not appropriate to that </a:t>
          </a:r>
          <a:r>
            <a:rPr lang="en-GB" sz="1200" b="0" i="0" u="none" dirty="0" smtClean="0">
              <a:latin typeface="+mj-lt"/>
              <a:cs typeface="Arial" panose="020B0604020202020204" pitchFamily="34" charset="0"/>
            </a:rPr>
            <a:t>environment</a:t>
          </a:r>
          <a:r>
            <a:rPr lang="en-GB" sz="1200" b="0" i="0" u="none" dirty="0" smtClean="0">
              <a:latin typeface="Arial" panose="020B0604020202020204" pitchFamily="34" charset="0"/>
              <a:cs typeface="Arial" panose="020B0604020202020204" pitchFamily="34" charset="0"/>
            </a:rPr>
            <a:t> </a:t>
          </a:r>
          <a:endParaRPr lang="en-GB" sz="1200" dirty="0">
            <a:latin typeface="Arial" panose="020B0604020202020204" pitchFamily="34" charset="0"/>
            <a:cs typeface="Arial" panose="020B0604020202020204" pitchFamily="34" charset="0"/>
          </a:endParaRPr>
        </a:p>
      </dgm:t>
    </dgm:pt>
    <dgm:pt modelId="{42A3DC37-A9ED-4575-93BE-DD8982F5B4DE}" type="parTrans" cxnId="{95CD7ED1-8BCE-43E3-A099-383299BC5BFC}">
      <dgm:prSet/>
      <dgm:spPr/>
      <dgm:t>
        <a:bodyPr/>
        <a:lstStyle/>
        <a:p>
          <a:endParaRPr lang="en-US"/>
        </a:p>
      </dgm:t>
    </dgm:pt>
    <dgm:pt modelId="{622B5D46-0772-4B83-A34F-C7565AF3CBA5}" type="sibTrans" cxnId="{95CD7ED1-8BCE-43E3-A099-383299BC5BFC}">
      <dgm:prSet/>
      <dgm:spPr/>
      <dgm:t>
        <a:bodyPr/>
        <a:lstStyle/>
        <a:p>
          <a:endParaRPr lang="en-US"/>
        </a:p>
      </dgm:t>
    </dgm:pt>
    <dgm:pt modelId="{E66B6CA1-A95A-439D-8D91-D4331B7329C4}">
      <dgm:prSet custT="1"/>
      <dgm:spPr/>
      <dgm:t>
        <a:bodyPr/>
        <a:lstStyle/>
        <a:p>
          <a:pPr>
            <a:spcAft>
              <a:spcPts val="600"/>
            </a:spcAft>
          </a:pPr>
          <a:r>
            <a:rPr lang="en-GB" sz="1200" b="0" i="0" u="none" dirty="0">
              <a:latin typeface="+mj-lt"/>
              <a:cs typeface="Arial" panose="020B0604020202020204" pitchFamily="34" charset="0"/>
            </a:rPr>
            <a:t>The venue was a bit hot and could do with some air </a:t>
          </a:r>
          <a:r>
            <a:rPr lang="en-GB" sz="1200" b="0" i="0" u="none" dirty="0" smtClean="0">
              <a:latin typeface="+mj-lt"/>
              <a:cs typeface="Arial" panose="020B0604020202020204" pitchFamily="34" charset="0"/>
            </a:rPr>
            <a:t>conditioning</a:t>
          </a:r>
          <a:endParaRPr lang="en-GB" sz="1200" dirty="0">
            <a:latin typeface="+mj-lt"/>
            <a:cs typeface="Arial" panose="020B0604020202020204" pitchFamily="34" charset="0"/>
          </a:endParaRPr>
        </a:p>
      </dgm:t>
    </dgm:pt>
    <dgm:pt modelId="{44C332A1-DB43-49A6-BC16-B8B526E84095}" type="sibTrans" cxnId="{B741C7A7-EA50-4505-A2CA-887138C2E7E0}">
      <dgm:prSet/>
      <dgm:spPr/>
      <dgm:t>
        <a:bodyPr/>
        <a:lstStyle/>
        <a:p>
          <a:endParaRPr lang="en-US"/>
        </a:p>
      </dgm:t>
    </dgm:pt>
    <dgm:pt modelId="{C5001002-5C6C-4F5B-8B63-79DE49E36DFC}" type="parTrans" cxnId="{B741C7A7-EA50-4505-A2CA-887138C2E7E0}">
      <dgm:prSet/>
      <dgm:spPr/>
      <dgm:t>
        <a:bodyPr/>
        <a:lstStyle/>
        <a:p>
          <a:endParaRPr lang="en-US"/>
        </a:p>
      </dgm:t>
    </dgm:pt>
    <dgm:pt modelId="{55BD407C-E0F9-44C7-8B2E-1A33B3FE6C54}" type="pres">
      <dgm:prSet presAssocID="{6661C84B-7647-4B06-B3C3-4C9D9FA2F4AE}" presName="Name0" presStyleCnt="0">
        <dgm:presLayoutVars>
          <dgm:chMax val="2"/>
          <dgm:chPref val="2"/>
          <dgm:dir/>
          <dgm:animOne/>
          <dgm:resizeHandles val="exact"/>
        </dgm:presLayoutVars>
      </dgm:prSet>
      <dgm:spPr/>
      <dgm:t>
        <a:bodyPr/>
        <a:lstStyle/>
        <a:p>
          <a:endParaRPr lang="en-GB"/>
        </a:p>
      </dgm:t>
    </dgm:pt>
    <dgm:pt modelId="{B4280495-7221-4190-8363-E15D447BB48A}" type="pres">
      <dgm:prSet presAssocID="{6661C84B-7647-4B06-B3C3-4C9D9FA2F4AE}" presName="Background" presStyleLbl="bgImgPlace1" presStyleIdx="0" presStyleCnt="1"/>
      <dgm:spPr>
        <a:ln>
          <a:noFill/>
        </a:ln>
      </dgm:spPr>
      <dgm:t>
        <a:bodyPr/>
        <a:lstStyle/>
        <a:p>
          <a:endParaRPr lang="en-GB"/>
        </a:p>
      </dgm:t>
    </dgm:pt>
    <dgm:pt modelId="{4AB09CE8-E7A7-4CBC-9C07-6EDA843518CE}" type="pres">
      <dgm:prSet presAssocID="{6661C84B-7647-4B06-B3C3-4C9D9FA2F4AE}" presName="ParentText1" presStyleLbl="revTx" presStyleIdx="0" presStyleCnt="2">
        <dgm:presLayoutVars>
          <dgm:chMax val="0"/>
          <dgm:chPref val="0"/>
          <dgm:bulletEnabled val="1"/>
        </dgm:presLayoutVars>
      </dgm:prSet>
      <dgm:spPr/>
      <dgm:t>
        <a:bodyPr/>
        <a:lstStyle/>
        <a:p>
          <a:endParaRPr lang="en-GB"/>
        </a:p>
      </dgm:t>
    </dgm:pt>
    <dgm:pt modelId="{D9C5DDE5-D589-4D86-B628-3AB8CC8A0BFD}" type="pres">
      <dgm:prSet presAssocID="{6661C84B-7647-4B06-B3C3-4C9D9FA2F4AE}" presName="ParentText2" presStyleLbl="revTx" presStyleIdx="1" presStyleCnt="2">
        <dgm:presLayoutVars>
          <dgm:chMax val="0"/>
          <dgm:chPref val="0"/>
          <dgm:bulletEnabled val="1"/>
        </dgm:presLayoutVars>
      </dgm:prSet>
      <dgm:spPr/>
      <dgm:t>
        <a:bodyPr/>
        <a:lstStyle/>
        <a:p>
          <a:endParaRPr lang="en-GB"/>
        </a:p>
      </dgm:t>
    </dgm:pt>
    <dgm:pt modelId="{978DC496-771A-44EA-9DDE-5976A3B64FDF}" type="pres">
      <dgm:prSet presAssocID="{6661C84B-7647-4B06-B3C3-4C9D9FA2F4AE}" presName="Plus" presStyleLbl="alignNode1" presStyleIdx="0" presStyleCnt="2" custScaleX="90564" custScaleY="84927" custLinFactNeighborX="-8515" custLinFactNeighborY="3626"/>
      <dgm:spPr/>
    </dgm:pt>
    <dgm:pt modelId="{44E5E72B-3E8A-4860-966E-B6C992C7489C}" type="pres">
      <dgm:prSet presAssocID="{6661C84B-7647-4B06-B3C3-4C9D9FA2F4AE}" presName="Minus" presStyleLbl="alignNode1" presStyleIdx="1" presStyleCnt="2" custLinFactNeighborX="-5463" custLinFactNeighborY="28498"/>
      <dgm:spPr/>
    </dgm:pt>
    <dgm:pt modelId="{75932FCC-238E-42BA-80FD-D78D066EADC5}" type="pres">
      <dgm:prSet presAssocID="{6661C84B-7647-4B06-B3C3-4C9D9FA2F4AE}" presName="Divider" presStyleLbl="parChTrans1D1" presStyleIdx="0" presStyleCnt="1"/>
      <dgm:spPr/>
    </dgm:pt>
  </dgm:ptLst>
  <dgm:cxnLst>
    <dgm:cxn modelId="{90063BBB-8F3B-4006-9643-8CB6C31148F9}" type="presOf" srcId="{988B180D-5D82-45A8-B53D-A4CBC1DFAA70}" destId="{4AB09CE8-E7A7-4CBC-9C07-6EDA843518CE}" srcOrd="0" destOrd="2" presId="urn:microsoft.com/office/officeart/2009/3/layout/PlusandMinus"/>
    <dgm:cxn modelId="{1D527868-467D-4AFC-8BC8-B96249D49B1D}" srcId="{6661C84B-7647-4B06-B3C3-4C9D9FA2F4AE}" destId="{2888F8D2-D1F7-4F3D-90A9-034B2B4C2600}" srcOrd="0" destOrd="0" parTransId="{156CE9B6-F1F0-4128-A1C6-9DB0777893C8}" sibTransId="{973C36AB-196A-4216-9648-E60EEBB393C7}"/>
    <dgm:cxn modelId="{868092B1-1842-42D0-9936-9EFD30F7A629}" srcId="{79148738-EF19-4AF2-B905-D683BF2C3FEE}" destId="{85901601-6B13-43A1-9EF3-00E5BF7A4B46}" srcOrd="1" destOrd="0" parTransId="{C86E01F3-6055-4846-AC65-6AFF262C6654}" sibTransId="{8A049CA6-697D-4B44-8FF2-32A6288398E6}"/>
    <dgm:cxn modelId="{C1ACF657-F181-486A-B898-1693AD9423B5}" type="presOf" srcId="{16B602AB-F209-4780-BD0F-0D653EECDA1F}" destId="{4AB09CE8-E7A7-4CBC-9C07-6EDA843518CE}" srcOrd="0" destOrd="4" presId="urn:microsoft.com/office/officeart/2009/3/layout/PlusandMinus"/>
    <dgm:cxn modelId="{50890E4E-B179-4DF0-86C8-35CF9B28C8FD}" srcId="{2888F8D2-D1F7-4F3D-90A9-034B2B4C2600}" destId="{3EBEF697-D1ED-4CEC-91DD-8067949D0EAA}" srcOrd="2" destOrd="0" parTransId="{405BCE0B-AFF5-4E35-9E98-AA6368475CDA}" sibTransId="{166F08C6-C428-4F53-86A6-E974D9752753}"/>
    <dgm:cxn modelId="{F758DFCE-158D-4C36-8CAF-1342954B04DB}" type="presOf" srcId="{2888F8D2-D1F7-4F3D-90A9-034B2B4C2600}" destId="{4AB09CE8-E7A7-4CBC-9C07-6EDA843518CE}" srcOrd="0" destOrd="0" presId="urn:microsoft.com/office/officeart/2009/3/layout/PlusandMinus"/>
    <dgm:cxn modelId="{86F5AF51-0481-4357-9021-6FAD51DF006A}" srcId="{79148738-EF19-4AF2-B905-D683BF2C3FEE}" destId="{A9A66186-C036-4624-A40F-A89BC09F9714}" srcOrd="3" destOrd="0" parTransId="{A280DF3C-0358-4999-AEDA-0D35A8C99F30}" sibTransId="{96D243FD-6F03-4692-B0B7-62C3FA8A6E85}"/>
    <dgm:cxn modelId="{08B1B9D7-F96D-44EA-97B1-8F949B25065F}" type="presOf" srcId="{A9A66186-C036-4624-A40F-A89BC09F9714}" destId="{D9C5DDE5-D589-4D86-B628-3AB8CC8A0BFD}" srcOrd="0" destOrd="4" presId="urn:microsoft.com/office/officeart/2009/3/layout/PlusandMinus"/>
    <dgm:cxn modelId="{3CCE42FF-9C78-4A7D-8A8B-FE02EE3AFE0E}" srcId="{6661C84B-7647-4B06-B3C3-4C9D9FA2F4AE}" destId="{79148738-EF19-4AF2-B905-D683BF2C3FEE}" srcOrd="1" destOrd="0" parTransId="{39E203BF-9142-4CEC-8375-612AA069A5FE}" sibTransId="{656032E3-59F0-4474-939B-2E5F1ADBDC16}"/>
    <dgm:cxn modelId="{10354887-6FA7-40B6-AED3-2199E80D2360}" srcId="{2888F8D2-D1F7-4F3D-90A9-034B2B4C2600}" destId="{634E8A2A-3564-4CD9-978B-4407F40FA43A}" srcOrd="0" destOrd="0" parTransId="{5D074832-10AF-4D96-89B3-ABE12D8F8418}" sibTransId="{9ED3B586-8A4D-4A4E-9D37-0996416C0E7E}"/>
    <dgm:cxn modelId="{C1F8D5A8-14A8-4292-98D5-43C3121455CB}" srcId="{79148738-EF19-4AF2-B905-D683BF2C3FEE}" destId="{98873C6A-9C4A-43CB-AF0F-E085EC71C88F}" srcOrd="2" destOrd="0" parTransId="{77F46170-D305-496F-BEEF-3133BBDA6B66}" sibTransId="{2A3F83A2-6E4A-4493-863F-8B5055586655}"/>
    <dgm:cxn modelId="{95CD7ED1-8BCE-43E3-A099-383299BC5BFC}" srcId="{79148738-EF19-4AF2-B905-D683BF2C3FEE}" destId="{8F79FF7F-009D-4F84-986F-C8F4D763F8A7}" srcOrd="4" destOrd="0" parTransId="{42A3DC37-A9ED-4575-93BE-DD8982F5B4DE}" sibTransId="{622B5D46-0772-4B83-A34F-C7565AF3CBA5}"/>
    <dgm:cxn modelId="{AFB0E9E0-B3F0-482F-BC72-8D9E4E35329A}" type="presOf" srcId="{E66B6CA1-A95A-439D-8D91-D4331B7329C4}" destId="{D9C5DDE5-D589-4D86-B628-3AB8CC8A0BFD}" srcOrd="0" destOrd="1" presId="urn:microsoft.com/office/officeart/2009/3/layout/PlusandMinus"/>
    <dgm:cxn modelId="{B741C7A7-EA50-4505-A2CA-887138C2E7E0}" srcId="{79148738-EF19-4AF2-B905-D683BF2C3FEE}" destId="{E66B6CA1-A95A-439D-8D91-D4331B7329C4}" srcOrd="0" destOrd="0" parTransId="{C5001002-5C6C-4F5B-8B63-79DE49E36DFC}" sibTransId="{44C332A1-DB43-49A6-BC16-B8B526E84095}"/>
    <dgm:cxn modelId="{60373B6C-2987-4749-9068-888AF736B1B2}" type="presOf" srcId="{6661C84B-7647-4B06-B3C3-4C9D9FA2F4AE}" destId="{55BD407C-E0F9-44C7-8B2E-1A33B3FE6C54}" srcOrd="0" destOrd="0" presId="urn:microsoft.com/office/officeart/2009/3/layout/PlusandMinus"/>
    <dgm:cxn modelId="{239ECBDA-6A82-4436-A9F1-2EA021C7741E}" srcId="{2888F8D2-D1F7-4F3D-90A9-034B2B4C2600}" destId="{988B180D-5D82-45A8-B53D-A4CBC1DFAA70}" srcOrd="1" destOrd="0" parTransId="{18B612AB-EBF3-46C4-8FDE-A800563E2EEA}" sibTransId="{F9C6A998-7777-4CB3-899D-FCE4059139C7}"/>
    <dgm:cxn modelId="{AA743A88-D1C7-405B-9118-76C3CB5D2425}" srcId="{2888F8D2-D1F7-4F3D-90A9-034B2B4C2600}" destId="{16B602AB-F209-4780-BD0F-0D653EECDA1F}" srcOrd="3" destOrd="0" parTransId="{2B551FE8-4420-4E26-8867-D6DD36D7F597}" sibTransId="{8E91A362-5081-4017-9A60-86AC9DFFC232}"/>
    <dgm:cxn modelId="{9C72A2C6-9B2A-437A-9F9B-5DF6F9A2DA51}" type="presOf" srcId="{85901601-6B13-43A1-9EF3-00E5BF7A4B46}" destId="{D9C5DDE5-D589-4D86-B628-3AB8CC8A0BFD}" srcOrd="0" destOrd="2" presId="urn:microsoft.com/office/officeart/2009/3/layout/PlusandMinus"/>
    <dgm:cxn modelId="{85B91927-2B08-4ECD-AA1B-4814D68DCF6C}" type="presOf" srcId="{3EBEF697-D1ED-4CEC-91DD-8067949D0EAA}" destId="{4AB09CE8-E7A7-4CBC-9C07-6EDA843518CE}" srcOrd="0" destOrd="3" presId="urn:microsoft.com/office/officeart/2009/3/layout/PlusandMinus"/>
    <dgm:cxn modelId="{8D6BF6BA-016F-41E7-A94C-8261E483AC74}" type="presOf" srcId="{8F79FF7F-009D-4F84-986F-C8F4D763F8A7}" destId="{D9C5DDE5-D589-4D86-B628-3AB8CC8A0BFD}" srcOrd="0" destOrd="5" presId="urn:microsoft.com/office/officeart/2009/3/layout/PlusandMinus"/>
    <dgm:cxn modelId="{AF455C3B-072B-4D56-A24F-C41528E1E9D1}" type="presOf" srcId="{634E8A2A-3564-4CD9-978B-4407F40FA43A}" destId="{4AB09CE8-E7A7-4CBC-9C07-6EDA843518CE}" srcOrd="0" destOrd="1" presId="urn:microsoft.com/office/officeart/2009/3/layout/PlusandMinus"/>
    <dgm:cxn modelId="{E46668CA-5677-42D6-9E91-B11F4AFC87C1}" type="presOf" srcId="{98873C6A-9C4A-43CB-AF0F-E085EC71C88F}" destId="{D9C5DDE5-D589-4D86-B628-3AB8CC8A0BFD}" srcOrd="0" destOrd="3" presId="urn:microsoft.com/office/officeart/2009/3/layout/PlusandMinus"/>
    <dgm:cxn modelId="{46C06197-6E35-4937-8A03-5F6EF7DCA78C}" type="presOf" srcId="{79148738-EF19-4AF2-B905-D683BF2C3FEE}" destId="{D9C5DDE5-D589-4D86-B628-3AB8CC8A0BFD}" srcOrd="0" destOrd="0" presId="urn:microsoft.com/office/officeart/2009/3/layout/PlusandMinus"/>
    <dgm:cxn modelId="{B393BECB-AF20-41B7-B60E-80BC4C1789AD}" type="presParOf" srcId="{55BD407C-E0F9-44C7-8B2E-1A33B3FE6C54}" destId="{B4280495-7221-4190-8363-E15D447BB48A}" srcOrd="0" destOrd="0" presId="urn:microsoft.com/office/officeart/2009/3/layout/PlusandMinus"/>
    <dgm:cxn modelId="{B879B367-9DEB-4F56-A60F-C166A3C1A490}" type="presParOf" srcId="{55BD407C-E0F9-44C7-8B2E-1A33B3FE6C54}" destId="{4AB09CE8-E7A7-4CBC-9C07-6EDA843518CE}" srcOrd="1" destOrd="0" presId="urn:microsoft.com/office/officeart/2009/3/layout/PlusandMinus"/>
    <dgm:cxn modelId="{9BC8D0B8-8759-4F97-9B98-5B225BB80DF8}" type="presParOf" srcId="{55BD407C-E0F9-44C7-8B2E-1A33B3FE6C54}" destId="{D9C5DDE5-D589-4D86-B628-3AB8CC8A0BFD}" srcOrd="2" destOrd="0" presId="urn:microsoft.com/office/officeart/2009/3/layout/PlusandMinus"/>
    <dgm:cxn modelId="{2998F0A5-A30B-4F91-9438-4CAC9F729704}" type="presParOf" srcId="{55BD407C-E0F9-44C7-8B2E-1A33B3FE6C54}" destId="{978DC496-771A-44EA-9DDE-5976A3B64FDF}" srcOrd="3" destOrd="0" presId="urn:microsoft.com/office/officeart/2009/3/layout/PlusandMinus"/>
    <dgm:cxn modelId="{42EC19E8-8FB0-4A02-B80C-8AB97D46A910}" type="presParOf" srcId="{55BD407C-E0F9-44C7-8B2E-1A33B3FE6C54}" destId="{44E5E72B-3E8A-4860-966E-B6C992C7489C}" srcOrd="4" destOrd="0" presId="urn:microsoft.com/office/officeart/2009/3/layout/PlusandMinus"/>
    <dgm:cxn modelId="{094B69EE-40D6-4AF9-9EFB-30EFFA14D3C2}" type="presParOf" srcId="{55BD407C-E0F9-44C7-8B2E-1A33B3FE6C54}" destId="{75932FCC-238E-42BA-80FD-D78D066EADC5}"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280495-7221-4190-8363-E15D447BB48A}">
      <dsp:nvSpPr>
        <dsp:cNvPr id="0" name=""/>
        <dsp:cNvSpPr/>
      </dsp:nvSpPr>
      <dsp:spPr>
        <a:xfrm>
          <a:off x="552434" y="624120"/>
          <a:ext cx="5589250" cy="2888490"/>
        </a:xfrm>
        <a:prstGeom prst="rect">
          <a:avLst/>
        </a:prstGeom>
        <a:solidFill>
          <a:schemeClr val="accent3">
            <a:tint val="50000"/>
            <a:hueOff val="0"/>
            <a:satOff val="0"/>
            <a:lumOff val="0"/>
            <a:alphaOff val="0"/>
          </a:schemeClr>
        </a:solidFill>
        <a:ln w="25400" cap="flat" cmpd="sng" algn="ctr">
          <a:noFill/>
          <a:prstDash val="solid"/>
        </a:ln>
        <a:effectLst/>
      </dsp:spPr>
      <dsp:style>
        <a:lnRef idx="2">
          <a:scrgbClr r="0" g="0" b="0"/>
        </a:lnRef>
        <a:fillRef idx="1">
          <a:scrgbClr r="0" g="0" b="0"/>
        </a:fillRef>
        <a:effectRef idx="0">
          <a:scrgbClr r="0" g="0" b="0"/>
        </a:effectRef>
        <a:fontRef idx="minor"/>
      </dsp:style>
    </dsp:sp>
    <dsp:sp modelId="{4AB09CE8-E7A7-4CBC-9C07-6EDA843518CE}">
      <dsp:nvSpPr>
        <dsp:cNvPr id="0" name=""/>
        <dsp:cNvSpPr/>
      </dsp:nvSpPr>
      <dsp:spPr>
        <a:xfrm>
          <a:off x="719469" y="961933"/>
          <a:ext cx="2595468" cy="247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l" defTabSz="711200">
            <a:lnSpc>
              <a:spcPct val="90000"/>
            </a:lnSpc>
            <a:spcBef>
              <a:spcPct val="0"/>
            </a:spcBef>
            <a:spcAft>
              <a:spcPct val="35000"/>
            </a:spcAft>
          </a:pPr>
          <a:r>
            <a:rPr lang="en-GB" sz="1600" b="1" i="0" u="none" kern="1200" dirty="0">
              <a:latin typeface="Arial" panose="020B0604020202020204" pitchFamily="34" charset="0"/>
              <a:cs typeface="Arial" panose="020B0604020202020204" pitchFamily="34" charset="0"/>
            </a:rPr>
            <a:t>Positive comments</a:t>
          </a:r>
          <a:endParaRPr lang="en-US" sz="1600" b="1" kern="1200" dirty="0">
            <a:latin typeface="Arial" panose="020B0604020202020204" pitchFamily="34" charset="0"/>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There was a good mixture of people at the event, it was well organised, friendly faces and good </a:t>
          </a:r>
          <a:r>
            <a:rPr lang="en-GB" sz="1200" b="0" i="0" u="none" kern="1200" dirty="0" smtClean="0">
              <a:latin typeface="+mj-lt"/>
              <a:cs typeface="Arial" panose="020B0604020202020204" pitchFamily="34" charset="0"/>
            </a:rPr>
            <a:t>vibe</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All satisfactory</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Very impressed with the helpfulness and friendliness of all staff </a:t>
          </a:r>
          <a:r>
            <a:rPr lang="en-GB" sz="1200" b="0" i="0" u="none" kern="1200" dirty="0" smtClean="0">
              <a:latin typeface="+mj-lt"/>
              <a:cs typeface="Arial" panose="020B0604020202020204" pitchFamily="34" charset="0"/>
            </a:rPr>
            <a:t>concerned</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A great event - hospitality, venue, guests and speakers all very </a:t>
          </a:r>
          <a:r>
            <a:rPr lang="en-GB" sz="1200" b="0" i="0" u="none" kern="1200" dirty="0" smtClean="0">
              <a:latin typeface="+mj-lt"/>
              <a:cs typeface="Arial" panose="020B0604020202020204" pitchFamily="34" charset="0"/>
            </a:rPr>
            <a:t>good </a:t>
          </a:r>
          <a:endParaRPr lang="en-GB" sz="1200" kern="1200" dirty="0">
            <a:latin typeface="+mj-lt"/>
            <a:cs typeface="Arial" panose="020B0604020202020204" pitchFamily="34" charset="0"/>
          </a:endParaRPr>
        </a:p>
      </dsp:txBody>
      <dsp:txXfrm>
        <a:off x="719469" y="961933"/>
        <a:ext cx="2595468" cy="2471068"/>
      </dsp:txXfrm>
    </dsp:sp>
    <dsp:sp modelId="{D9C5DDE5-D589-4D86-B628-3AB8CC8A0BFD}">
      <dsp:nvSpPr>
        <dsp:cNvPr id="0" name=""/>
        <dsp:cNvSpPr/>
      </dsp:nvSpPr>
      <dsp:spPr>
        <a:xfrm>
          <a:off x="3372757" y="961933"/>
          <a:ext cx="2595468" cy="24710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t" anchorCtr="0">
          <a:noAutofit/>
        </a:bodyPr>
        <a:lstStyle/>
        <a:p>
          <a:pPr lvl="0" algn="l" defTabSz="711200">
            <a:lnSpc>
              <a:spcPct val="90000"/>
            </a:lnSpc>
            <a:spcBef>
              <a:spcPct val="0"/>
            </a:spcBef>
            <a:spcAft>
              <a:spcPct val="35000"/>
            </a:spcAft>
          </a:pPr>
          <a:r>
            <a:rPr lang="en-GB" sz="1600" b="1" i="0" u="none" kern="1200" dirty="0">
              <a:latin typeface="Arial" panose="020B0604020202020204" pitchFamily="34" charset="0"/>
              <a:cs typeface="Arial" panose="020B0604020202020204" pitchFamily="34" charset="0"/>
            </a:rPr>
            <a:t>Negative </a:t>
          </a:r>
          <a:r>
            <a:rPr lang="en-GB" sz="1600" b="1" i="0" u="none" kern="1200" dirty="0" smtClean="0">
              <a:latin typeface="Arial" panose="020B0604020202020204" pitchFamily="34" charset="0"/>
              <a:cs typeface="Arial" panose="020B0604020202020204" pitchFamily="34" charset="0"/>
            </a:rPr>
            <a:t>comments</a:t>
          </a:r>
          <a:endParaRPr lang="en-GB" sz="1600" b="1" kern="1200" dirty="0">
            <a:latin typeface="Arial" panose="020B0604020202020204" pitchFamily="34" charset="0"/>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The venue was a bit hot and could do with some air </a:t>
          </a:r>
          <a:r>
            <a:rPr lang="en-GB" sz="1200" b="0" i="0" u="none" kern="1200" dirty="0" smtClean="0">
              <a:latin typeface="+mj-lt"/>
              <a:cs typeface="Arial" panose="020B0604020202020204" pitchFamily="34" charset="0"/>
            </a:rPr>
            <a:t>conditioning</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Not nearly enough seating</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Canape selection poor</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I did not see any volunteers at the pre event</a:t>
          </a:r>
          <a:endParaRPr lang="en-GB" sz="1200" kern="1200" dirty="0">
            <a:latin typeface="+mj-lt"/>
            <a:cs typeface="Arial" panose="020B0604020202020204" pitchFamily="34" charset="0"/>
          </a:endParaRPr>
        </a:p>
        <a:p>
          <a:pPr marL="114300" lvl="1" indent="-114300" algn="l" defTabSz="533400">
            <a:lnSpc>
              <a:spcPct val="90000"/>
            </a:lnSpc>
            <a:spcBef>
              <a:spcPct val="0"/>
            </a:spcBef>
            <a:spcAft>
              <a:spcPts val="600"/>
            </a:spcAft>
            <a:buChar char="••"/>
          </a:pPr>
          <a:r>
            <a:rPr lang="en-GB" sz="1200" b="0" i="0" u="none" kern="1200" dirty="0">
              <a:latin typeface="+mj-lt"/>
              <a:cs typeface="Arial" panose="020B0604020202020204" pitchFamily="34" charset="0"/>
            </a:rPr>
            <a:t>The venue became increasingly warm and the food was not appropriate to that </a:t>
          </a:r>
          <a:r>
            <a:rPr lang="en-GB" sz="1200" b="0" i="0" u="none" kern="1200" dirty="0" smtClean="0">
              <a:latin typeface="+mj-lt"/>
              <a:cs typeface="Arial" panose="020B0604020202020204" pitchFamily="34" charset="0"/>
            </a:rPr>
            <a:t>environment</a:t>
          </a:r>
          <a:r>
            <a:rPr lang="en-GB" sz="1200" b="0" i="0" u="none" kern="1200" dirty="0" smtClean="0">
              <a:latin typeface="Arial" panose="020B0604020202020204" pitchFamily="34" charset="0"/>
              <a:cs typeface="Arial" panose="020B0604020202020204" pitchFamily="34" charset="0"/>
            </a:rPr>
            <a:t> </a:t>
          </a:r>
          <a:endParaRPr lang="en-GB" sz="1200" kern="1200" dirty="0">
            <a:latin typeface="Arial" panose="020B0604020202020204" pitchFamily="34" charset="0"/>
            <a:cs typeface="Arial" panose="020B0604020202020204" pitchFamily="34" charset="0"/>
          </a:endParaRPr>
        </a:p>
      </dsp:txBody>
      <dsp:txXfrm>
        <a:off x="3372757" y="961933"/>
        <a:ext cx="2595468" cy="2471068"/>
      </dsp:txXfrm>
    </dsp:sp>
    <dsp:sp modelId="{978DC496-771A-44EA-9DDE-5976A3B64FDF}">
      <dsp:nvSpPr>
        <dsp:cNvPr id="0" name=""/>
        <dsp:cNvSpPr/>
      </dsp:nvSpPr>
      <dsp:spPr>
        <a:xfrm>
          <a:off x="0" y="167981"/>
          <a:ext cx="989096" cy="927532"/>
        </a:xfrm>
        <a:prstGeom prst="plus">
          <a:avLst>
            <a:gd name="adj" fmla="val 32810"/>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E5E72B-3E8A-4860-966E-B6C992C7489C}">
      <dsp:nvSpPr>
        <dsp:cNvPr id="0" name=""/>
        <dsp:cNvSpPr/>
      </dsp:nvSpPr>
      <dsp:spPr>
        <a:xfrm>
          <a:off x="5314599" y="539220"/>
          <a:ext cx="1027908" cy="352254"/>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5932FCC-238E-42BA-80FD-D78D066EADC5}">
      <dsp:nvSpPr>
        <dsp:cNvPr id="0" name=""/>
        <dsp:cNvSpPr/>
      </dsp:nvSpPr>
      <dsp:spPr>
        <a:xfrm>
          <a:off x="3347059" y="967217"/>
          <a:ext cx="642" cy="2360108"/>
        </a:xfrm>
        <a:prstGeom prst="line">
          <a:avLst/>
        </a:prstGeom>
        <a:noFill/>
        <a:ln w="25400" cap="flat" cmpd="sng" algn="ctr">
          <a:solidFill>
            <a:schemeClr val="accent3">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4CD38D-FCDB-4A7C-9FFB-D82B0530FCE5}" type="datetimeFigureOut">
              <a:rPr lang="en-GB" smtClean="0"/>
              <a:t>17/10/2016</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10227F-937D-407E-AA8E-AA9A19894308}" type="slidenum">
              <a:rPr lang="en-GB" smtClean="0"/>
              <a:t>‹#›</a:t>
            </a:fld>
            <a:endParaRPr lang="en-GB" dirty="0"/>
          </a:p>
        </p:txBody>
      </p:sp>
    </p:spTree>
    <p:extLst>
      <p:ext uri="{BB962C8B-B14F-4D97-AF65-F5344CB8AC3E}">
        <p14:creationId xmlns:p14="http://schemas.microsoft.com/office/powerpoint/2010/main" val="200264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C10227F-937D-407E-AA8E-AA9A19894308}" type="slidenum">
              <a:rPr lang="en-GB" smtClean="0"/>
              <a:t>1</a:t>
            </a:fld>
            <a:endParaRPr lang="en-GB" dirty="0"/>
          </a:p>
        </p:txBody>
      </p:sp>
    </p:spTree>
    <p:extLst>
      <p:ext uri="{BB962C8B-B14F-4D97-AF65-F5344CB8AC3E}">
        <p14:creationId xmlns:p14="http://schemas.microsoft.com/office/powerpoint/2010/main" val="3223514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ckground purple">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rgbClr val="8C01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C01A5"/>
              </a:solidFill>
            </a:endParaRPr>
          </a:p>
        </p:txBody>
      </p:sp>
    </p:spTree>
    <p:extLst>
      <p:ext uri="{BB962C8B-B14F-4D97-AF65-F5344CB8AC3E}">
        <p14:creationId xmlns:p14="http://schemas.microsoft.com/office/powerpoint/2010/main" val="2883201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1104101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6251608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2561854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844216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29224544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182624317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268935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ckground blue">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C01A5"/>
              </a:solidFill>
            </a:endParaRPr>
          </a:p>
        </p:txBody>
      </p:sp>
    </p:spTree>
    <p:extLst>
      <p:ext uri="{BB962C8B-B14F-4D97-AF65-F5344CB8AC3E}">
        <p14:creationId xmlns:p14="http://schemas.microsoft.com/office/powerpoint/2010/main" val="4249547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ackground yellow">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C01A5"/>
              </a:solidFill>
            </a:endParaRPr>
          </a:p>
        </p:txBody>
      </p:sp>
    </p:spTree>
    <p:extLst>
      <p:ext uri="{BB962C8B-B14F-4D97-AF65-F5344CB8AC3E}">
        <p14:creationId xmlns:p14="http://schemas.microsoft.com/office/powerpoint/2010/main" val="3599197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ackground green">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chemeClr val="accent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C01A5"/>
              </a:solidFill>
            </a:endParaRPr>
          </a:p>
        </p:txBody>
      </p:sp>
    </p:spTree>
    <p:extLst>
      <p:ext uri="{BB962C8B-B14F-4D97-AF65-F5344CB8AC3E}">
        <p14:creationId xmlns:p14="http://schemas.microsoft.com/office/powerpoint/2010/main" val="521637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ackground pink">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C01A5"/>
              </a:solidFill>
            </a:endParaRPr>
          </a:p>
        </p:txBody>
      </p:sp>
    </p:spTree>
    <p:extLst>
      <p:ext uri="{BB962C8B-B14F-4D97-AF65-F5344CB8AC3E}">
        <p14:creationId xmlns:p14="http://schemas.microsoft.com/office/powerpoint/2010/main" val="1745609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ackground red">
    <p:spTree>
      <p:nvGrpSpPr>
        <p:cNvPr id="1" name=""/>
        <p:cNvGrpSpPr/>
        <p:nvPr/>
      </p:nvGrpSpPr>
      <p:grpSpPr>
        <a:xfrm>
          <a:off x="0" y="0"/>
          <a:ext cx="0" cy="0"/>
          <a:chOff x="0" y="0"/>
          <a:chExt cx="0" cy="0"/>
        </a:xfrm>
      </p:grpSpPr>
      <p:sp>
        <p:nvSpPr>
          <p:cNvPr id="7" name="Rectangle 6"/>
          <p:cNvSpPr/>
          <p:nvPr userDrawn="1"/>
        </p:nvSpPr>
        <p:spPr>
          <a:xfrm>
            <a:off x="0" y="0"/>
            <a:ext cx="9144000" cy="5143500"/>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8C01A5"/>
              </a:solidFill>
            </a:endParaRPr>
          </a:p>
        </p:txBody>
      </p:sp>
    </p:spTree>
    <p:extLst>
      <p:ext uri="{BB962C8B-B14F-4D97-AF65-F5344CB8AC3E}">
        <p14:creationId xmlns:p14="http://schemas.microsoft.com/office/powerpoint/2010/main" val="45506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746184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626680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4D5E8790-A161-7446-8B8B-EBA779AD0CA6}" type="datetimeFigureOut">
              <a:rPr lang="en-US" smtClean="0"/>
              <a:t>10/17/2016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C8245C7-5021-714B-9A80-0EC5F6B528D5}" type="slidenum">
              <a:rPr lang="en-US" smtClean="0"/>
              <a:t>‹#›</a:t>
            </a:fld>
            <a:endParaRPr lang="en-US" dirty="0"/>
          </a:p>
        </p:txBody>
      </p:sp>
    </p:spTree>
    <p:extLst>
      <p:ext uri="{BB962C8B-B14F-4D97-AF65-F5344CB8AC3E}">
        <p14:creationId xmlns:p14="http://schemas.microsoft.com/office/powerpoint/2010/main" val="2249126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4D5E8790-A161-7446-8B8B-EBA779AD0CA6}" type="datetimeFigureOut">
              <a:rPr lang="en-US" smtClean="0"/>
              <a:t>10/17/2016</a:t>
            </a:fld>
            <a:endParaRPr lang="en-US" dirty="0"/>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C8245C7-5021-714B-9A80-0EC5F6B528D5}" type="slidenum">
              <a:rPr lang="en-US" smtClean="0"/>
              <a:t>‹#›</a:t>
            </a:fld>
            <a:endParaRPr lang="en-US" dirty="0"/>
          </a:p>
        </p:txBody>
      </p:sp>
    </p:spTree>
    <p:extLst>
      <p:ext uri="{BB962C8B-B14F-4D97-AF65-F5344CB8AC3E}">
        <p14:creationId xmlns:p14="http://schemas.microsoft.com/office/powerpoint/2010/main" val="166946179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2" r:id="rId4"/>
    <p:sldLayoutId id="2147483663" r:id="rId5"/>
    <p:sldLayoutId id="2147483664"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 id="2147483659" r:id="rId1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3.emf"/><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6.emf"/><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8.emf"/><Relationship Id="rId1" Type="http://schemas.openxmlformats.org/officeDocument/2006/relationships/slideLayout" Target="../slideLayouts/slideLayout6.xml"/><Relationship Id="rId4" Type="http://schemas.openxmlformats.org/officeDocument/2006/relationships/chart" Target="../charts/char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8.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8.emf"/><Relationship Id="rId1" Type="http://schemas.openxmlformats.org/officeDocument/2006/relationships/slideLayout" Target="../slideLayouts/slideLayout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14"/>
          <p:cNvPicPr>
            <a:picLocks noChangeAspect="1"/>
          </p:cNvPicPr>
          <p:nvPr/>
        </p:nvPicPr>
        <p:blipFill>
          <a:blip r:embed="rId3"/>
          <a:stretch>
            <a:fillRect/>
          </a:stretch>
        </p:blipFill>
        <p:spPr>
          <a:xfrm>
            <a:off x="5872103" y="659448"/>
            <a:ext cx="3309612" cy="4601811"/>
          </a:xfrm>
          <a:prstGeom prst="rect">
            <a:avLst/>
          </a:prstGeom>
        </p:spPr>
      </p:pic>
      <p:sp>
        <p:nvSpPr>
          <p:cNvPr id="6" name="TextBox 5"/>
          <p:cNvSpPr txBox="1"/>
          <p:nvPr/>
        </p:nvSpPr>
        <p:spPr>
          <a:xfrm>
            <a:off x="-226786" y="172357"/>
            <a:ext cx="184666" cy="369332"/>
          </a:xfrm>
          <a:prstGeom prst="rect">
            <a:avLst/>
          </a:prstGeom>
          <a:noFill/>
        </p:spPr>
        <p:txBody>
          <a:bodyPr wrap="none" rtlCol="0">
            <a:spAutoFit/>
          </a:bodyPr>
          <a:lstStyle/>
          <a:p>
            <a:endParaRPr lang="en-US" dirty="0"/>
          </a:p>
        </p:txBody>
      </p:sp>
      <p:pic>
        <p:nvPicPr>
          <p:cNvPr id="9" name="Picture 8"/>
          <p:cNvPicPr>
            <a:picLocks noChangeAspect="1"/>
          </p:cNvPicPr>
          <p:nvPr/>
        </p:nvPicPr>
        <p:blipFill>
          <a:blip r:embed="rId4"/>
          <a:stretch>
            <a:fillRect/>
          </a:stretch>
        </p:blipFill>
        <p:spPr>
          <a:xfrm>
            <a:off x="565763" y="408465"/>
            <a:ext cx="626665" cy="626665"/>
          </a:xfrm>
          <a:prstGeom prst="rect">
            <a:avLst/>
          </a:prstGeom>
        </p:spPr>
      </p:pic>
      <p:pic>
        <p:nvPicPr>
          <p:cNvPr id="11" name="Picture 10"/>
          <p:cNvPicPr>
            <a:picLocks noChangeAspect="1"/>
          </p:cNvPicPr>
          <p:nvPr/>
        </p:nvPicPr>
        <p:blipFill>
          <a:blip r:embed="rId5"/>
          <a:stretch>
            <a:fillRect/>
          </a:stretch>
        </p:blipFill>
        <p:spPr>
          <a:xfrm>
            <a:off x="4697215" y="-145477"/>
            <a:ext cx="4482193" cy="2571750"/>
          </a:xfrm>
          <a:prstGeom prst="rect">
            <a:avLst/>
          </a:prstGeom>
        </p:spPr>
      </p:pic>
      <p:sp>
        <p:nvSpPr>
          <p:cNvPr id="14" name="Rectangle 13"/>
          <p:cNvSpPr/>
          <p:nvPr/>
        </p:nvSpPr>
        <p:spPr>
          <a:xfrm>
            <a:off x="473826" y="3334159"/>
            <a:ext cx="6412906" cy="1595821"/>
          </a:xfrm>
          <a:prstGeom prst="rect">
            <a:avLst/>
          </a:prstGeom>
        </p:spPr>
        <p:txBody>
          <a:bodyPr wrap="square">
            <a:spAutoFit/>
          </a:bodyPr>
          <a:lstStyle/>
          <a:p>
            <a:pPr>
              <a:lnSpc>
                <a:spcPct val="70000"/>
              </a:lnSpc>
              <a:spcAft>
                <a:spcPts val="1200"/>
              </a:spcAft>
            </a:pPr>
            <a:r>
              <a:rPr lang="en-US" sz="4800" b="1" dirty="0">
                <a:ln w="38100" cmpd="sng">
                  <a:solidFill>
                    <a:schemeClr val="accent4"/>
                  </a:solidFill>
                  <a:prstDash val="solid"/>
                  <a:miter lim="800000"/>
                </a:ln>
                <a:noFill/>
                <a:latin typeface="OCR F-Bold OSF"/>
                <a:cs typeface="OCR F-Bold OSF"/>
              </a:rPr>
              <a:t>PLACE DES ANGES:</a:t>
            </a:r>
          </a:p>
          <a:p>
            <a:pPr>
              <a:lnSpc>
                <a:spcPct val="70000"/>
              </a:lnSpc>
              <a:spcAft>
                <a:spcPts val="1200"/>
              </a:spcAft>
            </a:pPr>
            <a:r>
              <a:rPr lang="en-US" sz="3800" b="1" dirty="0" smtClean="0">
                <a:ln w="38100" cmpd="sng">
                  <a:noFill/>
                  <a:prstDash val="solid"/>
                  <a:miter lim="800000"/>
                </a:ln>
                <a:solidFill>
                  <a:schemeClr val="accent4"/>
                </a:solidFill>
                <a:latin typeface="OCR F-Bold OSF"/>
                <a:cs typeface="OCR F-Bold OSF"/>
              </a:rPr>
              <a:t>PARTNER </a:t>
            </a:r>
            <a:r>
              <a:rPr lang="en-US" sz="3800" b="1" dirty="0">
                <a:ln w="38100" cmpd="sng">
                  <a:noFill/>
                  <a:prstDash val="solid"/>
                  <a:miter lim="800000"/>
                </a:ln>
                <a:solidFill>
                  <a:schemeClr val="accent4"/>
                </a:solidFill>
                <a:latin typeface="OCR F-Bold OSF"/>
                <a:cs typeface="OCR F-Bold OSF"/>
              </a:rPr>
              <a:t>EVALUATION</a:t>
            </a:r>
          </a:p>
          <a:p>
            <a:pPr>
              <a:lnSpc>
                <a:spcPct val="70000"/>
              </a:lnSpc>
              <a:spcAft>
                <a:spcPts val="1200"/>
              </a:spcAft>
            </a:pPr>
            <a:r>
              <a:rPr lang="en-US" sz="2500" b="1" dirty="0">
                <a:ln w="38100" cmpd="sng">
                  <a:noFill/>
                  <a:prstDash val="solid"/>
                  <a:miter lim="800000"/>
                </a:ln>
                <a:solidFill>
                  <a:schemeClr val="accent4"/>
                </a:solidFill>
                <a:latin typeface="OCR F-Bold OSF"/>
              </a:rPr>
              <a:t>October 2016</a:t>
            </a:r>
            <a:endParaRPr lang="en-US" sz="2500" b="1" dirty="0">
              <a:ln w="38100" cmpd="sng">
                <a:noFill/>
                <a:prstDash val="solid"/>
                <a:miter lim="800000"/>
              </a:ln>
              <a:solidFill>
                <a:schemeClr val="accent4"/>
              </a:solidFill>
            </a:endParaRPr>
          </a:p>
        </p:txBody>
      </p:sp>
    </p:spTree>
    <p:extLst>
      <p:ext uri="{BB962C8B-B14F-4D97-AF65-F5344CB8AC3E}">
        <p14:creationId xmlns:p14="http://schemas.microsoft.com/office/powerpoint/2010/main" val="2722486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 y="1"/>
            <a:ext cx="2453640" cy="4328160"/>
          </a:xfrm>
          <a:prstGeom prst="rect">
            <a:avLst/>
          </a:prstGeom>
        </p:spPr>
      </p:pic>
      <p:sp>
        <p:nvSpPr>
          <p:cNvPr id="6" name="Rectangle 5"/>
          <p:cNvSpPr/>
          <p:nvPr/>
        </p:nvSpPr>
        <p:spPr>
          <a:xfrm>
            <a:off x="113412" y="4521812"/>
            <a:ext cx="8569844" cy="546945"/>
          </a:xfrm>
          <a:prstGeom prst="rect">
            <a:avLst/>
          </a:prstGeom>
        </p:spPr>
        <p:txBody>
          <a:bodyPr wrap="square">
            <a:spAutoFit/>
          </a:bodyPr>
          <a:lstStyle/>
          <a:p>
            <a:pPr>
              <a:lnSpc>
                <a:spcPct val="70000"/>
              </a:lnSpc>
            </a:pPr>
            <a:r>
              <a:rPr lang="en-US" sz="4000" b="1" dirty="0">
                <a:ln w="38100" cmpd="sng">
                  <a:solidFill>
                    <a:schemeClr val="accent6"/>
                  </a:solidFill>
                  <a:prstDash val="solid"/>
                  <a:miter lim="800000"/>
                </a:ln>
                <a:noFill/>
                <a:latin typeface="OCR F-Bold OSF"/>
              </a:rPr>
              <a:t>RATING THE EVENT</a:t>
            </a:r>
            <a:endParaRPr lang="en-US" sz="4000" b="1" dirty="0">
              <a:ln w="38100" cmpd="sng">
                <a:solidFill>
                  <a:schemeClr val="accent3"/>
                </a:solidFill>
                <a:prstDash val="solid"/>
                <a:miter lim="800000"/>
              </a:ln>
              <a:solidFill>
                <a:schemeClr val="accent4"/>
              </a:solidFill>
            </a:endParaRPr>
          </a:p>
        </p:txBody>
      </p:sp>
      <p:graphicFrame>
        <p:nvGraphicFramePr>
          <p:cNvPr id="9" name="Chart 8"/>
          <p:cNvGraphicFramePr>
            <a:graphicFrameLocks/>
          </p:cNvGraphicFramePr>
          <p:nvPr>
            <p:extLst>
              <p:ext uri="{D42A27DB-BD31-4B8C-83A1-F6EECF244321}">
                <p14:modId xmlns:p14="http://schemas.microsoft.com/office/powerpoint/2010/main" val="3769134038"/>
              </p:ext>
            </p:extLst>
          </p:nvPr>
        </p:nvGraphicFramePr>
        <p:xfrm>
          <a:off x="1574781" y="135172"/>
          <a:ext cx="6719061" cy="3371353"/>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9"/>
          <p:cNvSpPr txBox="1"/>
          <p:nvPr/>
        </p:nvSpPr>
        <p:spPr>
          <a:xfrm>
            <a:off x="7863839" y="4699425"/>
            <a:ext cx="1208599" cy="369332"/>
          </a:xfrm>
          <a:prstGeom prst="rect">
            <a:avLst/>
          </a:prstGeom>
          <a:noFill/>
        </p:spPr>
        <p:txBody>
          <a:bodyPr wrap="square" rtlCol="0">
            <a:spAutoFit/>
          </a:bodyPr>
          <a:lstStyle/>
          <a:p>
            <a:pPr algn="r"/>
            <a:r>
              <a:rPr lang="en-GB" dirty="0">
                <a:solidFill>
                  <a:schemeClr val="bg1"/>
                </a:solidFill>
              </a:rPr>
              <a:t>Base: 26</a:t>
            </a:r>
          </a:p>
        </p:txBody>
      </p:sp>
      <p:graphicFrame>
        <p:nvGraphicFramePr>
          <p:cNvPr id="4" name="Table 3"/>
          <p:cNvGraphicFramePr>
            <a:graphicFrameLocks noGrp="1"/>
          </p:cNvGraphicFramePr>
          <p:nvPr>
            <p:extLst>
              <p:ext uri="{D42A27DB-BD31-4B8C-83A1-F6EECF244321}">
                <p14:modId xmlns:p14="http://schemas.microsoft.com/office/powerpoint/2010/main" val="3507004786"/>
              </p:ext>
            </p:extLst>
          </p:nvPr>
        </p:nvGraphicFramePr>
        <p:xfrm>
          <a:off x="1574781" y="3593460"/>
          <a:ext cx="7108475" cy="792845"/>
        </p:xfrm>
        <a:graphic>
          <a:graphicData uri="http://schemas.openxmlformats.org/drawingml/2006/table">
            <a:tbl>
              <a:tblPr>
                <a:tableStyleId>{5C22544A-7EE6-4342-B048-85BDC9FD1C3A}</a:tableStyleId>
              </a:tblPr>
              <a:tblGrid>
                <a:gridCol w="646225">
                  <a:extLst>
                    <a:ext uri="{9D8B030D-6E8A-4147-A177-3AD203B41FA5}">
                      <a16:colId xmlns:a16="http://schemas.microsoft.com/office/drawing/2014/main" xmlns="" val="648851796"/>
                    </a:ext>
                  </a:extLst>
                </a:gridCol>
                <a:gridCol w="646225">
                  <a:extLst>
                    <a:ext uri="{9D8B030D-6E8A-4147-A177-3AD203B41FA5}">
                      <a16:colId xmlns:a16="http://schemas.microsoft.com/office/drawing/2014/main" xmlns="" val="2052969788"/>
                    </a:ext>
                  </a:extLst>
                </a:gridCol>
                <a:gridCol w="646225">
                  <a:extLst>
                    <a:ext uri="{9D8B030D-6E8A-4147-A177-3AD203B41FA5}">
                      <a16:colId xmlns:a16="http://schemas.microsoft.com/office/drawing/2014/main" xmlns="" val="3892986671"/>
                    </a:ext>
                  </a:extLst>
                </a:gridCol>
                <a:gridCol w="646225">
                  <a:extLst>
                    <a:ext uri="{9D8B030D-6E8A-4147-A177-3AD203B41FA5}">
                      <a16:colId xmlns:a16="http://schemas.microsoft.com/office/drawing/2014/main" xmlns="" val="226790441"/>
                    </a:ext>
                  </a:extLst>
                </a:gridCol>
                <a:gridCol w="646225">
                  <a:extLst>
                    <a:ext uri="{9D8B030D-6E8A-4147-A177-3AD203B41FA5}">
                      <a16:colId xmlns:a16="http://schemas.microsoft.com/office/drawing/2014/main" xmlns="" val="4024151635"/>
                    </a:ext>
                  </a:extLst>
                </a:gridCol>
                <a:gridCol w="646225">
                  <a:extLst>
                    <a:ext uri="{9D8B030D-6E8A-4147-A177-3AD203B41FA5}">
                      <a16:colId xmlns:a16="http://schemas.microsoft.com/office/drawing/2014/main" xmlns="" val="3039821821"/>
                    </a:ext>
                  </a:extLst>
                </a:gridCol>
                <a:gridCol w="646225">
                  <a:extLst>
                    <a:ext uri="{9D8B030D-6E8A-4147-A177-3AD203B41FA5}">
                      <a16:colId xmlns:a16="http://schemas.microsoft.com/office/drawing/2014/main" xmlns="" val="1080513546"/>
                    </a:ext>
                  </a:extLst>
                </a:gridCol>
                <a:gridCol w="646225">
                  <a:extLst>
                    <a:ext uri="{9D8B030D-6E8A-4147-A177-3AD203B41FA5}">
                      <a16:colId xmlns:a16="http://schemas.microsoft.com/office/drawing/2014/main" xmlns="" val="2685852078"/>
                    </a:ext>
                  </a:extLst>
                </a:gridCol>
                <a:gridCol w="646225">
                  <a:extLst>
                    <a:ext uri="{9D8B030D-6E8A-4147-A177-3AD203B41FA5}">
                      <a16:colId xmlns:a16="http://schemas.microsoft.com/office/drawing/2014/main" xmlns="" val="348658868"/>
                    </a:ext>
                  </a:extLst>
                </a:gridCol>
                <a:gridCol w="646225">
                  <a:extLst>
                    <a:ext uri="{9D8B030D-6E8A-4147-A177-3AD203B41FA5}">
                      <a16:colId xmlns:a16="http://schemas.microsoft.com/office/drawing/2014/main" xmlns="" val="2748464457"/>
                    </a:ext>
                  </a:extLst>
                </a:gridCol>
                <a:gridCol w="646225">
                  <a:extLst>
                    <a:ext uri="{9D8B030D-6E8A-4147-A177-3AD203B41FA5}">
                      <a16:colId xmlns:a16="http://schemas.microsoft.com/office/drawing/2014/main" xmlns="" val="3632763387"/>
                    </a:ext>
                  </a:extLst>
                </a:gridCol>
              </a:tblGrid>
              <a:tr h="234361">
                <a:tc gridSpan="11">
                  <a:txBody>
                    <a:bodyPr/>
                    <a:lstStyle/>
                    <a:p>
                      <a:pPr algn="l" fontAlgn="ctr"/>
                      <a:r>
                        <a:rPr lang="en-GB" sz="1000" u="none" strike="noStrike" dirty="0">
                          <a:solidFill>
                            <a:schemeClr val="bg1"/>
                          </a:solidFill>
                          <a:effectLst/>
                        </a:rPr>
                        <a:t>How likely are you to recommend this type of event in Hull to your friends and family? </a:t>
                      </a:r>
                      <a:endParaRPr lang="en-GB" sz="1000" b="1" i="0" u="none" strike="noStrike" dirty="0">
                        <a:solidFill>
                          <a:schemeClr val="bg1"/>
                        </a:solidFill>
                        <a:effectLst/>
                        <a:latin typeface="Microsoft Sans Serif" panose="020B0604020202020204" pitchFamily="34" charset="0"/>
                      </a:endParaRPr>
                    </a:p>
                  </a:txBody>
                  <a:tcPr marL="4922" marR="4922" marT="4922"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tc hMerge="1">
                  <a:txBody>
                    <a:bodyPr/>
                    <a:lstStyle/>
                    <a:p>
                      <a:pPr algn="l" fontAlgn="ctr"/>
                      <a:endParaRPr lang="en-GB" sz="800" b="1" i="0" u="none" strike="noStrike" dirty="0">
                        <a:effectLst/>
                        <a:latin typeface="Microsoft Sans Serif" panose="020B0604020202020204" pitchFamily="34" charset="0"/>
                      </a:endParaRPr>
                    </a:p>
                  </a:txBody>
                  <a:tcPr marL="4922" marR="4922" marT="4922" marB="0" anchor="ctr"/>
                </a:tc>
                <a:extLst>
                  <a:ext uri="{0D108BD9-81ED-4DB2-BD59-A6C34878D82A}">
                    <a16:rowId xmlns:a16="http://schemas.microsoft.com/office/drawing/2014/main" xmlns="" val="4041257956"/>
                  </a:ext>
                </a:extLst>
              </a:tr>
              <a:tr h="127972">
                <a:tc>
                  <a:txBody>
                    <a:bodyPr/>
                    <a:lstStyle/>
                    <a:p>
                      <a:pPr algn="ctr" fontAlgn="ctr"/>
                      <a:r>
                        <a:rPr lang="en-GB" sz="1200" b="1" u="none" strike="noStrike" dirty="0">
                          <a:solidFill>
                            <a:schemeClr val="bg1"/>
                          </a:solidFill>
                          <a:effectLst/>
                        </a:rPr>
                        <a:t>0 - Least</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1</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2</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3</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4</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5</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6</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7</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8</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dirty="0">
                          <a:solidFill>
                            <a:schemeClr val="bg1"/>
                          </a:solidFill>
                          <a:effectLst/>
                        </a:rPr>
                        <a:t>9</a:t>
                      </a:r>
                      <a:endParaRPr lang="en-GB" sz="1200" b="1" i="0" u="none" strike="noStrike" dirty="0">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GB" sz="1200" b="1" u="none" strike="noStrike">
                          <a:solidFill>
                            <a:schemeClr val="bg1"/>
                          </a:solidFill>
                          <a:effectLst/>
                        </a:rPr>
                        <a:t>10 - Most</a:t>
                      </a:r>
                      <a:endParaRPr lang="en-GB" sz="1200" b="1" i="0" u="none" strike="noStrike">
                        <a:solidFill>
                          <a:schemeClr val="bg1"/>
                        </a:solidFill>
                        <a:effectLst/>
                        <a:latin typeface="Microsoft Sans Serif" panose="020B0604020202020204" pitchFamily="34" charset="0"/>
                      </a:endParaRPr>
                    </a:p>
                  </a:txBody>
                  <a:tcPr marL="4922" marR="4922" marT="4922" marB="0" anchor="ctr">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981160726"/>
                  </a:ext>
                </a:extLst>
              </a:tr>
              <a:tr h="127972">
                <a:tc>
                  <a:txBody>
                    <a:bodyPr/>
                    <a:lstStyle/>
                    <a:p>
                      <a:pPr algn="ctr" fontAlgn="b"/>
                      <a:r>
                        <a:rPr lang="en-GB" sz="1200" b="1" u="none" strike="noStrike">
                          <a:solidFill>
                            <a:schemeClr val="bg1"/>
                          </a:solidFill>
                          <a:effectLst/>
                        </a:rPr>
                        <a:t>0%</a:t>
                      </a:r>
                      <a:endParaRPr lang="en-GB" sz="1200" b="1" i="0" u="none" strike="noStrike">
                        <a:solidFill>
                          <a:schemeClr val="bg1"/>
                        </a:solidFill>
                        <a:effectLst/>
                        <a:latin typeface="Microsoft Sans Serif" panose="020B0604020202020204" pitchFamily="34" charset="0"/>
                      </a:endParaRPr>
                    </a:p>
                  </a:txBody>
                  <a:tcPr marL="4922" marR="4922" marT="4922" marB="0" anchor="b">
                    <a:lnL w="12700" cmpd="sng">
                      <a:noFill/>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0%</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a:solidFill>
                            <a:schemeClr val="bg1"/>
                          </a:solidFill>
                          <a:effectLst/>
                        </a:rPr>
                        <a:t>0%</a:t>
                      </a:r>
                      <a:endParaRPr lang="en-GB" sz="1200" b="1" i="0" u="none" strike="noStrike">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a:solidFill>
                            <a:schemeClr val="bg1"/>
                          </a:solidFill>
                          <a:effectLst/>
                        </a:rPr>
                        <a:t>0%</a:t>
                      </a:r>
                      <a:endParaRPr lang="en-GB" sz="1200" b="1" i="0" u="none" strike="noStrike">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0%</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0%</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0%</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0%</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12%</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8%</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b"/>
                      <a:r>
                        <a:rPr lang="en-GB" sz="1200" b="1" u="none" strike="noStrike" dirty="0">
                          <a:solidFill>
                            <a:schemeClr val="bg1"/>
                          </a:solidFill>
                          <a:effectLst/>
                        </a:rPr>
                        <a:t>81%</a:t>
                      </a:r>
                      <a:endParaRPr lang="en-GB" sz="1200" b="1" i="0" u="none" strike="noStrike" dirty="0">
                        <a:solidFill>
                          <a:schemeClr val="bg1"/>
                        </a:solidFill>
                        <a:effectLst/>
                        <a:latin typeface="Microsoft Sans Serif" panose="020B0604020202020204" pitchFamily="34" charset="0"/>
                      </a:endParaRPr>
                    </a:p>
                  </a:txBody>
                  <a:tcPr marL="4922" marR="4922" marT="4922" marB="0" anchor="b">
                    <a:lnL w="12700"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002560136"/>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655473778"/>
              </p:ext>
            </p:extLst>
          </p:nvPr>
        </p:nvGraphicFramePr>
        <p:xfrm>
          <a:off x="7893214" y="182883"/>
          <a:ext cx="965200" cy="2870416"/>
        </p:xfrm>
        <a:graphic>
          <a:graphicData uri="http://schemas.openxmlformats.org/drawingml/2006/table">
            <a:tbl>
              <a:tblPr>
                <a:tableStyleId>{5C22544A-7EE6-4342-B048-85BDC9FD1C3A}</a:tableStyleId>
              </a:tblPr>
              <a:tblGrid>
                <a:gridCol w="965200">
                  <a:extLst>
                    <a:ext uri="{9D8B030D-6E8A-4147-A177-3AD203B41FA5}">
                      <a16:colId xmlns:a16="http://schemas.microsoft.com/office/drawing/2014/main" xmlns="" val="2236222939"/>
                    </a:ext>
                  </a:extLst>
                </a:gridCol>
              </a:tblGrid>
              <a:tr h="358802">
                <a:tc>
                  <a:txBody>
                    <a:bodyPr/>
                    <a:lstStyle/>
                    <a:p>
                      <a:pPr algn="ctr" fontAlgn="b"/>
                      <a:r>
                        <a:rPr lang="en-GB" sz="1000" b="1" u="none" strike="noStrike" dirty="0">
                          <a:solidFill>
                            <a:schemeClr val="bg1"/>
                          </a:solidFill>
                          <a:effectLst/>
                        </a:rPr>
                        <a:t>Rating Average</a:t>
                      </a:r>
                      <a:endParaRPr lang="en-GB" sz="1000" b="1" i="0" u="none" strike="noStrike" dirty="0">
                        <a:solidFill>
                          <a:schemeClr val="bg1"/>
                        </a:solidFill>
                        <a:effectLst/>
                        <a:latin typeface="Microsoft Sans Serif" panose="020B0604020202020204" pitchFamily="34"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244014303"/>
                  </a:ext>
                </a:extLst>
              </a:tr>
              <a:tr h="358802">
                <a:tc>
                  <a:txBody>
                    <a:bodyPr/>
                    <a:lstStyle/>
                    <a:p>
                      <a:pPr algn="ctr" fontAlgn="b"/>
                      <a:r>
                        <a:rPr lang="en-GB" sz="1000" b="1" u="none" strike="noStrike" dirty="0">
                          <a:solidFill>
                            <a:schemeClr val="bg1"/>
                          </a:solidFill>
                          <a:effectLst/>
                        </a:rPr>
                        <a:t>1.88</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706751928"/>
                  </a:ext>
                </a:extLst>
              </a:tr>
              <a:tr h="358802">
                <a:tc>
                  <a:txBody>
                    <a:bodyPr/>
                    <a:lstStyle/>
                    <a:p>
                      <a:pPr algn="ctr" fontAlgn="b"/>
                      <a:r>
                        <a:rPr lang="en-GB" sz="1000" b="1" u="none" strike="noStrike" dirty="0">
                          <a:solidFill>
                            <a:schemeClr val="bg1"/>
                          </a:solidFill>
                          <a:effectLst/>
                        </a:rPr>
                        <a:t>1.81</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914337338"/>
                  </a:ext>
                </a:extLst>
              </a:tr>
              <a:tr h="358802">
                <a:tc>
                  <a:txBody>
                    <a:bodyPr/>
                    <a:lstStyle/>
                    <a:p>
                      <a:pPr algn="ctr" fontAlgn="b"/>
                      <a:r>
                        <a:rPr lang="en-GB" sz="1000" b="1" u="none" strike="noStrike" dirty="0">
                          <a:solidFill>
                            <a:schemeClr val="bg1"/>
                          </a:solidFill>
                          <a:effectLst/>
                        </a:rPr>
                        <a:t>1.73</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84665001"/>
                  </a:ext>
                </a:extLst>
              </a:tr>
              <a:tr h="358802">
                <a:tc>
                  <a:txBody>
                    <a:bodyPr/>
                    <a:lstStyle/>
                    <a:p>
                      <a:pPr algn="ctr" fontAlgn="b"/>
                      <a:r>
                        <a:rPr lang="en-GB" sz="1000" b="1" u="none" strike="noStrike" dirty="0">
                          <a:solidFill>
                            <a:schemeClr val="bg1"/>
                          </a:solidFill>
                          <a:effectLst/>
                        </a:rPr>
                        <a:t>1.62</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216525073"/>
                  </a:ext>
                </a:extLst>
              </a:tr>
              <a:tr h="358802">
                <a:tc>
                  <a:txBody>
                    <a:bodyPr/>
                    <a:lstStyle/>
                    <a:p>
                      <a:pPr algn="ctr" fontAlgn="b"/>
                      <a:r>
                        <a:rPr lang="en-GB" sz="1000" b="1" u="none" strike="noStrike" dirty="0">
                          <a:solidFill>
                            <a:schemeClr val="bg1"/>
                          </a:solidFill>
                          <a:effectLst/>
                        </a:rPr>
                        <a:t>1.27</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946919810"/>
                  </a:ext>
                </a:extLst>
              </a:tr>
              <a:tr h="358802">
                <a:tc>
                  <a:txBody>
                    <a:bodyPr/>
                    <a:lstStyle/>
                    <a:p>
                      <a:pPr algn="ctr" fontAlgn="b"/>
                      <a:r>
                        <a:rPr lang="en-GB" sz="1000" b="1" u="none" strike="noStrike" dirty="0">
                          <a:solidFill>
                            <a:schemeClr val="bg1"/>
                          </a:solidFill>
                          <a:effectLst/>
                        </a:rPr>
                        <a:t>1.23</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25563743"/>
                  </a:ext>
                </a:extLst>
              </a:tr>
              <a:tr h="358802">
                <a:tc>
                  <a:txBody>
                    <a:bodyPr/>
                    <a:lstStyle/>
                    <a:p>
                      <a:pPr algn="ctr" fontAlgn="b"/>
                      <a:r>
                        <a:rPr lang="en-GB" sz="1000" b="1" u="none" strike="noStrike" dirty="0">
                          <a:solidFill>
                            <a:schemeClr val="bg1"/>
                          </a:solidFill>
                          <a:effectLst/>
                        </a:rPr>
                        <a:t>0.92</a:t>
                      </a:r>
                      <a:endParaRPr lang="en-GB" sz="1000" b="1"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056471401"/>
                  </a:ext>
                </a:extLst>
              </a:tr>
            </a:tbl>
          </a:graphicData>
        </a:graphic>
      </p:graphicFrame>
    </p:spTree>
    <p:extLst>
      <p:ext uri="{BB962C8B-B14F-4D97-AF65-F5344CB8AC3E}">
        <p14:creationId xmlns:p14="http://schemas.microsoft.com/office/powerpoint/2010/main" val="3835542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 y="1"/>
            <a:ext cx="2453640" cy="4328160"/>
          </a:xfrm>
          <a:prstGeom prst="rect">
            <a:avLst/>
          </a:prstGeom>
        </p:spPr>
      </p:pic>
      <p:sp>
        <p:nvSpPr>
          <p:cNvPr id="6" name="Rectangle 5"/>
          <p:cNvSpPr/>
          <p:nvPr/>
        </p:nvSpPr>
        <p:spPr>
          <a:xfrm>
            <a:off x="113412" y="4521812"/>
            <a:ext cx="8569844" cy="546945"/>
          </a:xfrm>
          <a:prstGeom prst="rect">
            <a:avLst/>
          </a:prstGeom>
        </p:spPr>
        <p:txBody>
          <a:bodyPr wrap="square">
            <a:spAutoFit/>
          </a:bodyPr>
          <a:lstStyle/>
          <a:p>
            <a:pPr>
              <a:lnSpc>
                <a:spcPct val="70000"/>
              </a:lnSpc>
            </a:pPr>
            <a:r>
              <a:rPr lang="en-US" sz="4000" b="1" dirty="0">
                <a:ln w="38100" cmpd="sng">
                  <a:solidFill>
                    <a:schemeClr val="accent6"/>
                  </a:solidFill>
                  <a:prstDash val="solid"/>
                  <a:miter lim="800000"/>
                </a:ln>
                <a:noFill/>
                <a:latin typeface="OCR F-Bold OSF"/>
              </a:rPr>
              <a:t>COMMENTS</a:t>
            </a:r>
            <a:endParaRPr lang="en-US" sz="4000" b="1" dirty="0">
              <a:ln w="38100" cmpd="sng">
                <a:solidFill>
                  <a:schemeClr val="accent3"/>
                </a:solidFill>
                <a:prstDash val="solid"/>
                <a:miter lim="800000"/>
              </a:ln>
              <a:solidFill>
                <a:schemeClr val="accent4"/>
              </a:solidFill>
            </a:endParaRPr>
          </a:p>
        </p:txBody>
      </p:sp>
      <p:sp>
        <p:nvSpPr>
          <p:cNvPr id="3" name="Rectangle 2"/>
          <p:cNvSpPr/>
          <p:nvPr/>
        </p:nvSpPr>
        <p:spPr>
          <a:xfrm>
            <a:off x="2140297" y="778743"/>
            <a:ext cx="6772591" cy="3549417"/>
          </a:xfrm>
          <a:prstGeom prst="rect">
            <a:avLst/>
          </a:prstGeom>
          <a:solidFill>
            <a:schemeClr val="accent6">
              <a:tint val="50000"/>
              <a:hueOff val="0"/>
              <a:satOff val="0"/>
              <a:lumOff val="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361950" lvl="0" indent="-180975">
              <a:spcAft>
                <a:spcPts val="600"/>
              </a:spcAft>
            </a:pPr>
            <a:r>
              <a:rPr lang="en-GB" sz="1400" b="1" dirty="0" smtClean="0">
                <a:solidFill>
                  <a:schemeClr val="tx1"/>
                </a:solidFill>
                <a:latin typeface="Arial" panose="020B0604020202020204" pitchFamily="34" charset="0"/>
                <a:cs typeface="Arial" panose="020B0604020202020204" pitchFamily="34" charset="0"/>
              </a:rPr>
              <a:t>Positive </a:t>
            </a:r>
            <a:r>
              <a:rPr lang="en-GB" sz="1400" b="1" dirty="0">
                <a:solidFill>
                  <a:schemeClr val="tx1"/>
                </a:solidFill>
                <a:latin typeface="Arial" panose="020B0604020202020204" pitchFamily="34" charset="0"/>
                <a:cs typeface="Arial" panose="020B0604020202020204" pitchFamily="34" charset="0"/>
              </a:rPr>
              <a:t>comments</a:t>
            </a:r>
            <a:endParaRPr lang="en-US" sz="1400" b="1" dirty="0">
              <a:solidFill>
                <a:schemeClr val="tx1"/>
              </a:solidFill>
              <a:latin typeface="Arial" panose="020B0604020202020204" pitchFamily="34" charset="0"/>
              <a:cs typeface="Arial" panose="020B0604020202020204" pitchFamily="34" charset="0"/>
            </a:endParaRPr>
          </a:p>
          <a:p>
            <a:pPr marL="361950" lvl="1" indent="-180975">
              <a:spcAft>
                <a:spcPts val="600"/>
              </a:spcAft>
              <a:buFont typeface="Arial" panose="020B0604020202020204" pitchFamily="34" charset="0"/>
              <a:buChar char="•"/>
            </a:pPr>
            <a:r>
              <a:rPr lang="en-GB" sz="1200" dirty="0">
                <a:solidFill>
                  <a:schemeClr val="tx1"/>
                </a:solidFill>
              </a:rPr>
              <a:t>One employee commented that the only other experience in the world that was comparable in terms of creating such a complete sense of wonder and joy amongst a huge crowd of all ages was Disneyworld! Totally magical. Strangers walking away from the event talked to me about the huge sense of optimism in the city "and it's not even 2017 yet</a:t>
            </a:r>
            <a:r>
              <a:rPr lang="en-GB" sz="1200" dirty="0" smtClean="0">
                <a:solidFill>
                  <a:schemeClr val="tx1"/>
                </a:solidFill>
              </a:rPr>
              <a:t>!"</a:t>
            </a:r>
            <a:endParaRPr lang="en-GB" sz="1200" dirty="0">
              <a:solidFill>
                <a:schemeClr val="tx1"/>
              </a:solidFill>
            </a:endParaRPr>
          </a:p>
          <a:p>
            <a:pPr marL="361950" lvl="1" indent="-180975">
              <a:spcAft>
                <a:spcPts val="600"/>
              </a:spcAft>
              <a:buFont typeface="Arial" panose="020B0604020202020204" pitchFamily="34" charset="0"/>
              <a:buChar char="•"/>
            </a:pPr>
            <a:r>
              <a:rPr lang="en-GB" sz="1200" dirty="0">
                <a:solidFill>
                  <a:schemeClr val="tx1"/>
                </a:solidFill>
              </a:rPr>
              <a:t>Huge level of interest was generated before the event without people really quite sure what to expect. With the weather staying favourable it was a huge trail-blazer for what 2017 could be, with lots of people talking about the event </a:t>
            </a:r>
            <a:r>
              <a:rPr lang="en-GB" sz="1200" dirty="0" smtClean="0">
                <a:solidFill>
                  <a:schemeClr val="tx1"/>
                </a:solidFill>
              </a:rPr>
              <a:t>afterwards</a:t>
            </a:r>
            <a:endParaRPr lang="en-GB" sz="1200" dirty="0">
              <a:solidFill>
                <a:schemeClr val="tx1"/>
              </a:solidFill>
            </a:endParaRPr>
          </a:p>
          <a:p>
            <a:pPr marL="361950" lvl="1" indent="-180975">
              <a:spcAft>
                <a:spcPts val="600"/>
              </a:spcAft>
              <a:buFont typeface="Arial" panose="020B0604020202020204" pitchFamily="34" charset="0"/>
              <a:buChar char="•"/>
            </a:pPr>
            <a:r>
              <a:rPr lang="en-GB" sz="1200" dirty="0">
                <a:solidFill>
                  <a:schemeClr val="tx1"/>
                </a:solidFill>
              </a:rPr>
              <a:t>Utterly loved it!</a:t>
            </a:r>
          </a:p>
          <a:p>
            <a:pPr marL="361950" lvl="1" indent="-180975">
              <a:spcAft>
                <a:spcPts val="600"/>
              </a:spcAft>
              <a:buFont typeface="Arial" panose="020B0604020202020204" pitchFamily="34" charset="0"/>
              <a:buChar char="•"/>
            </a:pPr>
            <a:r>
              <a:rPr lang="en-GB" sz="1200" dirty="0">
                <a:solidFill>
                  <a:schemeClr val="tx1"/>
                </a:solidFill>
              </a:rPr>
              <a:t>The volunteers at Queens Gardens were outstanding </a:t>
            </a:r>
          </a:p>
          <a:p>
            <a:pPr marL="361950" lvl="1" indent="-180975">
              <a:spcAft>
                <a:spcPts val="600"/>
              </a:spcAft>
              <a:buFont typeface="Arial" panose="020B0604020202020204" pitchFamily="34" charset="0"/>
              <a:buChar char="•"/>
            </a:pPr>
            <a:r>
              <a:rPr lang="en-GB" sz="1200" dirty="0">
                <a:solidFill>
                  <a:schemeClr val="tx1"/>
                </a:solidFill>
              </a:rPr>
              <a:t>The show was fantastic the lighting and the atmosphere were </a:t>
            </a:r>
            <a:r>
              <a:rPr lang="en-GB" sz="1200" dirty="0" smtClean="0">
                <a:solidFill>
                  <a:schemeClr val="tx1"/>
                </a:solidFill>
              </a:rPr>
              <a:t>great</a:t>
            </a:r>
            <a:endParaRPr lang="en-GB" sz="1200" dirty="0">
              <a:solidFill>
                <a:schemeClr val="tx1"/>
              </a:solidFill>
            </a:endParaRPr>
          </a:p>
          <a:p>
            <a:pPr marL="361950" lvl="1" indent="-180975">
              <a:spcAft>
                <a:spcPts val="600"/>
              </a:spcAft>
              <a:buFont typeface="Arial" panose="020B0604020202020204" pitchFamily="34" charset="0"/>
              <a:buChar char="•"/>
            </a:pPr>
            <a:r>
              <a:rPr lang="en-GB" sz="1200" dirty="0">
                <a:solidFill>
                  <a:schemeClr val="tx1"/>
                </a:solidFill>
              </a:rPr>
              <a:t>Very impressed that people with disabilities were so well looked </a:t>
            </a:r>
            <a:r>
              <a:rPr lang="en-GB" sz="1200" dirty="0" smtClean="0">
                <a:solidFill>
                  <a:schemeClr val="tx1"/>
                </a:solidFill>
              </a:rPr>
              <a:t>after</a:t>
            </a:r>
            <a:endParaRPr lang="en-GB" sz="1200" dirty="0">
              <a:solidFill>
                <a:schemeClr val="tx1"/>
              </a:solidFill>
            </a:endParaRPr>
          </a:p>
          <a:p>
            <a:pPr marL="361950" lvl="1" indent="-180975">
              <a:spcAft>
                <a:spcPts val="600"/>
              </a:spcAft>
              <a:buFont typeface="Arial" panose="020B0604020202020204" pitchFamily="34" charset="0"/>
              <a:buChar char="•"/>
            </a:pPr>
            <a:r>
              <a:rPr lang="en-GB" sz="1200" dirty="0">
                <a:solidFill>
                  <a:schemeClr val="tx1"/>
                </a:solidFill>
              </a:rPr>
              <a:t>Not "shown me that there is more to Hull than I expected" but more "proven what we can do"</a:t>
            </a:r>
            <a:endParaRPr lang="en-GB" sz="1200" dirty="0">
              <a:solidFill>
                <a:schemeClr val="tx1"/>
              </a:solidFill>
            </a:endParaRPr>
          </a:p>
        </p:txBody>
      </p:sp>
      <p:sp>
        <p:nvSpPr>
          <p:cNvPr id="4" name="Cross 3"/>
          <p:cNvSpPr/>
          <p:nvPr/>
        </p:nvSpPr>
        <p:spPr>
          <a:xfrm>
            <a:off x="1780399" y="366761"/>
            <a:ext cx="753627" cy="743580"/>
          </a:xfrm>
          <a:prstGeom prst="plus">
            <a:avLst>
              <a:gd name="adj" fmla="val 30839"/>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667108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 y="1"/>
            <a:ext cx="2453640" cy="4328160"/>
          </a:xfrm>
          <a:prstGeom prst="rect">
            <a:avLst/>
          </a:prstGeom>
        </p:spPr>
      </p:pic>
      <p:sp>
        <p:nvSpPr>
          <p:cNvPr id="6" name="Rectangle 5"/>
          <p:cNvSpPr/>
          <p:nvPr/>
        </p:nvSpPr>
        <p:spPr>
          <a:xfrm>
            <a:off x="113412" y="4521812"/>
            <a:ext cx="8569844" cy="546945"/>
          </a:xfrm>
          <a:prstGeom prst="rect">
            <a:avLst/>
          </a:prstGeom>
        </p:spPr>
        <p:txBody>
          <a:bodyPr wrap="square">
            <a:spAutoFit/>
          </a:bodyPr>
          <a:lstStyle/>
          <a:p>
            <a:pPr>
              <a:lnSpc>
                <a:spcPct val="70000"/>
              </a:lnSpc>
            </a:pPr>
            <a:r>
              <a:rPr lang="en-US" sz="4000" b="1" dirty="0">
                <a:ln w="38100" cmpd="sng">
                  <a:solidFill>
                    <a:schemeClr val="accent6"/>
                  </a:solidFill>
                  <a:prstDash val="solid"/>
                  <a:miter lim="800000"/>
                </a:ln>
                <a:noFill/>
                <a:latin typeface="OCR F-Bold OSF"/>
              </a:rPr>
              <a:t>COMMENTS</a:t>
            </a:r>
            <a:endParaRPr lang="en-US" sz="4000" b="1" dirty="0">
              <a:ln w="38100" cmpd="sng">
                <a:solidFill>
                  <a:schemeClr val="accent3"/>
                </a:solidFill>
                <a:prstDash val="solid"/>
                <a:miter lim="800000"/>
              </a:ln>
              <a:solidFill>
                <a:schemeClr val="accent4"/>
              </a:solidFill>
            </a:endParaRPr>
          </a:p>
        </p:txBody>
      </p:sp>
      <p:sp>
        <p:nvSpPr>
          <p:cNvPr id="3" name="Rectangle 2"/>
          <p:cNvSpPr/>
          <p:nvPr/>
        </p:nvSpPr>
        <p:spPr>
          <a:xfrm>
            <a:off x="2180489" y="422031"/>
            <a:ext cx="6581674" cy="3936274"/>
          </a:xfrm>
          <a:prstGeom prst="rect">
            <a:avLst/>
          </a:prstGeom>
          <a:solidFill>
            <a:schemeClr val="accent6">
              <a:tint val="50000"/>
              <a:hueOff val="0"/>
              <a:satOff val="0"/>
              <a:lumOff val="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lvl="0">
              <a:spcAft>
                <a:spcPts val="600"/>
              </a:spcAft>
            </a:pPr>
            <a:r>
              <a:rPr lang="en-GB" sz="1400" b="1" dirty="0" smtClean="0">
                <a:solidFill>
                  <a:schemeClr val="tx1"/>
                </a:solidFill>
                <a:latin typeface="Arial" panose="020B0604020202020204" pitchFamily="34" charset="0"/>
                <a:cs typeface="Arial" panose="020B0604020202020204" pitchFamily="34" charset="0"/>
              </a:rPr>
              <a:t>Negative comments</a:t>
            </a:r>
            <a:endParaRPr lang="en-US" sz="1400" b="1" dirty="0">
              <a:solidFill>
                <a:schemeClr val="tx1"/>
              </a:solidFill>
              <a:latin typeface="Arial" panose="020B0604020202020204" pitchFamily="34" charset="0"/>
              <a:cs typeface="Arial" panose="020B0604020202020204" pitchFamily="34" charset="0"/>
            </a:endParaRPr>
          </a:p>
          <a:p>
            <a:pPr marL="171450" lvl="1" indent="-171450">
              <a:spcAft>
                <a:spcPts val="600"/>
              </a:spcAft>
              <a:buFont typeface="Arial" panose="020B0604020202020204" pitchFamily="34" charset="0"/>
              <a:buChar char="•"/>
            </a:pPr>
            <a:r>
              <a:rPr lang="en-GB" sz="1200" dirty="0" smtClean="0">
                <a:solidFill>
                  <a:schemeClr val="tx1"/>
                </a:solidFill>
              </a:rPr>
              <a:t>Access </a:t>
            </a:r>
            <a:r>
              <a:rPr lang="en-GB" sz="1200" dirty="0">
                <a:solidFill>
                  <a:schemeClr val="tx1"/>
                </a:solidFill>
              </a:rPr>
              <a:t>issues need to be better considered at future events.  Including the reception it was a very long night standing and we had to leave early because of this.  Also parking needs to be better </a:t>
            </a:r>
            <a:r>
              <a:rPr lang="en-GB" sz="1200" dirty="0" smtClean="0">
                <a:solidFill>
                  <a:schemeClr val="tx1"/>
                </a:solidFill>
              </a:rPr>
              <a:t>considered.</a:t>
            </a:r>
            <a:endParaRPr lang="en-GB" sz="1200" dirty="0">
              <a:solidFill>
                <a:schemeClr val="tx1"/>
              </a:solidFill>
            </a:endParaRPr>
          </a:p>
          <a:p>
            <a:pPr marL="171450" lvl="1" indent="-171450">
              <a:spcAft>
                <a:spcPts val="600"/>
              </a:spcAft>
              <a:buFont typeface="Arial" panose="020B0604020202020204" pitchFamily="34" charset="0"/>
              <a:buChar char="•"/>
            </a:pPr>
            <a:r>
              <a:rPr lang="en-GB" sz="1200" dirty="0" smtClean="0">
                <a:solidFill>
                  <a:schemeClr val="tx1"/>
                </a:solidFill>
              </a:rPr>
              <a:t>Whilst </a:t>
            </a:r>
            <a:r>
              <a:rPr lang="en-GB" sz="1200" dirty="0">
                <a:solidFill>
                  <a:schemeClr val="tx1"/>
                </a:solidFill>
              </a:rPr>
              <a:t>I appreciate the space required for the event necessitated using the gardens, during large parts the main spectacle was obscured from view by trees. This would have been far more suited to the main square near the </a:t>
            </a:r>
            <a:r>
              <a:rPr lang="en-GB" sz="1200" dirty="0" err="1">
                <a:solidFill>
                  <a:schemeClr val="tx1"/>
                </a:solidFill>
              </a:rPr>
              <a:t>Ferens</a:t>
            </a:r>
            <a:r>
              <a:rPr lang="en-GB" sz="1200" dirty="0">
                <a:solidFill>
                  <a:schemeClr val="tx1"/>
                </a:solidFill>
              </a:rPr>
              <a:t> Art Gallery, however it is currently undergoing extensive work. Such events would better to have been scheduled later in to 2017 when the nights are darker earlier (permitting an earlier start), and more suitable spaces are available. </a:t>
            </a:r>
          </a:p>
          <a:p>
            <a:pPr marL="171450" lvl="1" indent="-171450">
              <a:spcAft>
                <a:spcPts val="600"/>
              </a:spcAft>
              <a:buFont typeface="Arial" panose="020B0604020202020204" pitchFamily="34" charset="0"/>
              <a:buChar char="•"/>
            </a:pPr>
            <a:r>
              <a:rPr lang="en-GB" sz="1200" dirty="0" smtClean="0">
                <a:solidFill>
                  <a:schemeClr val="tx1"/>
                </a:solidFill>
              </a:rPr>
              <a:t>Guidance </a:t>
            </a:r>
            <a:r>
              <a:rPr lang="en-GB" sz="1200" dirty="0">
                <a:solidFill>
                  <a:schemeClr val="tx1"/>
                </a:solidFill>
              </a:rPr>
              <a:t>on wheelchair viewing area was inadequate. Only the fifth volunteer we asked knew where it was. Others sent us in wrong direction getting mixed up with seating area. One told us we needed advance booking. Stewards rather than volunteers were our first point of contact and they misinformed us, but said that volunteers would know. There were no volunteers around to ask at that point. Five minutes later there was an excess with eight volunteers in a cluster chatting to each other but less alert to audience needs. Finally one experienced volunteer escorted us personally to the proper viewing area and thoughtfully checked after the show that we could leave safely. Perfect. </a:t>
            </a:r>
          </a:p>
        </p:txBody>
      </p:sp>
      <p:sp>
        <p:nvSpPr>
          <p:cNvPr id="7" name="Rectangle 6"/>
          <p:cNvSpPr/>
          <p:nvPr/>
        </p:nvSpPr>
        <p:spPr>
          <a:xfrm>
            <a:off x="8092580" y="542034"/>
            <a:ext cx="859815" cy="242297"/>
          </a:xfrm>
          <a:prstGeom prst="rect">
            <a:avLst/>
          </a:prstGeom>
        </p:spPr>
        <p:style>
          <a:lnRef idx="2">
            <a:schemeClr val="accent6">
              <a:hueOff val="0"/>
              <a:satOff val="0"/>
              <a:lumOff val="0"/>
              <a:alphaOff val="0"/>
            </a:schemeClr>
          </a:lnRef>
          <a:fillRef idx="1">
            <a:schemeClr val="accent6">
              <a:hueOff val="0"/>
              <a:satOff val="0"/>
              <a:lumOff val="0"/>
              <a:alphaOff val="0"/>
            </a:schemeClr>
          </a:fillRef>
          <a:effectRef idx="0">
            <a:schemeClr val="accent6">
              <a:hueOff val="0"/>
              <a:satOff val="0"/>
              <a:lumOff val="0"/>
              <a:alphaOff val="0"/>
            </a:schemeClr>
          </a:effectRef>
          <a:fontRef idx="minor">
            <a:schemeClr val="lt1"/>
          </a:fontRef>
        </p:style>
      </p:sp>
    </p:spTree>
    <p:extLst>
      <p:ext uri="{BB962C8B-B14F-4D97-AF65-F5344CB8AC3E}">
        <p14:creationId xmlns:p14="http://schemas.microsoft.com/office/powerpoint/2010/main" val="26099103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004048" y="0"/>
            <a:ext cx="4139952" cy="5178311"/>
          </a:xfrm>
          <a:prstGeom prst="rect">
            <a:avLst/>
          </a:prstGeom>
        </p:spPr>
      </p:pic>
      <p:sp>
        <p:nvSpPr>
          <p:cNvPr id="3" name="Rectangle 2"/>
          <p:cNvSpPr/>
          <p:nvPr/>
        </p:nvSpPr>
        <p:spPr>
          <a:xfrm>
            <a:off x="239934" y="392893"/>
            <a:ext cx="5607893" cy="546945"/>
          </a:xfrm>
          <a:prstGeom prst="rect">
            <a:avLst/>
          </a:prstGeom>
          <a:noFill/>
          <a:ln>
            <a:noFill/>
          </a:ln>
        </p:spPr>
        <p:txBody>
          <a:bodyPr wrap="square">
            <a:spAutoFit/>
          </a:bodyPr>
          <a:lstStyle/>
          <a:p>
            <a:pPr>
              <a:lnSpc>
                <a:spcPct val="70000"/>
              </a:lnSpc>
            </a:pPr>
            <a:r>
              <a:rPr lang="en-US" sz="4000" b="1" dirty="0">
                <a:ln w="38100" cmpd="sng">
                  <a:solidFill>
                    <a:schemeClr val="accent6"/>
                  </a:solidFill>
                  <a:prstDash val="solid"/>
                  <a:miter lim="800000"/>
                </a:ln>
                <a:noFill/>
                <a:latin typeface="OCR F-Bold OSF"/>
              </a:rPr>
              <a:t>RATING THE EVENT</a:t>
            </a:r>
            <a:endParaRPr lang="en-US" sz="4000" b="1" dirty="0">
              <a:ln w="38100" cmpd="sng">
                <a:solidFill>
                  <a:schemeClr val="accent6"/>
                </a:solidFill>
                <a:prstDash val="solid"/>
                <a:miter lim="800000"/>
              </a:ln>
              <a:noFill/>
            </a:endParaRPr>
          </a:p>
        </p:txBody>
      </p:sp>
      <p:sp>
        <p:nvSpPr>
          <p:cNvPr id="4" name="TextBox 3"/>
          <p:cNvSpPr txBox="1"/>
          <p:nvPr/>
        </p:nvSpPr>
        <p:spPr>
          <a:xfrm>
            <a:off x="297714" y="1097485"/>
            <a:ext cx="6452944" cy="3477875"/>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1400" dirty="0">
                <a:solidFill>
                  <a:schemeClr val="tx1">
                    <a:lumMod val="65000"/>
                    <a:lumOff val="35000"/>
                  </a:schemeClr>
                </a:solidFill>
                <a:latin typeface="Trebuchet MS" panose="020B0603020202020204" pitchFamily="34" charset="0"/>
              </a:rPr>
              <a:t>Most respondents said they had made some connections at the pre-show event; mainly business or strategic. 85% said they had – or were planning to – follow up on these connections, and 77% agreed that the Place des </a:t>
            </a:r>
            <a:r>
              <a:rPr lang="en-GB" sz="1400" dirty="0" err="1">
                <a:solidFill>
                  <a:schemeClr val="tx1">
                    <a:lumMod val="65000"/>
                    <a:lumOff val="35000"/>
                  </a:schemeClr>
                </a:solidFill>
                <a:latin typeface="Trebuchet MS" panose="020B0603020202020204" pitchFamily="34" charset="0"/>
              </a:rPr>
              <a:t>Anges</a:t>
            </a:r>
            <a:r>
              <a:rPr lang="en-GB" sz="1400" dirty="0">
                <a:solidFill>
                  <a:schemeClr val="tx1">
                    <a:lumMod val="65000"/>
                    <a:lumOff val="35000"/>
                  </a:schemeClr>
                </a:solidFill>
                <a:latin typeface="Trebuchet MS" panose="020B0603020202020204" pitchFamily="34" charset="0"/>
              </a:rPr>
              <a:t> event had enabled them to interact with other people they wouldn’t normally have interacted with. All this suggests that the evening was effective as a networking opportunity for corporate partners. </a:t>
            </a:r>
          </a:p>
          <a:p>
            <a:pPr marL="285750" indent="-285750">
              <a:spcAft>
                <a:spcPts val="600"/>
              </a:spcAft>
              <a:buFont typeface="Arial" panose="020B0604020202020204" pitchFamily="34" charset="0"/>
              <a:buChar char="•"/>
            </a:pPr>
            <a:r>
              <a:rPr lang="en-GB" sz="1400" dirty="0">
                <a:solidFill>
                  <a:schemeClr val="tx1">
                    <a:lumMod val="65000"/>
                    <a:lumOff val="35000"/>
                  </a:schemeClr>
                </a:solidFill>
                <a:latin typeface="Trebuchet MS" panose="020B0603020202020204" pitchFamily="34" charset="0"/>
              </a:rPr>
              <a:t>The Place des </a:t>
            </a:r>
            <a:r>
              <a:rPr lang="en-GB" sz="1400" dirty="0" err="1">
                <a:solidFill>
                  <a:schemeClr val="tx1">
                    <a:lumMod val="65000"/>
                    <a:lumOff val="35000"/>
                  </a:schemeClr>
                </a:solidFill>
                <a:latin typeface="Trebuchet MS" panose="020B0603020202020204" pitchFamily="34" charset="0"/>
              </a:rPr>
              <a:t>Anges</a:t>
            </a:r>
            <a:r>
              <a:rPr lang="en-GB" sz="1400" dirty="0">
                <a:solidFill>
                  <a:schemeClr val="tx1">
                    <a:lumMod val="65000"/>
                    <a:lumOff val="35000"/>
                  </a:schemeClr>
                </a:solidFill>
                <a:latin typeface="Trebuchet MS" panose="020B0603020202020204" pitchFamily="34" charset="0"/>
              </a:rPr>
              <a:t> event itself was highly praised by partners. The vast majority felt it was enjoyable, welcoming and inspiring, and 90% said they would be very likely to recommend this type of event in Hull to friends or family (9 or 10 out of 10).</a:t>
            </a:r>
          </a:p>
          <a:p>
            <a:pPr marL="285750" indent="-285750">
              <a:spcAft>
                <a:spcPts val="600"/>
              </a:spcAft>
              <a:buFont typeface="Arial" panose="020B0604020202020204" pitchFamily="34" charset="0"/>
              <a:buChar char="•"/>
            </a:pPr>
            <a:r>
              <a:rPr lang="en-GB" sz="1400" dirty="0">
                <a:solidFill>
                  <a:schemeClr val="tx1">
                    <a:lumMod val="65000"/>
                    <a:lumOff val="35000"/>
                  </a:schemeClr>
                </a:solidFill>
                <a:latin typeface="Trebuchet MS" panose="020B0603020202020204" pitchFamily="34" charset="0"/>
              </a:rPr>
              <a:t>Only 58% agreed that the event was accessible to people with disabilities or access issues,. Furthermore, some partners suggested that disabled audience members hadn’t been able to enjoy the event as much as others due to restricted views, access and parking, which correlates with some of the feedback from audience members in the previous section.</a:t>
            </a:r>
          </a:p>
        </p:txBody>
      </p:sp>
    </p:spTree>
    <p:extLst>
      <p:ext uri="{BB962C8B-B14F-4D97-AF65-F5344CB8AC3E}">
        <p14:creationId xmlns:p14="http://schemas.microsoft.com/office/powerpoint/2010/main" val="18005290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 y="1"/>
            <a:ext cx="2453640" cy="4328160"/>
          </a:xfrm>
          <a:prstGeom prst="rect">
            <a:avLst/>
          </a:prstGeom>
        </p:spPr>
      </p:pic>
      <p:sp>
        <p:nvSpPr>
          <p:cNvPr id="6" name="Rectangle 5"/>
          <p:cNvSpPr/>
          <p:nvPr/>
        </p:nvSpPr>
        <p:spPr>
          <a:xfrm>
            <a:off x="113412" y="4542132"/>
            <a:ext cx="8949308" cy="524182"/>
          </a:xfrm>
          <a:prstGeom prst="rect">
            <a:avLst/>
          </a:prstGeom>
        </p:spPr>
        <p:txBody>
          <a:bodyPr wrap="square">
            <a:spAutoFit/>
          </a:bodyPr>
          <a:lstStyle/>
          <a:p>
            <a:pPr>
              <a:lnSpc>
                <a:spcPct val="70000"/>
              </a:lnSpc>
            </a:pPr>
            <a:r>
              <a:rPr lang="en-US" sz="3800" b="1" dirty="0">
                <a:ln w="38100" cmpd="sng">
                  <a:solidFill>
                    <a:schemeClr val="accent6"/>
                  </a:solidFill>
                  <a:prstDash val="solid"/>
                  <a:miter lim="800000"/>
                </a:ln>
                <a:noFill/>
                <a:latin typeface="OCR F-Bold OSF"/>
              </a:rPr>
              <a:t>VISITOR PROFILE</a:t>
            </a:r>
            <a:endParaRPr lang="en-US" sz="3800" b="1" dirty="0">
              <a:ln w="38100" cmpd="sng">
                <a:solidFill>
                  <a:schemeClr val="accent3"/>
                </a:solidFill>
                <a:prstDash val="solid"/>
                <a:miter lim="800000"/>
              </a:ln>
              <a:solidFill>
                <a:schemeClr val="accent4"/>
              </a:solidFill>
            </a:endParaRPr>
          </a:p>
        </p:txBody>
      </p:sp>
      <p:sp>
        <p:nvSpPr>
          <p:cNvPr id="2" name="TextBox 1"/>
          <p:cNvSpPr txBox="1"/>
          <p:nvPr/>
        </p:nvSpPr>
        <p:spPr>
          <a:xfrm>
            <a:off x="5685183" y="665029"/>
            <a:ext cx="2870422" cy="3539430"/>
          </a:xfrm>
          <a:prstGeom prst="rect">
            <a:avLst/>
          </a:prstGeom>
          <a:noFill/>
        </p:spPr>
        <p:txBody>
          <a:bodyPr wrap="square" rtlCol="0">
            <a:spAutoFit/>
          </a:bodyPr>
          <a:lstStyle/>
          <a:p>
            <a:r>
              <a:rPr lang="en-GB" sz="1400" dirty="0">
                <a:solidFill>
                  <a:schemeClr val="bg1"/>
                </a:solidFill>
              </a:rPr>
              <a:t>95% had been to Hull before (n=20) and 1 person was visiting for the first time. Over 85% said their visit was ‘mainly’ or ‘partly’ motivated by Place des </a:t>
            </a:r>
            <a:r>
              <a:rPr lang="en-GB" sz="1400" dirty="0" err="1">
                <a:solidFill>
                  <a:schemeClr val="bg1"/>
                </a:solidFill>
              </a:rPr>
              <a:t>Anges</a:t>
            </a:r>
            <a:r>
              <a:rPr lang="en-GB" sz="1400" dirty="0">
                <a:solidFill>
                  <a:schemeClr val="bg1"/>
                </a:solidFill>
              </a:rPr>
              <a:t>.</a:t>
            </a:r>
          </a:p>
          <a:p>
            <a:endParaRPr lang="en-GB" sz="1400" dirty="0">
              <a:solidFill>
                <a:schemeClr val="bg1"/>
              </a:solidFill>
            </a:endParaRPr>
          </a:p>
          <a:p>
            <a:r>
              <a:rPr lang="en-GB" sz="1400" dirty="0">
                <a:solidFill>
                  <a:schemeClr val="bg1"/>
                </a:solidFill>
              </a:rPr>
              <a:t>52% were day visitors (n=11) and 48% stayed overnight (n=10), all of whom stayed just one night and between 1 and 2 days.</a:t>
            </a:r>
          </a:p>
          <a:p>
            <a:endParaRPr lang="en-GB" sz="1400" dirty="0">
              <a:solidFill>
                <a:schemeClr val="bg1"/>
              </a:solidFill>
            </a:endParaRPr>
          </a:p>
          <a:p>
            <a:r>
              <a:rPr lang="en-GB" sz="1400" dirty="0">
                <a:solidFill>
                  <a:schemeClr val="bg1"/>
                </a:solidFill>
              </a:rPr>
              <a:t>On average, overnight visitors spent </a:t>
            </a:r>
            <a:r>
              <a:rPr lang="en-GB" sz="1400" b="1" dirty="0">
                <a:solidFill>
                  <a:schemeClr val="bg1"/>
                </a:solidFill>
              </a:rPr>
              <a:t>£89.17 </a:t>
            </a:r>
            <a:r>
              <a:rPr lang="en-GB" sz="1400" dirty="0">
                <a:solidFill>
                  <a:schemeClr val="bg1"/>
                </a:solidFill>
              </a:rPr>
              <a:t>on accommodation.</a:t>
            </a:r>
          </a:p>
          <a:p>
            <a:endParaRPr lang="en-GB" sz="1400" dirty="0">
              <a:solidFill>
                <a:schemeClr val="bg1"/>
              </a:solidFill>
            </a:endParaRPr>
          </a:p>
          <a:p>
            <a:r>
              <a:rPr lang="en-GB" sz="1400" dirty="0">
                <a:solidFill>
                  <a:schemeClr val="bg1"/>
                </a:solidFill>
              </a:rPr>
              <a:t>The average spend overall (excluding accommodation) was </a:t>
            </a:r>
            <a:r>
              <a:rPr lang="en-GB" sz="1400" b="1" dirty="0">
                <a:solidFill>
                  <a:schemeClr val="bg1"/>
                </a:solidFill>
              </a:rPr>
              <a:t>£56.60.</a:t>
            </a:r>
          </a:p>
        </p:txBody>
      </p:sp>
      <p:graphicFrame>
        <p:nvGraphicFramePr>
          <p:cNvPr id="8" name="Chart 7"/>
          <p:cNvGraphicFramePr>
            <a:graphicFrameLocks/>
          </p:cNvGraphicFramePr>
          <p:nvPr>
            <p:extLst>
              <p:ext uri="{D42A27DB-BD31-4B8C-83A1-F6EECF244321}">
                <p14:modId xmlns:p14="http://schemas.microsoft.com/office/powerpoint/2010/main" val="829066487"/>
              </p:ext>
            </p:extLst>
          </p:nvPr>
        </p:nvGraphicFramePr>
        <p:xfrm>
          <a:off x="1506773" y="756770"/>
          <a:ext cx="4572000" cy="33559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37450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
            <a:ext cx="2971800" cy="4419600"/>
          </a:xfrm>
          <a:prstGeom prst="rect">
            <a:avLst/>
          </a:prstGeom>
        </p:spPr>
      </p:pic>
      <p:sp>
        <p:nvSpPr>
          <p:cNvPr id="9" name="Rectangle 8"/>
          <p:cNvSpPr/>
          <p:nvPr/>
        </p:nvSpPr>
        <p:spPr>
          <a:xfrm>
            <a:off x="113412" y="4521812"/>
            <a:ext cx="6661099" cy="546945"/>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rPr>
              <a:t>VISITING HULL</a:t>
            </a:r>
            <a:endParaRPr lang="en-US" sz="4000" b="1" dirty="0">
              <a:ln w="38100" cmpd="sng">
                <a:noFill/>
                <a:prstDash val="solid"/>
                <a:miter lim="800000"/>
              </a:ln>
              <a:solidFill>
                <a:schemeClr val="accent4"/>
              </a:solidFill>
            </a:endParaRPr>
          </a:p>
        </p:txBody>
      </p:sp>
      <p:sp>
        <p:nvSpPr>
          <p:cNvPr id="8" name="TextBox 7"/>
          <p:cNvSpPr txBox="1"/>
          <p:nvPr/>
        </p:nvSpPr>
        <p:spPr>
          <a:xfrm>
            <a:off x="7863839" y="4699425"/>
            <a:ext cx="1208599" cy="369332"/>
          </a:xfrm>
          <a:prstGeom prst="rect">
            <a:avLst/>
          </a:prstGeom>
          <a:noFill/>
        </p:spPr>
        <p:txBody>
          <a:bodyPr wrap="square" rtlCol="0">
            <a:spAutoFit/>
          </a:bodyPr>
          <a:lstStyle/>
          <a:p>
            <a:pPr algn="r"/>
            <a:r>
              <a:rPr lang="en-GB" dirty="0">
                <a:solidFill>
                  <a:schemeClr val="bg1"/>
                </a:solidFill>
              </a:rPr>
              <a:t>Base: 21</a:t>
            </a:r>
          </a:p>
        </p:txBody>
      </p:sp>
      <p:graphicFrame>
        <p:nvGraphicFramePr>
          <p:cNvPr id="7" name="Chart 6"/>
          <p:cNvGraphicFramePr>
            <a:graphicFrameLocks/>
          </p:cNvGraphicFramePr>
          <p:nvPr>
            <p:extLst>
              <p:ext uri="{D42A27DB-BD31-4B8C-83A1-F6EECF244321}">
                <p14:modId xmlns:p14="http://schemas.microsoft.com/office/powerpoint/2010/main" val="3204034449"/>
              </p:ext>
            </p:extLst>
          </p:nvPr>
        </p:nvGraphicFramePr>
        <p:xfrm>
          <a:off x="2119312" y="572494"/>
          <a:ext cx="6038726" cy="360194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325576820"/>
              </p:ext>
            </p:extLst>
          </p:nvPr>
        </p:nvGraphicFramePr>
        <p:xfrm>
          <a:off x="7314867" y="652006"/>
          <a:ext cx="843501" cy="2997640"/>
        </p:xfrm>
        <a:graphic>
          <a:graphicData uri="http://schemas.openxmlformats.org/drawingml/2006/table">
            <a:tbl>
              <a:tblPr>
                <a:tableStyleId>{5C22544A-7EE6-4342-B048-85BDC9FD1C3A}</a:tableStyleId>
              </a:tblPr>
              <a:tblGrid>
                <a:gridCol w="843501">
                  <a:extLst>
                    <a:ext uri="{9D8B030D-6E8A-4147-A177-3AD203B41FA5}">
                      <a16:colId xmlns:a16="http://schemas.microsoft.com/office/drawing/2014/main" xmlns="" val="3108207993"/>
                    </a:ext>
                  </a:extLst>
                </a:gridCol>
              </a:tblGrid>
              <a:tr h="374705">
                <a:tc>
                  <a:txBody>
                    <a:bodyPr/>
                    <a:lstStyle/>
                    <a:p>
                      <a:pPr algn="ctr" fontAlgn="b"/>
                      <a:r>
                        <a:rPr lang="en-GB" sz="1200" b="1" u="none" strike="noStrike" dirty="0">
                          <a:solidFill>
                            <a:schemeClr val="bg1"/>
                          </a:solidFill>
                          <a:effectLst/>
                          <a:latin typeface="+mn-lt"/>
                        </a:rPr>
                        <a:t>Average</a:t>
                      </a:r>
                      <a:endParaRPr lang="en-GB" sz="1200" b="1" i="0" u="none" strike="noStrike" dirty="0">
                        <a:solidFill>
                          <a:schemeClr val="bg1"/>
                        </a:solidFill>
                        <a:effectLst/>
                        <a:latin typeface="+mn-lt"/>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903857233"/>
                  </a:ext>
                </a:extLst>
              </a:tr>
              <a:tr h="374705">
                <a:tc>
                  <a:txBody>
                    <a:bodyPr/>
                    <a:lstStyle/>
                    <a:p>
                      <a:pPr algn="ctr" fontAlgn="ctr"/>
                      <a:r>
                        <a:rPr lang="en-GB" sz="1000" b="1" i="0" u="none" strike="noStrike" dirty="0">
                          <a:solidFill>
                            <a:schemeClr val="bg1"/>
                          </a:solidFill>
                          <a:effectLst/>
                          <a:latin typeface="+mn-lt"/>
                        </a:rPr>
                        <a:t>1.40</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280103286"/>
                  </a:ext>
                </a:extLst>
              </a:tr>
              <a:tr h="374705">
                <a:tc>
                  <a:txBody>
                    <a:bodyPr/>
                    <a:lstStyle/>
                    <a:p>
                      <a:pPr algn="ctr" fontAlgn="ctr"/>
                      <a:r>
                        <a:rPr lang="en-GB" sz="1000" b="1" i="0" u="none" strike="noStrike" dirty="0">
                          <a:solidFill>
                            <a:schemeClr val="bg1"/>
                          </a:solidFill>
                          <a:effectLst/>
                          <a:latin typeface="+mn-lt"/>
                        </a:rPr>
                        <a:t>1.22</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318827548"/>
                  </a:ext>
                </a:extLst>
              </a:tr>
              <a:tr h="374705">
                <a:tc>
                  <a:txBody>
                    <a:bodyPr/>
                    <a:lstStyle/>
                    <a:p>
                      <a:pPr algn="ctr" fontAlgn="ctr"/>
                      <a:r>
                        <a:rPr lang="en-GB" sz="1000" b="1" i="0" u="none" strike="noStrike" dirty="0">
                          <a:solidFill>
                            <a:schemeClr val="bg1"/>
                          </a:solidFill>
                          <a:effectLst/>
                          <a:latin typeface="+mn-lt"/>
                        </a:rPr>
                        <a:t>1.00</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109403801"/>
                  </a:ext>
                </a:extLst>
              </a:tr>
              <a:tr h="374705">
                <a:tc>
                  <a:txBody>
                    <a:bodyPr/>
                    <a:lstStyle/>
                    <a:p>
                      <a:pPr algn="ctr" fontAlgn="ctr"/>
                      <a:r>
                        <a:rPr lang="en-GB" sz="1000" b="1" i="0" u="none" strike="noStrike" dirty="0">
                          <a:solidFill>
                            <a:schemeClr val="bg1"/>
                          </a:solidFill>
                          <a:effectLst/>
                          <a:latin typeface="+mn-lt"/>
                        </a:rPr>
                        <a:t>1.00</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654701162"/>
                  </a:ext>
                </a:extLst>
              </a:tr>
              <a:tr h="374705">
                <a:tc>
                  <a:txBody>
                    <a:bodyPr/>
                    <a:lstStyle/>
                    <a:p>
                      <a:pPr algn="ctr" fontAlgn="ctr"/>
                      <a:r>
                        <a:rPr lang="en-GB" sz="1000" b="1" i="0" u="none" strike="noStrike" dirty="0">
                          <a:solidFill>
                            <a:schemeClr val="bg1"/>
                          </a:solidFill>
                          <a:effectLst/>
                          <a:latin typeface="+mn-lt"/>
                        </a:rPr>
                        <a:t>0.78</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255209148"/>
                  </a:ext>
                </a:extLst>
              </a:tr>
              <a:tr h="374705">
                <a:tc>
                  <a:txBody>
                    <a:bodyPr/>
                    <a:lstStyle/>
                    <a:p>
                      <a:pPr algn="ctr" fontAlgn="ctr"/>
                      <a:r>
                        <a:rPr lang="en-GB" sz="1000" b="1" i="0" u="none" strike="noStrike" dirty="0">
                          <a:solidFill>
                            <a:schemeClr val="bg1"/>
                          </a:solidFill>
                          <a:effectLst/>
                          <a:latin typeface="+mn-lt"/>
                        </a:rPr>
                        <a:t>0.64</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335889206"/>
                  </a:ext>
                </a:extLst>
              </a:tr>
              <a:tr h="374705">
                <a:tc>
                  <a:txBody>
                    <a:bodyPr/>
                    <a:lstStyle/>
                    <a:p>
                      <a:pPr algn="ctr" fontAlgn="ctr"/>
                      <a:r>
                        <a:rPr lang="en-GB" sz="1000" b="1" i="0" u="none" strike="noStrike" dirty="0">
                          <a:solidFill>
                            <a:schemeClr val="bg1"/>
                          </a:solidFill>
                          <a:effectLst/>
                          <a:latin typeface="+mn-lt"/>
                        </a:rPr>
                        <a:t>0.44</a:t>
                      </a: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714740098"/>
                  </a:ext>
                </a:extLst>
              </a:tr>
            </a:tbl>
          </a:graphicData>
        </a:graphic>
      </p:graphicFrame>
    </p:spTree>
    <p:extLst>
      <p:ext uri="{BB962C8B-B14F-4D97-AF65-F5344CB8AC3E}">
        <p14:creationId xmlns:p14="http://schemas.microsoft.com/office/powerpoint/2010/main" val="3943027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
            <a:ext cx="2971800" cy="4419600"/>
          </a:xfrm>
          <a:prstGeom prst="rect">
            <a:avLst/>
          </a:prstGeom>
        </p:spPr>
      </p:pic>
      <p:sp>
        <p:nvSpPr>
          <p:cNvPr id="9" name="Rectangle 8"/>
          <p:cNvSpPr/>
          <p:nvPr/>
        </p:nvSpPr>
        <p:spPr>
          <a:xfrm>
            <a:off x="113412" y="4521812"/>
            <a:ext cx="6661099" cy="546945"/>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rPr>
              <a:t>OTHER EVENTS</a:t>
            </a:r>
            <a:endParaRPr lang="en-US" sz="4000" b="1" dirty="0">
              <a:ln w="38100" cmpd="sng">
                <a:noFill/>
                <a:prstDash val="solid"/>
                <a:miter lim="800000"/>
              </a:ln>
              <a:solidFill>
                <a:schemeClr val="accent4"/>
              </a:solidFill>
            </a:endParaRPr>
          </a:p>
        </p:txBody>
      </p:sp>
      <p:sp>
        <p:nvSpPr>
          <p:cNvPr id="8" name="TextBox 7"/>
          <p:cNvSpPr txBox="1"/>
          <p:nvPr/>
        </p:nvSpPr>
        <p:spPr>
          <a:xfrm>
            <a:off x="7863839" y="4699425"/>
            <a:ext cx="1208599" cy="369332"/>
          </a:xfrm>
          <a:prstGeom prst="rect">
            <a:avLst/>
          </a:prstGeom>
          <a:noFill/>
        </p:spPr>
        <p:txBody>
          <a:bodyPr wrap="square" rtlCol="0">
            <a:spAutoFit/>
          </a:bodyPr>
          <a:lstStyle/>
          <a:p>
            <a:pPr algn="r"/>
            <a:r>
              <a:rPr lang="en-GB" dirty="0">
                <a:solidFill>
                  <a:schemeClr val="bg1"/>
                </a:solidFill>
              </a:rPr>
              <a:t>Base: 26</a:t>
            </a:r>
          </a:p>
        </p:txBody>
      </p:sp>
      <p:graphicFrame>
        <p:nvGraphicFramePr>
          <p:cNvPr id="6" name="Chart 5"/>
          <p:cNvGraphicFramePr>
            <a:graphicFrameLocks/>
          </p:cNvGraphicFramePr>
          <p:nvPr>
            <p:extLst>
              <p:ext uri="{D42A27DB-BD31-4B8C-83A1-F6EECF244321}">
                <p14:modId xmlns:p14="http://schemas.microsoft.com/office/powerpoint/2010/main" val="1841131886"/>
              </p:ext>
            </p:extLst>
          </p:nvPr>
        </p:nvGraphicFramePr>
        <p:xfrm>
          <a:off x="2365512" y="464490"/>
          <a:ext cx="6261653" cy="36701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13031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004048" y="0"/>
            <a:ext cx="4139952" cy="5178311"/>
          </a:xfrm>
          <a:prstGeom prst="rect">
            <a:avLst/>
          </a:prstGeom>
        </p:spPr>
      </p:pic>
      <p:sp>
        <p:nvSpPr>
          <p:cNvPr id="3" name="Rectangle 2"/>
          <p:cNvSpPr/>
          <p:nvPr/>
        </p:nvSpPr>
        <p:spPr>
          <a:xfrm>
            <a:off x="239934" y="392893"/>
            <a:ext cx="5607893" cy="546945"/>
          </a:xfrm>
          <a:prstGeom prst="rect">
            <a:avLst/>
          </a:prstGeom>
          <a:noFill/>
          <a:ln>
            <a:noFill/>
          </a:ln>
        </p:spPr>
        <p:txBody>
          <a:bodyPr wrap="square">
            <a:spAutoFit/>
          </a:bodyPr>
          <a:lstStyle/>
          <a:p>
            <a:pPr>
              <a:lnSpc>
                <a:spcPct val="70000"/>
              </a:lnSpc>
            </a:pPr>
            <a:r>
              <a:rPr lang="en-US" sz="4000" b="1" dirty="0">
                <a:ln w="38100" cmpd="sng">
                  <a:solidFill>
                    <a:schemeClr val="accent6"/>
                  </a:solidFill>
                  <a:prstDash val="solid"/>
                  <a:miter lim="800000"/>
                </a:ln>
                <a:noFill/>
                <a:latin typeface="OCR F-Bold OSF"/>
                <a:cs typeface="OCR F-Bold OSF"/>
              </a:rPr>
              <a:t>VISITOR PROFILE</a:t>
            </a:r>
            <a:endParaRPr lang="en-US" sz="4000" b="1" dirty="0">
              <a:ln w="38100" cmpd="sng">
                <a:solidFill>
                  <a:schemeClr val="accent6"/>
                </a:solidFill>
                <a:prstDash val="solid"/>
                <a:miter lim="800000"/>
              </a:ln>
              <a:noFill/>
            </a:endParaRPr>
          </a:p>
        </p:txBody>
      </p:sp>
      <p:sp>
        <p:nvSpPr>
          <p:cNvPr id="4" name="TextBox 3"/>
          <p:cNvSpPr txBox="1"/>
          <p:nvPr/>
        </p:nvSpPr>
        <p:spPr>
          <a:xfrm>
            <a:off x="239933" y="1725638"/>
            <a:ext cx="6637945" cy="2185214"/>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1400" dirty="0">
                <a:solidFill>
                  <a:schemeClr val="tx1">
                    <a:lumMod val="65000"/>
                    <a:lumOff val="35000"/>
                  </a:schemeClr>
                </a:solidFill>
                <a:latin typeface="Trebuchet MS" panose="020B0603020202020204" pitchFamily="34" charset="0"/>
              </a:rPr>
              <a:t>Only 19% said they were from Hull, with 50% from the East Riding and 31% from further afield, meaning that many of them stayed overnight. However there was low satisfaction with the quality of accommodation, and a mixture of feedback on the availability of accommodation. There was also fairly low satisfaction with places to eat and drink.</a:t>
            </a:r>
          </a:p>
          <a:p>
            <a:pPr marL="285750" indent="-285750">
              <a:spcAft>
                <a:spcPts val="600"/>
              </a:spcAft>
              <a:buFont typeface="Arial" panose="020B0604020202020204" pitchFamily="34" charset="0"/>
              <a:buChar char="•"/>
            </a:pPr>
            <a:r>
              <a:rPr lang="en-GB" sz="1400" dirty="0">
                <a:solidFill>
                  <a:schemeClr val="tx1">
                    <a:lumMod val="65000"/>
                    <a:lumOff val="35000"/>
                  </a:schemeClr>
                </a:solidFill>
                <a:latin typeface="Trebuchet MS" panose="020B0603020202020204" pitchFamily="34" charset="0"/>
              </a:rPr>
              <a:t>In contrast, overall value for money and visitor welcome were rated highly.</a:t>
            </a:r>
          </a:p>
          <a:p>
            <a:pPr marL="285750" indent="-285750">
              <a:spcAft>
                <a:spcPts val="600"/>
              </a:spcAft>
              <a:buFont typeface="Arial" panose="020B0604020202020204" pitchFamily="34" charset="0"/>
              <a:buChar char="•"/>
            </a:pPr>
            <a:r>
              <a:rPr lang="en-GB" sz="1400" dirty="0">
                <a:solidFill>
                  <a:schemeClr val="tx1">
                    <a:lumMod val="65000"/>
                    <a:lumOff val="35000"/>
                  </a:schemeClr>
                </a:solidFill>
                <a:latin typeface="Trebuchet MS" panose="020B0603020202020204" pitchFamily="34" charset="0"/>
              </a:rPr>
              <a:t>Respondents were likely to be more culturally ‘active’ with more than 80% attending theatre, music and film in the last 12 months. 77% had attended other outdoor events.</a:t>
            </a:r>
          </a:p>
        </p:txBody>
      </p:sp>
    </p:spTree>
    <p:extLst>
      <p:ext uri="{BB962C8B-B14F-4D97-AF65-F5344CB8AC3E}">
        <p14:creationId xmlns:p14="http://schemas.microsoft.com/office/powerpoint/2010/main" val="3843437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 y="1"/>
            <a:ext cx="2453640" cy="4328160"/>
          </a:xfrm>
          <a:prstGeom prst="rect">
            <a:avLst/>
          </a:prstGeom>
        </p:spPr>
      </p:pic>
      <p:sp>
        <p:nvSpPr>
          <p:cNvPr id="6" name="Rectangle 5"/>
          <p:cNvSpPr/>
          <p:nvPr/>
        </p:nvSpPr>
        <p:spPr>
          <a:xfrm>
            <a:off x="113412" y="4542132"/>
            <a:ext cx="8949308" cy="524182"/>
          </a:xfrm>
          <a:prstGeom prst="rect">
            <a:avLst/>
          </a:prstGeom>
        </p:spPr>
        <p:txBody>
          <a:bodyPr wrap="square">
            <a:spAutoFit/>
          </a:bodyPr>
          <a:lstStyle/>
          <a:p>
            <a:pPr>
              <a:lnSpc>
                <a:spcPct val="70000"/>
              </a:lnSpc>
            </a:pPr>
            <a:r>
              <a:rPr lang="en-US" sz="3800" b="1" dirty="0">
                <a:ln w="38100" cmpd="sng">
                  <a:solidFill>
                    <a:schemeClr val="accent6"/>
                  </a:solidFill>
                  <a:prstDash val="solid"/>
                  <a:miter lim="800000"/>
                </a:ln>
                <a:noFill/>
                <a:latin typeface="OCR F-Bold OSF"/>
              </a:rPr>
              <a:t>COMMENTS</a:t>
            </a:r>
            <a:endParaRPr lang="en-US" sz="3800" b="1" dirty="0">
              <a:ln w="38100" cmpd="sng">
                <a:solidFill>
                  <a:schemeClr val="accent3"/>
                </a:solidFill>
                <a:prstDash val="solid"/>
                <a:miter lim="800000"/>
              </a:ln>
              <a:solidFill>
                <a:schemeClr val="accent4"/>
              </a:solidFill>
            </a:endParaRPr>
          </a:p>
        </p:txBody>
      </p:sp>
      <p:sp>
        <p:nvSpPr>
          <p:cNvPr id="7" name="Rectangle 6"/>
          <p:cNvSpPr/>
          <p:nvPr/>
        </p:nvSpPr>
        <p:spPr>
          <a:xfrm>
            <a:off x="2043485" y="813882"/>
            <a:ext cx="6647291" cy="3231654"/>
          </a:xfrm>
          <a:prstGeom prst="rect">
            <a:avLst/>
          </a:prstGeom>
        </p:spPr>
        <p:txBody>
          <a:bodyPr wrap="square">
            <a:spAutoFit/>
          </a:bodyPr>
          <a:lstStyle/>
          <a:p>
            <a:pPr algn="ctr">
              <a:spcBef>
                <a:spcPts val="600"/>
              </a:spcBef>
              <a:spcAft>
                <a:spcPts val="600"/>
              </a:spcAft>
            </a:pPr>
            <a:r>
              <a:rPr lang="en-GB" sz="1200" i="1" dirty="0">
                <a:solidFill>
                  <a:schemeClr val="bg1"/>
                </a:solidFill>
              </a:rPr>
              <a:t>“We were very appreciative to have been provided tickets to this amazing event, thank you.”</a:t>
            </a:r>
          </a:p>
          <a:p>
            <a:pPr algn="ctr">
              <a:spcBef>
                <a:spcPts val="600"/>
              </a:spcBef>
              <a:spcAft>
                <a:spcPts val="600"/>
              </a:spcAft>
            </a:pPr>
            <a:r>
              <a:rPr lang="en-GB" sz="1200" i="1" dirty="0">
                <a:solidFill>
                  <a:schemeClr val="bg1"/>
                </a:solidFill>
              </a:rPr>
              <a:t>“It was ace!”</a:t>
            </a:r>
          </a:p>
          <a:p>
            <a:pPr algn="ctr">
              <a:spcBef>
                <a:spcPts val="600"/>
              </a:spcBef>
              <a:spcAft>
                <a:spcPts val="600"/>
              </a:spcAft>
            </a:pPr>
            <a:r>
              <a:rPr lang="en-GB" sz="1200" i="1" dirty="0">
                <a:solidFill>
                  <a:schemeClr val="bg1"/>
                </a:solidFill>
              </a:rPr>
              <a:t>“From an organisational perspective it would have been good to know how many tickets had been allocated to us at least 4 weeks in advance”</a:t>
            </a:r>
          </a:p>
          <a:p>
            <a:pPr algn="ctr">
              <a:spcBef>
                <a:spcPts val="600"/>
              </a:spcBef>
              <a:spcAft>
                <a:spcPts val="600"/>
              </a:spcAft>
            </a:pPr>
            <a:r>
              <a:rPr lang="en-GB" sz="1200" i="1" dirty="0">
                <a:solidFill>
                  <a:schemeClr val="bg1"/>
                </a:solidFill>
              </a:rPr>
              <a:t>“Wonderful event that gave some clues re what to expect in 2017 - people laughing and crying at the same time - tremendous to see everyone joining in and loving it!”</a:t>
            </a:r>
          </a:p>
          <a:p>
            <a:pPr algn="ctr">
              <a:spcBef>
                <a:spcPts val="600"/>
              </a:spcBef>
              <a:spcAft>
                <a:spcPts val="600"/>
              </a:spcAft>
            </a:pPr>
            <a:r>
              <a:rPr lang="en-GB" sz="1200" i="1" dirty="0">
                <a:solidFill>
                  <a:schemeClr val="bg1"/>
                </a:solidFill>
              </a:rPr>
              <a:t>“Despite my comments on volunteers being confused on guidance for wheelchair users, I thought their presence was a joy and I have nothing but admiration for them.”</a:t>
            </a:r>
          </a:p>
          <a:p>
            <a:pPr algn="ctr">
              <a:spcBef>
                <a:spcPts val="600"/>
              </a:spcBef>
              <a:spcAft>
                <a:spcPts val="600"/>
              </a:spcAft>
            </a:pPr>
            <a:r>
              <a:rPr lang="en-GB" sz="1200" i="1" dirty="0">
                <a:solidFill>
                  <a:schemeClr val="bg1"/>
                </a:solidFill>
              </a:rPr>
              <a:t>“One of the best things about the event was the vibrancy of the city centre pre/post the show.  The city was buzzing, people everywhere, great atmosphere (reminded me of the city centre about 20 years ago when a Saturday night would always be like that)”</a:t>
            </a:r>
          </a:p>
          <a:p>
            <a:pPr algn="ctr">
              <a:spcBef>
                <a:spcPts val="600"/>
              </a:spcBef>
              <a:spcAft>
                <a:spcPts val="600"/>
              </a:spcAft>
            </a:pPr>
            <a:r>
              <a:rPr lang="en-GB" sz="1200" i="1" dirty="0">
                <a:solidFill>
                  <a:schemeClr val="bg1"/>
                </a:solidFill>
              </a:rPr>
              <a:t>“Special, inclusive and excellent”</a:t>
            </a:r>
          </a:p>
        </p:txBody>
      </p:sp>
    </p:spTree>
    <p:extLst>
      <p:ext uri="{BB962C8B-B14F-4D97-AF65-F5344CB8AC3E}">
        <p14:creationId xmlns:p14="http://schemas.microsoft.com/office/powerpoint/2010/main" val="2597937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0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4162160" cy="5164037"/>
          </a:xfrm>
          <a:prstGeom prst="rect">
            <a:avLst/>
          </a:prstGeom>
        </p:spPr>
      </p:pic>
      <p:pic>
        <p:nvPicPr>
          <p:cNvPr id="2" name="Picture 1"/>
          <p:cNvPicPr>
            <a:picLocks noChangeAspect="1"/>
          </p:cNvPicPr>
          <p:nvPr/>
        </p:nvPicPr>
        <p:blipFill>
          <a:blip r:embed="rId3"/>
          <a:stretch>
            <a:fillRect/>
          </a:stretch>
        </p:blipFill>
        <p:spPr>
          <a:xfrm>
            <a:off x="531127" y="465124"/>
            <a:ext cx="629769" cy="629769"/>
          </a:xfrm>
          <a:prstGeom prst="rect">
            <a:avLst/>
          </a:prstGeom>
        </p:spPr>
      </p:pic>
      <p:sp>
        <p:nvSpPr>
          <p:cNvPr id="8" name="Rectangle 7"/>
          <p:cNvSpPr/>
          <p:nvPr/>
        </p:nvSpPr>
        <p:spPr>
          <a:xfrm>
            <a:off x="3733084" y="527572"/>
            <a:ext cx="5607893" cy="546945"/>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cs typeface="OCR F-Bold OSF"/>
              </a:rPr>
              <a:t>PARTNERS</a:t>
            </a:r>
            <a:endParaRPr lang="en-US" sz="4000" b="1" dirty="0">
              <a:ln w="38100" cmpd="sng">
                <a:noFill/>
                <a:prstDash val="solid"/>
                <a:miter lim="800000"/>
              </a:ln>
              <a:solidFill>
                <a:schemeClr val="accent4"/>
              </a:solidFill>
            </a:endParaRPr>
          </a:p>
        </p:txBody>
      </p:sp>
      <p:sp>
        <p:nvSpPr>
          <p:cNvPr id="6" name="TextBox 5"/>
          <p:cNvSpPr txBox="1"/>
          <p:nvPr/>
        </p:nvSpPr>
        <p:spPr>
          <a:xfrm>
            <a:off x="3759200" y="1116157"/>
            <a:ext cx="4931576" cy="3339376"/>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1400" dirty="0">
                <a:solidFill>
                  <a:schemeClr val="accent2"/>
                </a:solidFill>
                <a:latin typeface="Trebuchet MS" panose="020B0603020202020204" pitchFamily="34" charset="0"/>
              </a:rPr>
              <a:t>The survey was issued on </a:t>
            </a:r>
            <a:r>
              <a:rPr lang="en-GB" sz="1400" dirty="0" smtClean="0">
                <a:solidFill>
                  <a:schemeClr val="accent2"/>
                </a:solidFill>
                <a:latin typeface="Trebuchet MS" panose="020B0603020202020204" pitchFamily="34" charset="0"/>
              </a:rPr>
              <a:t>6 July and closed on the 22 July</a:t>
            </a:r>
            <a:endParaRPr lang="en-GB" sz="1400" dirty="0">
              <a:solidFill>
                <a:schemeClr val="accent2"/>
              </a:solidFill>
              <a:latin typeface="Trebuchet MS" panose="020B0603020202020204" pitchFamily="34" charset="0"/>
            </a:endParaRPr>
          </a:p>
          <a:p>
            <a:pPr marL="285750" indent="-285750">
              <a:spcAft>
                <a:spcPts val="600"/>
              </a:spcAft>
              <a:buFont typeface="Arial" panose="020B0604020202020204" pitchFamily="34" charset="0"/>
              <a:buChar char="•"/>
            </a:pPr>
            <a:r>
              <a:rPr lang="en-GB" sz="1400" dirty="0">
                <a:solidFill>
                  <a:schemeClr val="accent2"/>
                </a:solidFill>
                <a:latin typeface="Trebuchet MS" panose="020B0603020202020204" pitchFamily="34" charset="0"/>
              </a:rPr>
              <a:t>The survey sought to gain feedback on the experience of corporate partners in relation to </a:t>
            </a:r>
            <a:r>
              <a:rPr lang="en-GB" sz="1400" dirty="0" smtClean="0">
                <a:solidFill>
                  <a:schemeClr val="accent2"/>
                </a:solidFill>
                <a:latin typeface="Trebuchet MS" panose="020B0603020202020204" pitchFamily="34" charset="0"/>
              </a:rPr>
              <a:t>partner ticket allocation, hospitality pre-show event, and the </a:t>
            </a:r>
            <a:r>
              <a:rPr lang="en-GB" sz="1400" i="1" dirty="0" smtClean="0">
                <a:solidFill>
                  <a:schemeClr val="accent2"/>
                </a:solidFill>
                <a:latin typeface="Trebuchet MS" panose="020B0603020202020204" pitchFamily="34" charset="0"/>
              </a:rPr>
              <a:t>Place </a:t>
            </a:r>
            <a:r>
              <a:rPr lang="en-GB" sz="1400" i="1" dirty="0">
                <a:solidFill>
                  <a:schemeClr val="accent2"/>
                </a:solidFill>
                <a:latin typeface="Trebuchet MS" panose="020B0603020202020204" pitchFamily="34" charset="0"/>
              </a:rPr>
              <a:t>des </a:t>
            </a:r>
            <a:r>
              <a:rPr lang="en-GB" sz="1400" i="1" dirty="0" err="1">
                <a:solidFill>
                  <a:schemeClr val="accent2"/>
                </a:solidFill>
                <a:latin typeface="Trebuchet MS" panose="020B0603020202020204" pitchFamily="34" charset="0"/>
              </a:rPr>
              <a:t>Anges</a:t>
            </a:r>
            <a:r>
              <a:rPr lang="en-GB" sz="1400" i="1" dirty="0">
                <a:solidFill>
                  <a:schemeClr val="accent2"/>
                </a:solidFill>
                <a:latin typeface="Trebuchet MS" panose="020B0603020202020204" pitchFamily="34" charset="0"/>
              </a:rPr>
              <a:t> </a:t>
            </a:r>
            <a:r>
              <a:rPr lang="en-GB" sz="1400" dirty="0" smtClean="0">
                <a:solidFill>
                  <a:schemeClr val="accent2"/>
                </a:solidFill>
                <a:latin typeface="Trebuchet MS" panose="020B0603020202020204" pitchFamily="34" charset="0"/>
              </a:rPr>
              <a:t>show itself</a:t>
            </a:r>
            <a:endParaRPr lang="en-GB" sz="1400" dirty="0">
              <a:solidFill>
                <a:schemeClr val="accent2"/>
              </a:solidFill>
              <a:latin typeface="Trebuchet MS" panose="020B0603020202020204" pitchFamily="34" charset="0"/>
            </a:endParaRPr>
          </a:p>
          <a:p>
            <a:pPr marL="285750" indent="-285750">
              <a:spcAft>
                <a:spcPts val="600"/>
              </a:spcAft>
              <a:buFont typeface="Arial" panose="020B0604020202020204" pitchFamily="34" charset="0"/>
              <a:buChar char="•"/>
            </a:pPr>
            <a:r>
              <a:rPr lang="en-GB" sz="1400" dirty="0">
                <a:solidFill>
                  <a:schemeClr val="accent2"/>
                </a:solidFill>
                <a:latin typeface="Trebuchet MS" panose="020B0603020202020204" pitchFamily="34" charset="0"/>
              </a:rPr>
              <a:t>The survey was conducted </a:t>
            </a:r>
            <a:r>
              <a:rPr lang="en-GB" sz="1400" dirty="0" smtClean="0">
                <a:solidFill>
                  <a:schemeClr val="accent2"/>
                </a:solidFill>
                <a:latin typeface="Trebuchet MS" panose="020B0603020202020204" pitchFamily="34" charset="0"/>
              </a:rPr>
              <a:t>online via Survey Monkey, with main contacts in partner organisations, being invited to respond via email</a:t>
            </a:r>
            <a:endParaRPr lang="en-GB" sz="1400" dirty="0">
              <a:solidFill>
                <a:schemeClr val="accent2"/>
              </a:solidFill>
              <a:latin typeface="Trebuchet MS" panose="020B0603020202020204" pitchFamily="34" charset="0"/>
            </a:endParaRPr>
          </a:p>
          <a:p>
            <a:pPr marL="285750" indent="-285750">
              <a:spcAft>
                <a:spcPts val="600"/>
              </a:spcAft>
              <a:buFont typeface="Arial" panose="020B0604020202020204" pitchFamily="34" charset="0"/>
              <a:buChar char="•"/>
            </a:pPr>
            <a:r>
              <a:rPr lang="en-GB" sz="1400" dirty="0">
                <a:solidFill>
                  <a:schemeClr val="accent2"/>
                </a:solidFill>
                <a:latin typeface="Trebuchet MS" panose="020B0603020202020204" pitchFamily="34" charset="0"/>
              </a:rPr>
              <a:t>26 responded to the corporate partner survey, at least in part (a response rate of </a:t>
            </a:r>
            <a:r>
              <a:rPr lang="en-GB" sz="1400" dirty="0" smtClean="0">
                <a:solidFill>
                  <a:schemeClr val="accent2"/>
                </a:solidFill>
                <a:latin typeface="Trebuchet MS" panose="020B0603020202020204" pitchFamily="34" charset="0"/>
              </a:rPr>
              <a:t>42</a:t>
            </a:r>
            <a:r>
              <a:rPr lang="en-GB" sz="1400" dirty="0" smtClean="0">
                <a:solidFill>
                  <a:schemeClr val="accent2"/>
                </a:solidFill>
                <a:latin typeface="Trebuchet MS" panose="020B0603020202020204" pitchFamily="34" charset="0"/>
              </a:rPr>
              <a:t>%) </a:t>
            </a:r>
            <a:r>
              <a:rPr lang="en-GB" sz="1400" dirty="0">
                <a:solidFill>
                  <a:schemeClr val="accent2"/>
                </a:solidFill>
                <a:latin typeface="Trebuchet MS" panose="020B0603020202020204" pitchFamily="34" charset="0"/>
              </a:rPr>
              <a:t>- at a confidence level of 95%, this gives a margin of error of </a:t>
            </a:r>
            <a:r>
              <a:rPr lang="en-GB" sz="1400" dirty="0" smtClean="0">
                <a:solidFill>
                  <a:schemeClr val="accent2"/>
                </a:solidFill>
                <a:latin typeface="Trebuchet MS" panose="020B0603020202020204" pitchFamily="34" charset="0"/>
              </a:rPr>
              <a:t>+/-</a:t>
            </a:r>
            <a:r>
              <a:rPr lang="en-GB" sz="1400" dirty="0" smtClean="0">
                <a:solidFill>
                  <a:schemeClr val="accent2"/>
                </a:solidFill>
                <a:latin typeface="Trebuchet MS" panose="020B0603020202020204" pitchFamily="34" charset="0"/>
              </a:rPr>
              <a:t>15</a:t>
            </a:r>
            <a:r>
              <a:rPr lang="en-GB" sz="1400" dirty="0" smtClean="0">
                <a:solidFill>
                  <a:schemeClr val="accent2"/>
                </a:solidFill>
                <a:latin typeface="Trebuchet MS" panose="020B0603020202020204" pitchFamily="34" charset="0"/>
              </a:rPr>
              <a:t>, </a:t>
            </a:r>
            <a:r>
              <a:rPr lang="en-GB" sz="1400" dirty="0">
                <a:solidFill>
                  <a:schemeClr val="accent2"/>
                </a:solidFill>
                <a:latin typeface="Trebuchet MS" panose="020B0603020202020204" pitchFamily="34" charset="0"/>
              </a:rPr>
              <a:t>e.g. if 50% of respondents gave a particular answer we can be confident the true value is between </a:t>
            </a:r>
            <a:r>
              <a:rPr lang="en-GB" sz="1400" dirty="0" smtClean="0">
                <a:solidFill>
                  <a:schemeClr val="accent2"/>
                </a:solidFill>
                <a:latin typeface="Trebuchet MS" panose="020B0603020202020204" pitchFamily="34" charset="0"/>
              </a:rPr>
              <a:t>35</a:t>
            </a:r>
            <a:r>
              <a:rPr lang="en-GB" sz="1400" dirty="0" smtClean="0">
                <a:solidFill>
                  <a:schemeClr val="accent2"/>
                </a:solidFill>
                <a:latin typeface="Trebuchet MS" panose="020B0603020202020204" pitchFamily="34" charset="0"/>
              </a:rPr>
              <a:t>% </a:t>
            </a:r>
            <a:r>
              <a:rPr lang="en-GB" sz="1400" dirty="0">
                <a:solidFill>
                  <a:schemeClr val="accent2"/>
                </a:solidFill>
                <a:latin typeface="Trebuchet MS" panose="020B0603020202020204" pitchFamily="34" charset="0"/>
              </a:rPr>
              <a:t>and </a:t>
            </a:r>
            <a:r>
              <a:rPr lang="en-GB" sz="1400" dirty="0" smtClean="0">
                <a:solidFill>
                  <a:schemeClr val="accent2"/>
                </a:solidFill>
                <a:latin typeface="Trebuchet MS" panose="020B0603020202020204" pitchFamily="34" charset="0"/>
              </a:rPr>
              <a:t>65%</a:t>
            </a:r>
            <a:endParaRPr lang="en-GB" sz="1400" dirty="0">
              <a:solidFill>
                <a:schemeClr val="accent2"/>
              </a:solidFill>
              <a:latin typeface="Trebuchet MS" panose="020B0603020202020204" pitchFamily="34" charset="0"/>
            </a:endParaRPr>
          </a:p>
        </p:txBody>
      </p:sp>
    </p:spTree>
    <p:extLst>
      <p:ext uri="{BB962C8B-B14F-4D97-AF65-F5344CB8AC3E}">
        <p14:creationId xmlns:p14="http://schemas.microsoft.com/office/powerpoint/2010/main" val="337129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
            <a:ext cx="2971800" cy="4419600"/>
          </a:xfrm>
          <a:prstGeom prst="rect">
            <a:avLst/>
          </a:prstGeom>
        </p:spPr>
      </p:pic>
      <p:sp>
        <p:nvSpPr>
          <p:cNvPr id="9" name="Rectangle 8"/>
          <p:cNvSpPr/>
          <p:nvPr/>
        </p:nvSpPr>
        <p:spPr>
          <a:xfrm>
            <a:off x="113412" y="4521812"/>
            <a:ext cx="6661099" cy="546945"/>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rPr>
              <a:t>BOOKING TICKETS</a:t>
            </a:r>
            <a:endParaRPr lang="en-US" sz="4000" b="1" dirty="0">
              <a:ln w="38100" cmpd="sng">
                <a:noFill/>
                <a:prstDash val="solid"/>
                <a:miter lim="800000"/>
              </a:ln>
              <a:solidFill>
                <a:schemeClr val="accent4"/>
              </a:solidFill>
            </a:endParaRPr>
          </a:p>
        </p:txBody>
      </p:sp>
      <p:graphicFrame>
        <p:nvGraphicFramePr>
          <p:cNvPr id="6" name="Chart 5"/>
          <p:cNvGraphicFramePr>
            <a:graphicFrameLocks/>
          </p:cNvGraphicFramePr>
          <p:nvPr>
            <p:extLst>
              <p:ext uri="{D42A27DB-BD31-4B8C-83A1-F6EECF244321}">
                <p14:modId xmlns:p14="http://schemas.microsoft.com/office/powerpoint/2010/main" val="3994123878"/>
              </p:ext>
            </p:extLst>
          </p:nvPr>
        </p:nvGraphicFramePr>
        <p:xfrm>
          <a:off x="5009323" y="2711396"/>
          <a:ext cx="4052734" cy="240029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a:graphicFrameLocks/>
          </p:cNvGraphicFramePr>
          <p:nvPr>
            <p:extLst>
              <p:ext uri="{D42A27DB-BD31-4B8C-83A1-F6EECF244321}">
                <p14:modId xmlns:p14="http://schemas.microsoft.com/office/powerpoint/2010/main" val="793518222"/>
              </p:ext>
            </p:extLst>
          </p:nvPr>
        </p:nvGraphicFramePr>
        <p:xfrm>
          <a:off x="1804946" y="129959"/>
          <a:ext cx="6227071" cy="255300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812963168"/>
              </p:ext>
            </p:extLst>
          </p:nvPr>
        </p:nvGraphicFramePr>
        <p:xfrm>
          <a:off x="7772162" y="129959"/>
          <a:ext cx="965200" cy="2112310"/>
        </p:xfrm>
        <a:graphic>
          <a:graphicData uri="http://schemas.openxmlformats.org/drawingml/2006/table">
            <a:tbl>
              <a:tblPr>
                <a:tableStyleId>{5C22544A-7EE6-4342-B048-85BDC9FD1C3A}</a:tableStyleId>
              </a:tblPr>
              <a:tblGrid>
                <a:gridCol w="965200">
                  <a:extLst>
                    <a:ext uri="{9D8B030D-6E8A-4147-A177-3AD203B41FA5}">
                      <a16:colId xmlns:a16="http://schemas.microsoft.com/office/drawing/2014/main" xmlns="" val="1304615626"/>
                    </a:ext>
                  </a:extLst>
                </a:gridCol>
              </a:tblGrid>
              <a:tr h="603515">
                <a:tc>
                  <a:txBody>
                    <a:bodyPr/>
                    <a:lstStyle/>
                    <a:p>
                      <a:pPr algn="ctr" fontAlgn="ctr"/>
                      <a:r>
                        <a:rPr lang="en-GB" sz="1000" u="none" strike="noStrike" dirty="0">
                          <a:solidFill>
                            <a:schemeClr val="bg1"/>
                          </a:solidFill>
                          <a:effectLst/>
                        </a:rPr>
                        <a:t>Rating Average</a:t>
                      </a:r>
                      <a:endParaRPr lang="en-GB" sz="1000" b="1" i="0" u="none" strike="noStrike" dirty="0">
                        <a:solidFill>
                          <a:schemeClr val="bg1"/>
                        </a:solidFill>
                        <a:effectLst/>
                        <a:latin typeface="Microsoft Sans Serif" panose="020B0604020202020204" pitchFamily="34" charset="0"/>
                      </a:endParaRPr>
                    </a:p>
                  </a:txBody>
                  <a:tcPr marL="0" marR="0" marT="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660587067"/>
                  </a:ext>
                </a:extLst>
              </a:tr>
              <a:tr h="301759">
                <a:tc>
                  <a:txBody>
                    <a:bodyPr/>
                    <a:lstStyle/>
                    <a:p>
                      <a:pPr algn="ctr" fontAlgn="ctr"/>
                      <a:r>
                        <a:rPr lang="en-GB" sz="1000" b="0" i="0" u="none" strike="noStrike" dirty="0" smtClean="0">
                          <a:solidFill>
                            <a:schemeClr val="bg1"/>
                          </a:solidFill>
                          <a:effectLst/>
                          <a:latin typeface="+mn-lt"/>
                        </a:rPr>
                        <a:t>1.68 </a:t>
                      </a:r>
                      <a:endParaRPr lang="en-GB" sz="1000" b="0" i="0" u="none" strike="noStrike" dirty="0">
                        <a:solidFill>
                          <a:schemeClr val="bg1"/>
                        </a:solidFill>
                        <a:effectLst/>
                        <a:latin typeface="Microsoft Sans Serif"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3918377"/>
                  </a:ext>
                </a:extLst>
              </a:tr>
              <a:tr h="301759">
                <a:tc>
                  <a:txBody>
                    <a:bodyPr/>
                    <a:lstStyle/>
                    <a:p>
                      <a:pPr algn="ctr" fontAlgn="ctr"/>
                      <a:r>
                        <a:rPr lang="en-GB" sz="1000" b="0" i="0" u="none" strike="noStrike" dirty="0" smtClean="0">
                          <a:solidFill>
                            <a:schemeClr val="bg1"/>
                          </a:solidFill>
                          <a:effectLst/>
                          <a:latin typeface="+mn-lt"/>
                        </a:rPr>
                        <a:t>1.56 </a:t>
                      </a:r>
                      <a:endParaRPr lang="en-GB" sz="1000" b="0" i="0" u="none" strike="noStrike" dirty="0">
                        <a:solidFill>
                          <a:schemeClr val="bg1"/>
                        </a:solidFill>
                        <a:effectLst/>
                        <a:latin typeface="Microsoft Sans Serif"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056908195"/>
                  </a:ext>
                </a:extLst>
              </a:tr>
              <a:tr h="301759">
                <a:tc>
                  <a:txBody>
                    <a:bodyPr/>
                    <a:lstStyle/>
                    <a:p>
                      <a:pPr algn="ctr" fontAlgn="ctr"/>
                      <a:r>
                        <a:rPr lang="en-GB" sz="1000" b="0" i="0" u="none" strike="noStrike" dirty="0" smtClean="0">
                          <a:solidFill>
                            <a:schemeClr val="bg1"/>
                          </a:solidFill>
                          <a:effectLst/>
                          <a:latin typeface="+mn-lt"/>
                        </a:rPr>
                        <a:t>1.62 </a:t>
                      </a:r>
                      <a:endParaRPr lang="en-GB" sz="1000" b="0" i="0" u="none" strike="noStrike" dirty="0">
                        <a:solidFill>
                          <a:schemeClr val="bg1"/>
                        </a:solidFill>
                        <a:effectLst/>
                        <a:latin typeface="Microsoft Sans Serif"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3216724778"/>
                  </a:ext>
                </a:extLst>
              </a:tr>
              <a:tr h="301759">
                <a:tc>
                  <a:txBody>
                    <a:bodyPr/>
                    <a:lstStyle/>
                    <a:p>
                      <a:pPr algn="ctr" fontAlgn="ctr"/>
                      <a:r>
                        <a:rPr lang="en-GB" sz="1000" b="0" i="0" u="none" strike="noStrike" dirty="0" smtClean="0">
                          <a:solidFill>
                            <a:schemeClr val="bg1"/>
                          </a:solidFill>
                          <a:effectLst/>
                          <a:latin typeface="+mn-lt"/>
                        </a:rPr>
                        <a:t>1.50</a:t>
                      </a:r>
                      <a:endParaRPr lang="en-GB" sz="1000" b="0" i="0" u="none" strike="noStrike" dirty="0">
                        <a:solidFill>
                          <a:schemeClr val="bg1"/>
                        </a:solidFill>
                        <a:effectLst/>
                        <a:latin typeface="Microsoft Sans Serif"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649873067"/>
                  </a:ext>
                </a:extLst>
              </a:tr>
              <a:tr h="301759">
                <a:tc>
                  <a:txBody>
                    <a:bodyPr/>
                    <a:lstStyle/>
                    <a:p>
                      <a:pPr algn="ctr" fontAlgn="ctr"/>
                      <a:r>
                        <a:rPr lang="en-GB" sz="1000" b="0" i="0" u="none" strike="noStrike" dirty="0" smtClean="0">
                          <a:solidFill>
                            <a:schemeClr val="bg1"/>
                          </a:solidFill>
                          <a:effectLst/>
                          <a:latin typeface="+mn-lt"/>
                        </a:rPr>
                        <a:t>1.48</a:t>
                      </a:r>
                      <a:endParaRPr lang="en-GB" sz="1000" b="0" i="0" u="none" strike="noStrike" dirty="0">
                        <a:solidFill>
                          <a:schemeClr val="bg1"/>
                        </a:solidFill>
                        <a:effectLst/>
                        <a:latin typeface="Microsoft Sans Serif" panose="020B0604020202020204" pitchFamily="34" charset="0"/>
                      </a:endParaRP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807423142"/>
                  </a:ext>
                </a:extLst>
              </a:tr>
            </a:tbl>
          </a:graphicData>
        </a:graphic>
      </p:graphicFrame>
      <p:sp>
        <p:nvSpPr>
          <p:cNvPr id="5" name="TextBox 4"/>
          <p:cNvSpPr txBox="1"/>
          <p:nvPr/>
        </p:nvSpPr>
        <p:spPr>
          <a:xfrm>
            <a:off x="2131172" y="2812926"/>
            <a:ext cx="2464683" cy="1200329"/>
          </a:xfrm>
          <a:prstGeom prst="rect">
            <a:avLst/>
          </a:prstGeom>
          <a:noFill/>
        </p:spPr>
        <p:txBody>
          <a:bodyPr wrap="square" rtlCol="0">
            <a:spAutoFit/>
          </a:bodyPr>
          <a:lstStyle/>
          <a:p>
            <a:r>
              <a:rPr lang="en-GB" sz="1200" dirty="0">
                <a:solidFill>
                  <a:schemeClr val="bg1"/>
                </a:solidFill>
              </a:rPr>
              <a:t>Respondents were generally satisfied with the booking procedure and 77% said the would like to receive notification of events at least 2 months in advance.</a:t>
            </a:r>
          </a:p>
        </p:txBody>
      </p:sp>
    </p:spTree>
    <p:extLst>
      <p:ext uri="{BB962C8B-B14F-4D97-AF65-F5344CB8AC3E}">
        <p14:creationId xmlns:p14="http://schemas.microsoft.com/office/powerpoint/2010/main" val="2378150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
            <a:ext cx="2971800" cy="4419600"/>
          </a:xfrm>
          <a:prstGeom prst="rect">
            <a:avLst/>
          </a:prstGeom>
        </p:spPr>
      </p:pic>
      <p:sp>
        <p:nvSpPr>
          <p:cNvPr id="9" name="Rectangle 8"/>
          <p:cNvSpPr/>
          <p:nvPr/>
        </p:nvSpPr>
        <p:spPr>
          <a:xfrm>
            <a:off x="113412" y="4521812"/>
            <a:ext cx="6661099" cy="523220"/>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rPr>
              <a:t>DISTRIBUTING TICKETS</a:t>
            </a:r>
            <a:endParaRPr lang="en-US" sz="4000" b="1" dirty="0">
              <a:ln w="38100" cmpd="sng">
                <a:noFill/>
                <a:prstDash val="solid"/>
                <a:miter lim="800000"/>
              </a:ln>
              <a:solidFill>
                <a:schemeClr val="accent4"/>
              </a:solidFill>
            </a:endParaRPr>
          </a:p>
        </p:txBody>
      </p:sp>
      <p:sp>
        <p:nvSpPr>
          <p:cNvPr id="8" name="TextBox 7"/>
          <p:cNvSpPr txBox="1"/>
          <p:nvPr/>
        </p:nvSpPr>
        <p:spPr>
          <a:xfrm>
            <a:off x="7863839" y="4699425"/>
            <a:ext cx="1208599" cy="369332"/>
          </a:xfrm>
          <a:prstGeom prst="rect">
            <a:avLst/>
          </a:prstGeom>
          <a:noFill/>
        </p:spPr>
        <p:txBody>
          <a:bodyPr wrap="square" rtlCol="0">
            <a:spAutoFit/>
          </a:bodyPr>
          <a:lstStyle/>
          <a:p>
            <a:pPr algn="r"/>
            <a:r>
              <a:rPr lang="en-GB" dirty="0">
                <a:solidFill>
                  <a:schemeClr val="bg1"/>
                </a:solidFill>
              </a:rPr>
              <a:t>Base: 26</a:t>
            </a:r>
          </a:p>
        </p:txBody>
      </p:sp>
      <p:graphicFrame>
        <p:nvGraphicFramePr>
          <p:cNvPr id="7" name="Chart 6"/>
          <p:cNvGraphicFramePr>
            <a:graphicFrameLocks/>
          </p:cNvGraphicFramePr>
          <p:nvPr>
            <p:extLst>
              <p:ext uri="{D42A27DB-BD31-4B8C-83A1-F6EECF244321}">
                <p14:modId xmlns:p14="http://schemas.microsoft.com/office/powerpoint/2010/main" val="2454738347"/>
              </p:ext>
            </p:extLst>
          </p:nvPr>
        </p:nvGraphicFramePr>
        <p:xfrm>
          <a:off x="1665301" y="127220"/>
          <a:ext cx="4065104" cy="1940076"/>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6060135" y="394551"/>
            <a:ext cx="2754134" cy="1200329"/>
          </a:xfrm>
          <a:prstGeom prst="rect">
            <a:avLst/>
          </a:prstGeom>
          <a:noFill/>
        </p:spPr>
        <p:txBody>
          <a:bodyPr wrap="square" rtlCol="0">
            <a:spAutoFit/>
          </a:bodyPr>
          <a:lstStyle/>
          <a:p>
            <a:r>
              <a:rPr lang="en-GB" sz="1200" dirty="0">
                <a:solidFill>
                  <a:schemeClr val="bg1"/>
                </a:solidFill>
              </a:rPr>
              <a:t>The average number of employees that were offered tickets was 49, and the percentage of the workforce that were offered tickets varied between 1% and 50%, with an average of 23%.</a:t>
            </a:r>
          </a:p>
        </p:txBody>
      </p:sp>
      <p:graphicFrame>
        <p:nvGraphicFramePr>
          <p:cNvPr id="11" name="Chart 10"/>
          <p:cNvGraphicFramePr>
            <a:graphicFrameLocks/>
          </p:cNvGraphicFramePr>
          <p:nvPr>
            <p:extLst>
              <p:ext uri="{D42A27DB-BD31-4B8C-83A1-F6EECF244321}">
                <p14:modId xmlns:p14="http://schemas.microsoft.com/office/powerpoint/2010/main" val="726130434"/>
              </p:ext>
            </p:extLst>
          </p:nvPr>
        </p:nvGraphicFramePr>
        <p:xfrm>
          <a:off x="5169069" y="2040222"/>
          <a:ext cx="3903369" cy="2743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p:cNvGraphicFramePr>
            <a:graphicFrameLocks/>
          </p:cNvGraphicFramePr>
          <p:nvPr>
            <p:extLst>
              <p:ext uri="{D42A27DB-BD31-4B8C-83A1-F6EECF244321}">
                <p14:modId xmlns:p14="http://schemas.microsoft.com/office/powerpoint/2010/main" val="757042169"/>
              </p:ext>
            </p:extLst>
          </p:nvPr>
        </p:nvGraphicFramePr>
        <p:xfrm>
          <a:off x="1776619" y="1889090"/>
          <a:ext cx="3953786" cy="247389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2383960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
            <a:ext cx="2971800" cy="4419600"/>
          </a:xfrm>
          <a:prstGeom prst="rect">
            <a:avLst/>
          </a:prstGeom>
        </p:spPr>
      </p:pic>
      <p:sp>
        <p:nvSpPr>
          <p:cNvPr id="9" name="Rectangle 8"/>
          <p:cNvSpPr/>
          <p:nvPr/>
        </p:nvSpPr>
        <p:spPr>
          <a:xfrm>
            <a:off x="113412" y="4521812"/>
            <a:ext cx="6661099" cy="546945"/>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rPr>
              <a:t>COMMENTS</a:t>
            </a:r>
            <a:endParaRPr lang="en-US" sz="4000" b="1" dirty="0">
              <a:ln w="38100" cmpd="sng">
                <a:noFill/>
                <a:prstDash val="solid"/>
                <a:miter lim="800000"/>
              </a:ln>
              <a:solidFill>
                <a:schemeClr val="accent4"/>
              </a:solidFill>
            </a:endParaRPr>
          </a:p>
        </p:txBody>
      </p:sp>
      <p:sp>
        <p:nvSpPr>
          <p:cNvPr id="13" name="Rectangle 12"/>
          <p:cNvSpPr/>
          <p:nvPr/>
        </p:nvSpPr>
        <p:spPr>
          <a:xfrm>
            <a:off x="2278048" y="714375"/>
            <a:ext cx="6190090" cy="3108543"/>
          </a:xfrm>
          <a:prstGeom prst="rect">
            <a:avLst/>
          </a:prstGeom>
        </p:spPr>
        <p:txBody>
          <a:bodyPr wrap="square">
            <a:spAutoFit/>
          </a:bodyPr>
          <a:lstStyle/>
          <a:p>
            <a:pPr algn="ctr">
              <a:spcBef>
                <a:spcPts val="600"/>
              </a:spcBef>
              <a:spcAft>
                <a:spcPts val="600"/>
              </a:spcAft>
            </a:pPr>
            <a:r>
              <a:rPr lang="en-GB" sz="1200" i="1" dirty="0">
                <a:solidFill>
                  <a:schemeClr val="bg1"/>
                </a:solidFill>
              </a:rPr>
              <a:t>“The event was superb and has raised interest and expectation in events - would expect higher levels of interest for future events”</a:t>
            </a:r>
          </a:p>
          <a:p>
            <a:pPr algn="ctr">
              <a:spcBef>
                <a:spcPts val="600"/>
              </a:spcBef>
              <a:spcAft>
                <a:spcPts val="600"/>
              </a:spcAft>
            </a:pPr>
            <a:r>
              <a:rPr lang="en-GB" sz="1200" i="1" dirty="0">
                <a:solidFill>
                  <a:schemeClr val="bg1"/>
                </a:solidFill>
              </a:rPr>
              <a:t>“Like everyone else I experienced the initial web site issues - but thought that </a:t>
            </a:r>
            <a:r>
              <a:rPr lang="en-GB" sz="1200" i="1" dirty="0" err="1">
                <a:solidFill>
                  <a:schemeClr val="bg1"/>
                </a:solidFill>
              </a:rPr>
              <a:t>CoC</a:t>
            </a:r>
            <a:r>
              <a:rPr lang="en-GB" sz="1200" i="1" dirty="0">
                <a:solidFill>
                  <a:schemeClr val="bg1"/>
                </a:solidFill>
              </a:rPr>
              <a:t> team handled fall out from this well”</a:t>
            </a:r>
          </a:p>
          <a:p>
            <a:pPr algn="ctr">
              <a:spcBef>
                <a:spcPts val="600"/>
              </a:spcBef>
              <a:spcAft>
                <a:spcPts val="600"/>
              </a:spcAft>
            </a:pPr>
            <a:r>
              <a:rPr lang="en-GB" sz="1200" i="1" dirty="0">
                <a:solidFill>
                  <a:schemeClr val="bg1"/>
                </a:solidFill>
              </a:rPr>
              <a:t>“We created a bespoke invitation linking to our own </a:t>
            </a:r>
            <a:r>
              <a:rPr lang="en-GB" sz="1200" i="1" dirty="0" err="1">
                <a:solidFill>
                  <a:schemeClr val="bg1"/>
                </a:solidFill>
              </a:rPr>
              <a:t>eventbrite</a:t>
            </a:r>
            <a:r>
              <a:rPr lang="en-GB" sz="1200" i="1" dirty="0">
                <a:solidFill>
                  <a:schemeClr val="bg1"/>
                </a:solidFill>
              </a:rPr>
              <a:t> page - this was the best way to ensure good conversion of attendance and minimise disappointment across our business.”</a:t>
            </a:r>
          </a:p>
          <a:p>
            <a:pPr algn="ctr">
              <a:spcBef>
                <a:spcPts val="600"/>
              </a:spcBef>
              <a:spcAft>
                <a:spcPts val="600"/>
              </a:spcAft>
            </a:pPr>
            <a:r>
              <a:rPr lang="en-GB" sz="1200" i="1" dirty="0">
                <a:solidFill>
                  <a:schemeClr val="bg1"/>
                </a:solidFill>
              </a:rPr>
              <a:t>“I was really pleased to receive the VIP tickets for 2 people, but would have appreciated more for the staff team. As one of the significant arts organisations in Hull the staff team would have very much appreciated the offer.”</a:t>
            </a:r>
          </a:p>
          <a:p>
            <a:pPr algn="ctr">
              <a:spcBef>
                <a:spcPts val="600"/>
              </a:spcBef>
              <a:spcAft>
                <a:spcPts val="600"/>
              </a:spcAft>
            </a:pPr>
            <a:r>
              <a:rPr lang="en-GB" sz="1200" i="1" dirty="0">
                <a:solidFill>
                  <a:schemeClr val="bg1"/>
                </a:solidFill>
              </a:rPr>
              <a:t>“We are considering having staff  who have expressed interest in seeing work as part of Hull 2107 to include this as part of their individual Personal Development Plan for 2017 , so we can try to 'fit' opportunities to individuals artistic development needs.”</a:t>
            </a:r>
          </a:p>
        </p:txBody>
      </p:sp>
    </p:spTree>
    <p:extLst>
      <p:ext uri="{BB962C8B-B14F-4D97-AF65-F5344CB8AC3E}">
        <p14:creationId xmlns:p14="http://schemas.microsoft.com/office/powerpoint/2010/main" val="530447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4975114" y="0"/>
            <a:ext cx="4168885" cy="5164038"/>
          </a:xfrm>
          <a:prstGeom prst="rect">
            <a:avLst/>
          </a:prstGeom>
        </p:spPr>
      </p:pic>
      <p:sp>
        <p:nvSpPr>
          <p:cNvPr id="4" name="Rectangle 3"/>
          <p:cNvSpPr/>
          <p:nvPr/>
        </p:nvSpPr>
        <p:spPr>
          <a:xfrm>
            <a:off x="239934" y="392893"/>
            <a:ext cx="5607893" cy="546945"/>
          </a:xfrm>
          <a:prstGeom prst="rect">
            <a:avLst/>
          </a:prstGeom>
        </p:spPr>
        <p:txBody>
          <a:bodyPr wrap="square">
            <a:spAutoFit/>
          </a:bodyPr>
          <a:lstStyle/>
          <a:p>
            <a:pPr>
              <a:lnSpc>
                <a:spcPct val="70000"/>
              </a:lnSpc>
            </a:pPr>
            <a:r>
              <a:rPr lang="en-US" sz="4000" b="1" dirty="0">
                <a:ln w="38100" cmpd="sng">
                  <a:solidFill>
                    <a:srgbClr val="8C01A5"/>
                  </a:solidFill>
                  <a:prstDash val="solid"/>
                  <a:miter lim="800000"/>
                </a:ln>
                <a:noFill/>
                <a:latin typeface="OCR F-Bold OSF"/>
                <a:cs typeface="OCR F-Bold OSF"/>
              </a:rPr>
              <a:t>BOOKING TICKETS</a:t>
            </a:r>
            <a:endParaRPr lang="en-US" sz="4000" b="1" dirty="0">
              <a:ln w="38100" cmpd="sng">
                <a:noFill/>
                <a:prstDash val="solid"/>
                <a:miter lim="800000"/>
              </a:ln>
              <a:solidFill>
                <a:schemeClr val="accent4"/>
              </a:solidFill>
            </a:endParaRPr>
          </a:p>
        </p:txBody>
      </p:sp>
      <p:sp>
        <p:nvSpPr>
          <p:cNvPr id="2" name="TextBox 1"/>
          <p:cNvSpPr txBox="1"/>
          <p:nvPr/>
        </p:nvSpPr>
        <p:spPr>
          <a:xfrm>
            <a:off x="239934" y="1313564"/>
            <a:ext cx="6315737" cy="3323987"/>
          </a:xfrm>
          <a:prstGeom prst="rect">
            <a:avLst/>
          </a:prstGeom>
          <a:noFill/>
        </p:spPr>
        <p:txBody>
          <a:bodyPr wrap="square" rtlCol="0">
            <a:spAutoFit/>
          </a:bodyPr>
          <a:lstStyle/>
          <a:p>
            <a:r>
              <a:rPr lang="en-GB" sz="1400" dirty="0"/>
              <a:t>Respondents were generally satisfied with the booking </a:t>
            </a:r>
            <a:r>
              <a:rPr lang="en-GB" sz="1400" dirty="0" smtClean="0"/>
              <a:t>procedure, with the lowest average score of 1.5 for ‘information about public transport and parking’. The maximum score possible was 2 and the minimum score -2, dependent on the answer provided. 77</a:t>
            </a:r>
            <a:r>
              <a:rPr lang="en-GB" sz="1400" dirty="0"/>
              <a:t>% said the would like to receive notification of events at least 2 months in advance.</a:t>
            </a:r>
          </a:p>
          <a:p>
            <a:endParaRPr lang="en-GB" sz="1400" dirty="0"/>
          </a:p>
          <a:p>
            <a:r>
              <a:rPr lang="en-GB" sz="1400" dirty="0"/>
              <a:t>A couple of partners said they had offered their tickets to board </a:t>
            </a:r>
            <a:r>
              <a:rPr lang="en-GB" sz="1400" dirty="0" smtClean="0"/>
              <a:t>members, </a:t>
            </a:r>
            <a:r>
              <a:rPr lang="en-GB" sz="1400" dirty="0"/>
              <a:t>but most said they had been offered to members of staff. The method of allocating these tickets varied; some put staff into a prize draw or ballot, whilst some allocated them based on role or occupation level. Others simply offered them on a first come first serve basis.  </a:t>
            </a:r>
          </a:p>
          <a:p>
            <a:endParaRPr lang="en-GB" sz="1400" dirty="0"/>
          </a:p>
          <a:p>
            <a:r>
              <a:rPr lang="en-GB" sz="1400" dirty="0"/>
              <a:t>Whilst interest in the tickets appears to have been fairly high (77% said their staff had been interested or very interested) there is also a feeling that interest in subsequent events will be even higher.</a:t>
            </a:r>
          </a:p>
        </p:txBody>
      </p:sp>
    </p:spTree>
    <p:extLst>
      <p:ext uri="{BB962C8B-B14F-4D97-AF65-F5344CB8AC3E}">
        <p14:creationId xmlns:p14="http://schemas.microsoft.com/office/powerpoint/2010/main" val="4235727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2667000" cy="4373880"/>
          </a:xfrm>
          <a:prstGeom prst="rect">
            <a:avLst/>
          </a:prstGeom>
        </p:spPr>
      </p:pic>
      <p:sp>
        <p:nvSpPr>
          <p:cNvPr id="7" name="TextBox 6"/>
          <p:cNvSpPr txBox="1"/>
          <p:nvPr/>
        </p:nvSpPr>
        <p:spPr>
          <a:xfrm>
            <a:off x="7863839" y="4699425"/>
            <a:ext cx="1208599" cy="369332"/>
          </a:xfrm>
          <a:prstGeom prst="rect">
            <a:avLst/>
          </a:prstGeom>
          <a:noFill/>
        </p:spPr>
        <p:txBody>
          <a:bodyPr wrap="square" rtlCol="0">
            <a:spAutoFit/>
          </a:bodyPr>
          <a:lstStyle/>
          <a:p>
            <a:pPr algn="r"/>
            <a:r>
              <a:rPr lang="en-GB" dirty="0">
                <a:solidFill>
                  <a:schemeClr val="bg1"/>
                </a:solidFill>
              </a:rPr>
              <a:t>Base: 26</a:t>
            </a:r>
          </a:p>
        </p:txBody>
      </p:sp>
      <p:sp>
        <p:nvSpPr>
          <p:cNvPr id="10" name="Rectangle 9"/>
          <p:cNvSpPr/>
          <p:nvPr/>
        </p:nvSpPr>
        <p:spPr>
          <a:xfrm>
            <a:off x="113412" y="4521812"/>
            <a:ext cx="8569844" cy="546945"/>
          </a:xfrm>
          <a:prstGeom prst="rect">
            <a:avLst/>
          </a:prstGeom>
        </p:spPr>
        <p:txBody>
          <a:bodyPr wrap="square">
            <a:spAutoFit/>
          </a:bodyPr>
          <a:lstStyle/>
          <a:p>
            <a:pPr>
              <a:lnSpc>
                <a:spcPct val="70000"/>
              </a:lnSpc>
            </a:pPr>
            <a:r>
              <a:rPr lang="en-US" sz="4000" b="1" dirty="0">
                <a:ln w="38100" cmpd="sng">
                  <a:solidFill>
                    <a:schemeClr val="accent3"/>
                  </a:solidFill>
                  <a:prstDash val="solid"/>
                  <a:miter lim="800000"/>
                </a:ln>
                <a:noFill/>
                <a:latin typeface="OCR F-Bold OSF"/>
              </a:rPr>
              <a:t>PRE SHOW EVENT</a:t>
            </a:r>
            <a:endParaRPr lang="en-US" sz="4000" b="1" dirty="0">
              <a:ln w="38100" cmpd="sng">
                <a:solidFill>
                  <a:schemeClr val="accent3"/>
                </a:solidFill>
                <a:prstDash val="solid"/>
                <a:miter lim="800000"/>
              </a:ln>
              <a:solidFill>
                <a:schemeClr val="accent4"/>
              </a:solidFill>
            </a:endParaRPr>
          </a:p>
        </p:txBody>
      </p:sp>
      <p:graphicFrame>
        <p:nvGraphicFramePr>
          <p:cNvPr id="6" name="Chart 5"/>
          <p:cNvGraphicFramePr>
            <a:graphicFrameLocks/>
          </p:cNvGraphicFramePr>
          <p:nvPr>
            <p:extLst>
              <p:ext uri="{D42A27DB-BD31-4B8C-83A1-F6EECF244321}">
                <p14:modId xmlns:p14="http://schemas.microsoft.com/office/powerpoint/2010/main" val="2219352375"/>
              </p:ext>
            </p:extLst>
          </p:nvPr>
        </p:nvGraphicFramePr>
        <p:xfrm>
          <a:off x="1873375" y="636104"/>
          <a:ext cx="3199558" cy="344241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hart 8"/>
          <p:cNvGraphicFramePr>
            <a:graphicFrameLocks/>
          </p:cNvGraphicFramePr>
          <p:nvPr>
            <p:extLst>
              <p:ext uri="{D42A27DB-BD31-4B8C-83A1-F6EECF244321}">
                <p14:modId xmlns:p14="http://schemas.microsoft.com/office/powerpoint/2010/main" val="264112428"/>
              </p:ext>
            </p:extLst>
          </p:nvPr>
        </p:nvGraphicFramePr>
        <p:xfrm>
          <a:off x="4937760" y="902112"/>
          <a:ext cx="3906982" cy="317641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60301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2667000" cy="4373880"/>
          </a:xfrm>
          <a:prstGeom prst="rect">
            <a:avLst/>
          </a:prstGeom>
        </p:spPr>
      </p:pic>
      <p:sp>
        <p:nvSpPr>
          <p:cNvPr id="10" name="Rectangle 9"/>
          <p:cNvSpPr/>
          <p:nvPr/>
        </p:nvSpPr>
        <p:spPr>
          <a:xfrm>
            <a:off x="113412" y="4521812"/>
            <a:ext cx="8569844" cy="511037"/>
          </a:xfrm>
          <a:prstGeom prst="rect">
            <a:avLst/>
          </a:prstGeom>
        </p:spPr>
        <p:txBody>
          <a:bodyPr wrap="square">
            <a:spAutoFit/>
          </a:bodyPr>
          <a:lstStyle/>
          <a:p>
            <a:pPr>
              <a:lnSpc>
                <a:spcPct val="70000"/>
              </a:lnSpc>
            </a:pPr>
            <a:r>
              <a:rPr lang="en-US" sz="3800" b="1" dirty="0">
                <a:ln w="38100" cmpd="sng">
                  <a:solidFill>
                    <a:schemeClr val="accent3"/>
                  </a:solidFill>
                  <a:prstDash val="solid"/>
                  <a:miter lim="800000"/>
                </a:ln>
                <a:noFill/>
                <a:latin typeface="OCR F-Bold OSF"/>
              </a:rPr>
              <a:t>PRE SHOW EVENT</a:t>
            </a:r>
            <a:endParaRPr lang="en-US" sz="3800" b="1" dirty="0">
              <a:ln w="38100" cmpd="sng">
                <a:solidFill>
                  <a:schemeClr val="accent3"/>
                </a:solidFill>
                <a:prstDash val="solid"/>
                <a:miter lim="800000"/>
              </a:ln>
              <a:solidFill>
                <a:schemeClr val="accent4"/>
              </a:solidFill>
            </a:endParaRPr>
          </a:p>
        </p:txBody>
      </p:sp>
      <p:graphicFrame>
        <p:nvGraphicFramePr>
          <p:cNvPr id="8" name="Chart 7"/>
          <p:cNvGraphicFramePr>
            <a:graphicFrameLocks/>
          </p:cNvGraphicFramePr>
          <p:nvPr>
            <p:extLst>
              <p:ext uri="{D42A27DB-BD31-4B8C-83A1-F6EECF244321}">
                <p14:modId xmlns:p14="http://schemas.microsoft.com/office/powerpoint/2010/main" val="2434866342"/>
              </p:ext>
            </p:extLst>
          </p:nvPr>
        </p:nvGraphicFramePr>
        <p:xfrm>
          <a:off x="1812175" y="142079"/>
          <a:ext cx="6671867" cy="245695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20806122"/>
              </p:ext>
            </p:extLst>
          </p:nvPr>
        </p:nvGraphicFramePr>
        <p:xfrm>
          <a:off x="8342565" y="198785"/>
          <a:ext cx="546994" cy="1987824"/>
        </p:xfrm>
        <a:graphic>
          <a:graphicData uri="http://schemas.openxmlformats.org/drawingml/2006/table">
            <a:tbl>
              <a:tblPr>
                <a:tableStyleId>{5C22544A-7EE6-4342-B048-85BDC9FD1C3A}</a:tableStyleId>
              </a:tblPr>
              <a:tblGrid>
                <a:gridCol w="546994">
                  <a:extLst>
                    <a:ext uri="{9D8B030D-6E8A-4147-A177-3AD203B41FA5}">
                      <a16:colId xmlns:a16="http://schemas.microsoft.com/office/drawing/2014/main" xmlns="" val="496894780"/>
                    </a:ext>
                  </a:extLst>
                </a:gridCol>
              </a:tblGrid>
              <a:tr h="567926">
                <a:tc>
                  <a:txBody>
                    <a:bodyPr/>
                    <a:lstStyle/>
                    <a:p>
                      <a:pPr algn="ctr" fontAlgn="ctr"/>
                      <a:r>
                        <a:rPr lang="en-GB" sz="1000" u="none" strike="noStrike" dirty="0">
                          <a:solidFill>
                            <a:schemeClr val="bg1"/>
                          </a:solidFill>
                          <a:effectLst/>
                        </a:rPr>
                        <a:t>Average</a:t>
                      </a:r>
                      <a:endParaRPr lang="en-GB" sz="1000" b="1" i="0" u="none" strike="noStrike" dirty="0">
                        <a:solidFill>
                          <a:schemeClr val="bg1"/>
                        </a:solidFill>
                        <a:effectLst/>
                        <a:latin typeface="Microsoft Sans Serif" panose="020B0604020202020204" pitchFamily="34" charset="0"/>
                      </a:endParaRPr>
                    </a:p>
                  </a:txBody>
                  <a:tcPr marL="6350" marR="6350" marT="6350" marB="0" anchor="b">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776307852"/>
                  </a:ext>
                </a:extLst>
              </a:tr>
              <a:tr h="283963">
                <a:tc>
                  <a:txBody>
                    <a:bodyPr/>
                    <a:lstStyle/>
                    <a:p>
                      <a:pPr algn="ctr" fontAlgn="ctr"/>
                      <a:r>
                        <a:rPr lang="en-GB" sz="1000" u="none" strike="noStrike">
                          <a:solidFill>
                            <a:schemeClr val="bg1"/>
                          </a:solidFill>
                          <a:effectLst/>
                        </a:rPr>
                        <a:t>1.77</a:t>
                      </a:r>
                      <a:endParaRPr lang="en-GB" sz="1000" b="0" i="0" u="none" strike="noStrike">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023987387"/>
                  </a:ext>
                </a:extLst>
              </a:tr>
              <a:tr h="283963">
                <a:tc>
                  <a:txBody>
                    <a:bodyPr/>
                    <a:lstStyle/>
                    <a:p>
                      <a:pPr algn="ctr" fontAlgn="ctr"/>
                      <a:r>
                        <a:rPr lang="en-GB" sz="1000" u="none" strike="noStrike">
                          <a:solidFill>
                            <a:schemeClr val="bg1"/>
                          </a:solidFill>
                          <a:effectLst/>
                        </a:rPr>
                        <a:t>1.64</a:t>
                      </a:r>
                      <a:endParaRPr lang="en-GB" sz="1000" b="0" i="0" u="none" strike="noStrike">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4147964577"/>
                  </a:ext>
                </a:extLst>
              </a:tr>
              <a:tr h="284046">
                <a:tc>
                  <a:txBody>
                    <a:bodyPr/>
                    <a:lstStyle/>
                    <a:p>
                      <a:pPr algn="ctr" fontAlgn="ctr"/>
                      <a:r>
                        <a:rPr lang="en-GB" sz="1000" u="none" strike="noStrike">
                          <a:solidFill>
                            <a:schemeClr val="bg1"/>
                          </a:solidFill>
                          <a:effectLst/>
                        </a:rPr>
                        <a:t>1.62</a:t>
                      </a:r>
                      <a:endParaRPr lang="en-GB" sz="1000" b="0" i="0" u="none" strike="noStrike">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232089500"/>
                  </a:ext>
                </a:extLst>
              </a:tr>
              <a:tr h="283963">
                <a:tc>
                  <a:txBody>
                    <a:bodyPr/>
                    <a:lstStyle/>
                    <a:p>
                      <a:pPr algn="ctr" fontAlgn="ctr"/>
                      <a:r>
                        <a:rPr lang="en-GB" sz="1000" u="none" strike="noStrike">
                          <a:solidFill>
                            <a:schemeClr val="bg1"/>
                          </a:solidFill>
                          <a:effectLst/>
                        </a:rPr>
                        <a:t>1.54</a:t>
                      </a:r>
                      <a:endParaRPr lang="en-GB" sz="1000" b="0" i="0" u="none" strike="noStrike">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2453515974"/>
                  </a:ext>
                </a:extLst>
              </a:tr>
              <a:tr h="283963">
                <a:tc>
                  <a:txBody>
                    <a:bodyPr/>
                    <a:lstStyle/>
                    <a:p>
                      <a:pPr algn="ctr" fontAlgn="ctr"/>
                      <a:r>
                        <a:rPr lang="en-GB" sz="1000" u="none" strike="noStrike" dirty="0">
                          <a:solidFill>
                            <a:schemeClr val="bg1"/>
                          </a:solidFill>
                          <a:effectLst/>
                        </a:rPr>
                        <a:t>1.23</a:t>
                      </a:r>
                      <a:endParaRPr lang="en-GB" sz="1000" b="0" i="0" u="none" strike="noStrike" dirty="0">
                        <a:solidFill>
                          <a:schemeClr val="bg1"/>
                        </a:solidFill>
                        <a:effectLst/>
                        <a:latin typeface="Microsoft Sans Serif" panose="020B0604020202020204" pitchFamily="34" charset="0"/>
                      </a:endParaRPr>
                    </a:p>
                  </a:txBody>
                  <a:tcPr marL="6350" marR="6350" marT="635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xmlns="" val="1803110308"/>
                  </a:ext>
                </a:extLst>
              </a:tr>
            </a:tbl>
          </a:graphicData>
        </a:graphic>
      </p:graphicFrame>
      <p:sp>
        <p:nvSpPr>
          <p:cNvPr id="5" name="TextBox 4"/>
          <p:cNvSpPr txBox="1"/>
          <p:nvPr/>
        </p:nvSpPr>
        <p:spPr>
          <a:xfrm>
            <a:off x="5158276" y="2819406"/>
            <a:ext cx="2586159" cy="1200329"/>
          </a:xfrm>
          <a:prstGeom prst="rect">
            <a:avLst/>
          </a:prstGeom>
          <a:noFill/>
        </p:spPr>
        <p:txBody>
          <a:bodyPr wrap="square" rtlCol="0">
            <a:spAutoFit/>
          </a:bodyPr>
          <a:lstStyle/>
          <a:p>
            <a:r>
              <a:rPr lang="en-GB" sz="1200" dirty="0">
                <a:solidFill>
                  <a:schemeClr val="bg1"/>
                </a:solidFill>
              </a:rPr>
              <a:t>The Hull 2017 staff were most highly praised by respondents. The food and drink received the lowest average score but 84% still said they were satisfied or very satisfied with the catering. </a:t>
            </a:r>
          </a:p>
        </p:txBody>
      </p:sp>
    </p:spTree>
    <p:extLst>
      <p:ext uri="{BB962C8B-B14F-4D97-AF65-F5344CB8AC3E}">
        <p14:creationId xmlns:p14="http://schemas.microsoft.com/office/powerpoint/2010/main" val="14308077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
            <a:ext cx="2667000" cy="4373880"/>
          </a:xfrm>
          <a:prstGeom prst="rect">
            <a:avLst/>
          </a:prstGeom>
        </p:spPr>
      </p:pic>
      <p:sp>
        <p:nvSpPr>
          <p:cNvPr id="10" name="Rectangle 9"/>
          <p:cNvSpPr/>
          <p:nvPr/>
        </p:nvSpPr>
        <p:spPr>
          <a:xfrm>
            <a:off x="113412" y="4521812"/>
            <a:ext cx="8569844" cy="511037"/>
          </a:xfrm>
          <a:prstGeom prst="rect">
            <a:avLst/>
          </a:prstGeom>
        </p:spPr>
        <p:txBody>
          <a:bodyPr wrap="square">
            <a:spAutoFit/>
          </a:bodyPr>
          <a:lstStyle/>
          <a:p>
            <a:pPr>
              <a:lnSpc>
                <a:spcPct val="70000"/>
              </a:lnSpc>
            </a:pPr>
            <a:r>
              <a:rPr lang="en-US" sz="3800" b="1" dirty="0">
                <a:ln w="38100" cmpd="sng">
                  <a:solidFill>
                    <a:schemeClr val="accent3"/>
                  </a:solidFill>
                  <a:prstDash val="solid"/>
                  <a:miter lim="800000"/>
                </a:ln>
                <a:noFill/>
                <a:latin typeface="OCR F-Bold OSF"/>
              </a:rPr>
              <a:t>PRE SHOW EVENT</a:t>
            </a:r>
            <a:endParaRPr lang="en-US" sz="3800" b="1" dirty="0">
              <a:ln w="38100" cmpd="sng">
                <a:solidFill>
                  <a:schemeClr val="accent3"/>
                </a:solidFill>
                <a:prstDash val="solid"/>
                <a:miter lim="800000"/>
              </a:ln>
              <a:solidFill>
                <a:schemeClr val="accent4"/>
              </a:solidFill>
            </a:endParaRPr>
          </a:p>
        </p:txBody>
      </p:sp>
      <p:graphicFrame>
        <p:nvGraphicFramePr>
          <p:cNvPr id="3" name="Diagram 2"/>
          <p:cNvGraphicFramePr/>
          <p:nvPr>
            <p:extLst>
              <p:ext uri="{D42A27DB-BD31-4B8C-83A1-F6EECF244321}">
                <p14:modId xmlns:p14="http://schemas.microsoft.com/office/powerpoint/2010/main" val="1971458233"/>
              </p:ext>
            </p:extLst>
          </p:nvPr>
        </p:nvGraphicFramePr>
        <p:xfrm>
          <a:off x="2258830" y="508977"/>
          <a:ext cx="6424426" cy="36409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28650285"/>
      </p:ext>
    </p:extLst>
  </p:cSld>
  <p:clrMapOvr>
    <a:masterClrMapping/>
  </p:clrMapOvr>
</p:sld>
</file>

<file path=ppt/theme/theme1.xml><?xml version="1.0" encoding="utf-8"?>
<a:theme xmlns:a="http://schemas.openxmlformats.org/drawingml/2006/main" name="Office Theme">
  <a:themeElements>
    <a:clrScheme name="HULL CITY OF CULTURE">
      <a:dk1>
        <a:sysClr val="windowText" lastClr="000000"/>
      </a:dk1>
      <a:lt1>
        <a:sysClr val="window" lastClr="FFFFFF"/>
      </a:lt1>
      <a:dk2>
        <a:srgbClr val="1F497D"/>
      </a:dk2>
      <a:lt2>
        <a:srgbClr val="EEECE1"/>
      </a:lt2>
      <a:accent1>
        <a:srgbClr val="21B5D6"/>
      </a:accent1>
      <a:accent2>
        <a:srgbClr val="8C00A6"/>
      </a:accent2>
      <a:accent3>
        <a:srgbClr val="F7DD18"/>
      </a:accent3>
      <a:accent4>
        <a:srgbClr val="EB3EA8"/>
      </a:accent4>
      <a:accent5>
        <a:srgbClr val="E62E52"/>
      </a:accent5>
      <a:accent6>
        <a:srgbClr val="85D200"/>
      </a:accent6>
      <a:hlink>
        <a:srgbClr val="0000FF"/>
      </a:hlink>
      <a:folHlink>
        <a:srgbClr val="800080"/>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ensitivity xmlns="80129174-c05c-43cc-8e32-21fcbdfe51bb" xsi:nil="true"/>
    <wic_System_Copyright xmlns="http://schemas.microsoft.com/sharepoint/v3/fields"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8C42307EFC073438B4FFFF77ECBCF68" ma:contentTypeVersion="12" ma:contentTypeDescription="Create a new document." ma:contentTypeScope="" ma:versionID="034189de01be7df593913df764eac2ba">
  <xsd:schema xmlns:xsd="http://www.w3.org/2001/XMLSchema" xmlns:xs="http://www.w3.org/2001/XMLSchema" xmlns:p="http://schemas.microsoft.com/office/2006/metadata/properties" xmlns:ns2="80129174-c05c-43cc-8e32-21fcbdfe51bb" xmlns:ns3="958b15ed-c521-4290-b073-2e98d4cc1d7f" xmlns:ns4="http://schemas.microsoft.com/sharepoint/v3/fields" targetNamespace="http://schemas.microsoft.com/office/2006/metadata/properties" ma:root="true" ma:fieldsID="df0f5f7795057d951e7ae7a806083bab" ns2:_="" ns3:_="" ns4:_="">
    <xsd:import namespace="80129174-c05c-43cc-8e32-21fcbdfe51bb"/>
    <xsd:import namespace="958b15ed-c521-4290-b073-2e98d4cc1d7f"/>
    <xsd:import namespace="http://schemas.microsoft.com/sharepoint/v3/fields"/>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4:wic_System_Copyright" minOccurs="0"/>
                <xsd:element ref="ns2:Sensi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0129174-c05c-43cc-8e32-21fcbdfe51bb"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element name="Sensitivity" ma:index="19" nillable="true" ma:displayName="Sensitivity" ma:description="Contains personal or commercially sensitive data?" ma:format="Dropdown" ma:internalName="Sensitivity">
      <xsd:simpleType>
        <xsd:restriction base="dms:Choice">
          <xsd:enumeration value="Sensitive personal data"/>
          <xsd:enumeration value="Commercially sensitive data"/>
          <xsd:enumeration value="Both"/>
          <xsd:enumeration value="Neither"/>
        </xsd:restriction>
      </xsd:simpleType>
    </xsd:element>
  </xsd:schema>
  <xsd:schema xmlns:xsd="http://www.w3.org/2001/XMLSchema" xmlns:xs="http://www.w3.org/2001/XMLSchema" xmlns:dms="http://schemas.microsoft.com/office/2006/documentManagement/types" xmlns:pc="http://schemas.microsoft.com/office/infopath/2007/PartnerControls" targetNamespace="958b15ed-c521-4290-b073-2e98d4cc1d7f"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18" nillable="true" ma:displayName="Copyright" ma:internalName="wic_System_Copyrigh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1F3F44-5505-4792-B169-CA0589FD498F}">
  <ds:schemaRefs>
    <ds:schemaRef ds:uri="http://purl.org/dc/terms/"/>
    <ds:schemaRef ds:uri="http://schemas.microsoft.com/office/2006/documentManagement/types"/>
    <ds:schemaRef ds:uri="http://www.w3.org/XML/1998/namespace"/>
    <ds:schemaRef ds:uri="http://schemas.microsoft.com/office/2006/metadata/properties"/>
    <ds:schemaRef ds:uri="http://purl.org/dc/elements/1.1/"/>
    <ds:schemaRef ds:uri="http://schemas.microsoft.com/office/infopath/2007/PartnerControls"/>
    <ds:schemaRef ds:uri="http://schemas.openxmlformats.org/package/2006/metadata/core-properties"/>
    <ds:schemaRef ds:uri="80129174-c05c-43cc-8e32-21fcbdfe51bb"/>
    <ds:schemaRef ds:uri="http://purl.org/dc/dcmitype/"/>
  </ds:schemaRefs>
</ds:datastoreItem>
</file>

<file path=customXml/itemProps2.xml><?xml version="1.0" encoding="utf-8"?>
<ds:datastoreItem xmlns:ds="http://schemas.openxmlformats.org/officeDocument/2006/customXml" ds:itemID="{EE02680F-282B-4AE1-BA4A-354CAF75DFB9}"/>
</file>

<file path=customXml/itemProps3.xml><?xml version="1.0" encoding="utf-8"?>
<ds:datastoreItem xmlns:ds="http://schemas.openxmlformats.org/officeDocument/2006/customXml" ds:itemID="{DB58100D-55D7-46EA-A668-6A385D0CB5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TM03457491[[fn=Metropolitan]]</Template>
  <TotalTime>3452</TotalTime>
  <Words>2038</Words>
  <Application>Microsoft Office PowerPoint</Application>
  <PresentationFormat>On-screen Show (16:9)</PresentationFormat>
  <Paragraphs>160</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Jaywing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Sally Leedham</dc:creator>
  <cp:lastModifiedBy>Unwin Elinor</cp:lastModifiedBy>
  <cp:revision>164</cp:revision>
  <dcterms:created xsi:type="dcterms:W3CDTF">2015-10-22T08:17:16Z</dcterms:created>
  <dcterms:modified xsi:type="dcterms:W3CDTF">2016-10-17T16:26:39Z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0x010100F8C42307EFC073438B4FFFF77ECBCF68</vt:lpwstr>
  </property>
</Properties>
</file>