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28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35DE-45F5-4C0F-A269-10C41238EA26}" type="datetimeFigureOut">
              <a:rPr lang="en-GB" smtClean="0"/>
              <a:t>10/01/2017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E49F-7195-497D-92A6-FBFAE78B4A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53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35DE-45F5-4C0F-A269-10C41238EA26}" type="datetimeFigureOut">
              <a:rPr lang="en-GB" smtClean="0"/>
              <a:t>10/01/2017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E49F-7195-497D-92A6-FBFAE78B4A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841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35DE-45F5-4C0F-A269-10C41238EA26}" type="datetimeFigureOut">
              <a:rPr lang="en-GB" smtClean="0"/>
              <a:t>10/01/2017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E49F-7195-497D-92A6-FBFAE78B4A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120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35DE-45F5-4C0F-A269-10C41238EA26}" type="datetimeFigureOut">
              <a:rPr lang="en-GB" smtClean="0"/>
              <a:t>10/01/2017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E49F-7195-497D-92A6-FBFAE78B4A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837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35DE-45F5-4C0F-A269-10C41238EA26}" type="datetimeFigureOut">
              <a:rPr lang="en-GB" smtClean="0"/>
              <a:t>10/01/2017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E49F-7195-497D-92A6-FBFAE78B4A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282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35DE-45F5-4C0F-A269-10C41238EA26}" type="datetimeFigureOut">
              <a:rPr lang="en-GB" smtClean="0"/>
              <a:t>10/01/2017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E49F-7195-497D-92A6-FBFAE78B4A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723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35DE-45F5-4C0F-A269-10C41238EA26}" type="datetimeFigureOut">
              <a:rPr lang="en-GB" smtClean="0"/>
              <a:t>10/01/2017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E49F-7195-497D-92A6-FBFAE78B4A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1106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35DE-45F5-4C0F-A269-10C41238EA26}" type="datetimeFigureOut">
              <a:rPr lang="en-GB" smtClean="0"/>
              <a:t>10/01/2017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E49F-7195-497D-92A6-FBFAE78B4A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08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35DE-45F5-4C0F-A269-10C41238EA26}" type="datetimeFigureOut">
              <a:rPr lang="en-GB" smtClean="0"/>
              <a:t>10/01/2017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E49F-7195-497D-92A6-FBFAE78B4A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490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35DE-45F5-4C0F-A269-10C41238EA26}" type="datetimeFigureOut">
              <a:rPr lang="en-GB" smtClean="0"/>
              <a:t>10/01/2017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E49F-7195-497D-92A6-FBFAE78B4A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9510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35DE-45F5-4C0F-A269-10C41238EA26}" type="datetimeFigureOut">
              <a:rPr lang="en-GB" smtClean="0"/>
              <a:t>10/01/2017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E49F-7195-497D-92A6-FBFAE78B4A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525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135DE-45F5-4C0F-A269-10C41238EA26}" type="datetimeFigureOut">
              <a:rPr lang="en-GB" smtClean="0"/>
              <a:t>10/01/2017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0E49F-7195-497D-92A6-FBFAE78B4A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924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Arrow Connector 22"/>
          <p:cNvCxnSpPr/>
          <p:nvPr/>
        </p:nvCxnSpPr>
        <p:spPr>
          <a:xfrm>
            <a:off x="4355024" y="325465"/>
            <a:ext cx="0" cy="1225915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959456" y="588936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Project Lead submits application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2355742" y="1518834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Hull 2017 assesses application &amp; awards grant</a:t>
            </a:r>
          </a:p>
        </p:txBody>
      </p:sp>
      <p:sp>
        <p:nvSpPr>
          <p:cNvPr id="6" name="Rectangle 5"/>
          <p:cNvSpPr/>
          <p:nvPr/>
        </p:nvSpPr>
        <p:spPr>
          <a:xfrm>
            <a:off x="2355742" y="2448733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Hull 2017 issues grant agreement with project schedule</a:t>
            </a:r>
          </a:p>
        </p:txBody>
      </p:sp>
      <p:sp>
        <p:nvSpPr>
          <p:cNvPr id="7" name="Rectangle 6"/>
          <p:cNvSpPr/>
          <p:nvPr/>
        </p:nvSpPr>
        <p:spPr>
          <a:xfrm>
            <a:off x="4959457" y="2448732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Project Lead signs &amp; returns grant agreement project schedule</a:t>
            </a:r>
          </a:p>
        </p:txBody>
      </p:sp>
      <p:sp>
        <p:nvSpPr>
          <p:cNvPr id="8" name="Rectangle 7"/>
          <p:cNvSpPr/>
          <p:nvPr/>
        </p:nvSpPr>
        <p:spPr>
          <a:xfrm>
            <a:off x="2355742" y="4308530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Hull 2017 issues ‘your experience of us’ survey</a:t>
            </a:r>
          </a:p>
        </p:txBody>
      </p:sp>
      <p:sp>
        <p:nvSpPr>
          <p:cNvPr id="9" name="Rectangle 8"/>
          <p:cNvSpPr/>
          <p:nvPr/>
        </p:nvSpPr>
        <p:spPr>
          <a:xfrm>
            <a:off x="2355742" y="5238429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Hull 2017 offers dates for M&amp;E setup sessions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599" y="6168328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M&amp;E setup session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959457" y="7098227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Project Lead plans data collection over life of project (call if need help)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959457" y="8958025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Project Lead submits Project Update Report(s)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959457" y="10817823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Project Lead submits End of Project Report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959457" y="4308530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Project Lead completes survey (c10 mins)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959457" y="5238429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Project Lead selects date &amp; time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355742" y="3378631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Hull 2017 shares Project Update Report template &amp; toolkit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355742" y="11747722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Hull 2017 issues ‘your experience of us’ survey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959457" y="11747722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Project Lead completes survey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959457" y="8028126"/>
            <a:ext cx="1394847" cy="697424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Possible activity (with data collection)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959456" y="9887922"/>
            <a:ext cx="1394847" cy="697424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Activity (with data collection)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6354304" y="9306733"/>
            <a:ext cx="1394848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7749152" y="8376835"/>
            <a:ext cx="0" cy="9298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6354304" y="8376835"/>
            <a:ext cx="139484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5052446" y="6168326"/>
            <a:ext cx="4246538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i="1" dirty="0">
                <a:solidFill>
                  <a:schemeClr val="tx1"/>
                </a:solidFill>
              </a:rPr>
              <a:t>What do they need &amp; want to measure?</a:t>
            </a:r>
          </a:p>
          <a:p>
            <a:r>
              <a:rPr lang="en-GB" sz="1200" i="1" dirty="0">
                <a:solidFill>
                  <a:schemeClr val="tx1"/>
                </a:solidFill>
              </a:rPr>
              <a:t>Best way to measure this?</a:t>
            </a:r>
          </a:p>
          <a:p>
            <a:r>
              <a:rPr lang="en-GB" sz="1200" i="1" dirty="0">
                <a:solidFill>
                  <a:schemeClr val="tx1"/>
                </a:solidFill>
              </a:rPr>
              <a:t>Intro to &amp; demo of tools: toolkit, question bank, questionnaires…</a:t>
            </a:r>
          </a:p>
          <a:p>
            <a:r>
              <a:rPr lang="en-GB" sz="1200" i="1" dirty="0">
                <a:solidFill>
                  <a:schemeClr val="tx1"/>
                </a:solidFill>
              </a:rPr>
              <a:t>Additional resource requirements (</a:t>
            </a:r>
            <a:r>
              <a:rPr lang="en-GB" sz="1200" i="1" dirty="0" err="1">
                <a:solidFill>
                  <a:schemeClr val="tx1"/>
                </a:solidFill>
              </a:rPr>
              <a:t>eg</a:t>
            </a:r>
            <a:r>
              <a:rPr lang="en-GB" sz="1200" i="1" dirty="0">
                <a:solidFill>
                  <a:schemeClr val="tx1"/>
                </a:solidFill>
              </a:rPr>
              <a:t> volunteers)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63473" y="145590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CCP</a:t>
            </a:r>
          </a:p>
        </p:txBody>
      </p:sp>
    </p:spTree>
    <p:extLst>
      <p:ext uri="{BB962C8B-B14F-4D97-AF65-F5344CB8AC3E}">
        <p14:creationId xmlns:p14="http://schemas.microsoft.com/office/powerpoint/2010/main" val="1235633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Arrow Connector 22"/>
          <p:cNvCxnSpPr/>
          <p:nvPr/>
        </p:nvCxnSpPr>
        <p:spPr>
          <a:xfrm>
            <a:off x="4355024" y="325465"/>
            <a:ext cx="0" cy="1225915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355742" y="1518834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55742" y="2448733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Hull 2017 issues grant agreement with project schedule</a:t>
            </a:r>
          </a:p>
        </p:txBody>
      </p:sp>
      <p:sp>
        <p:nvSpPr>
          <p:cNvPr id="7" name="Rectangle 6"/>
          <p:cNvSpPr/>
          <p:nvPr/>
        </p:nvSpPr>
        <p:spPr>
          <a:xfrm>
            <a:off x="4959457" y="2448732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Project Lead signs &amp; returns grant agreement project schedule</a:t>
            </a:r>
          </a:p>
        </p:txBody>
      </p:sp>
      <p:sp>
        <p:nvSpPr>
          <p:cNvPr id="8" name="Rectangle 7"/>
          <p:cNvSpPr/>
          <p:nvPr/>
        </p:nvSpPr>
        <p:spPr>
          <a:xfrm>
            <a:off x="2355742" y="4308530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Hull 2017 issues ‘your experience of us’ survey</a:t>
            </a:r>
          </a:p>
        </p:txBody>
      </p:sp>
      <p:sp>
        <p:nvSpPr>
          <p:cNvPr id="9" name="Rectangle 8"/>
          <p:cNvSpPr/>
          <p:nvPr/>
        </p:nvSpPr>
        <p:spPr>
          <a:xfrm>
            <a:off x="2355742" y="5238429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Hull 2017 offers dates for M&amp;E setup sessions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599" y="6168328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M&amp;E setup session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959457" y="7098227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Project Lead plans data collection over life of project (call if need help)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959457" y="8958025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Project Lead submits Progress Report(s)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959457" y="10817823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Project Lead submits Final Report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959457" y="4308530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Project Lead completes survey (c10 mins)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959457" y="5238429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Project Lead selects date &amp; time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355742" y="3378631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Hull 2017 shares Progress Report template &amp; toolkit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355742" y="11747722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Hull 2017 issues ‘your experience of us’ survey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959457" y="11747722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Project Lead completes survey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959457" y="8028126"/>
            <a:ext cx="1394847" cy="697424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Possible activity (with data collection)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959456" y="9887922"/>
            <a:ext cx="1394847" cy="697424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Activity (with data collection)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6354304" y="9306733"/>
            <a:ext cx="1394848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7749152" y="8376835"/>
            <a:ext cx="0" cy="9298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6354304" y="8376835"/>
            <a:ext cx="139484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5052446" y="6168326"/>
            <a:ext cx="4246538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i="1" dirty="0">
                <a:solidFill>
                  <a:schemeClr val="tx1"/>
                </a:solidFill>
              </a:rPr>
              <a:t>What do they need &amp; want to measure?</a:t>
            </a:r>
          </a:p>
          <a:p>
            <a:r>
              <a:rPr lang="en-GB" sz="1200" i="1" dirty="0">
                <a:solidFill>
                  <a:schemeClr val="tx1"/>
                </a:solidFill>
              </a:rPr>
              <a:t>Best way to measure this?</a:t>
            </a:r>
          </a:p>
          <a:p>
            <a:r>
              <a:rPr lang="en-GB" sz="1200" i="1" dirty="0">
                <a:solidFill>
                  <a:schemeClr val="tx1"/>
                </a:solidFill>
              </a:rPr>
              <a:t>Intro to &amp; demo of tools: toolkit, question bank, questionnaires…</a:t>
            </a:r>
          </a:p>
          <a:p>
            <a:r>
              <a:rPr lang="en-GB" sz="1200" i="1" dirty="0">
                <a:solidFill>
                  <a:schemeClr val="tx1"/>
                </a:solidFill>
              </a:rPr>
              <a:t>Additional resource requirements (</a:t>
            </a:r>
            <a:r>
              <a:rPr lang="en-GB" sz="1200" i="1" dirty="0" err="1">
                <a:solidFill>
                  <a:schemeClr val="tx1"/>
                </a:solidFill>
              </a:rPr>
              <a:t>eg</a:t>
            </a:r>
            <a:r>
              <a:rPr lang="en-GB" sz="1200" i="1" dirty="0">
                <a:solidFill>
                  <a:schemeClr val="tx1"/>
                </a:solidFill>
              </a:rPr>
              <a:t> volunteers)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63473" y="145590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Slung Low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355742" y="588934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Hull 2017 greenlights project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355742" y="-340965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Hull 2017 completes PID</a:t>
            </a:r>
          </a:p>
        </p:txBody>
      </p:sp>
    </p:spTree>
    <p:extLst>
      <p:ext uri="{BB962C8B-B14F-4D97-AF65-F5344CB8AC3E}">
        <p14:creationId xmlns:p14="http://schemas.microsoft.com/office/powerpoint/2010/main" val="855778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Arrow Connector 22"/>
          <p:cNvCxnSpPr/>
          <p:nvPr/>
        </p:nvCxnSpPr>
        <p:spPr>
          <a:xfrm>
            <a:off x="4355024" y="325465"/>
            <a:ext cx="0" cy="1225915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355742" y="3378630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55742" y="4308529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Hull 2017 issues grant agreement with project schedule</a:t>
            </a:r>
          </a:p>
        </p:txBody>
      </p:sp>
      <p:sp>
        <p:nvSpPr>
          <p:cNvPr id="7" name="Rectangle 6"/>
          <p:cNvSpPr/>
          <p:nvPr/>
        </p:nvSpPr>
        <p:spPr>
          <a:xfrm>
            <a:off x="4959457" y="4308528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Project Lead signs &amp; returns grant agreement project schedule</a:t>
            </a:r>
          </a:p>
        </p:txBody>
      </p:sp>
      <p:sp>
        <p:nvSpPr>
          <p:cNvPr id="9" name="Rectangle 8"/>
          <p:cNvSpPr/>
          <p:nvPr/>
        </p:nvSpPr>
        <p:spPr>
          <a:xfrm>
            <a:off x="2355742" y="5238429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Hull 2017 offers dates for M&amp;E setup sessions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599" y="6168328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M&amp;E setup session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959457" y="7098227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Project Lead plans data collection over life of project (call if need help)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959457" y="8958025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Project Lead submits Progress Report(s)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959457" y="10817823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Project Lead submits Final Report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959457" y="5238429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Project Lead selects date &amp; time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355742" y="11747722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Hull 2017 issues ‘your experience of us’ survey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959457" y="11747722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Project Lead completes survey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959457" y="8028126"/>
            <a:ext cx="1394847" cy="697424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Possible activity (with data collection)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959456" y="9887922"/>
            <a:ext cx="1394847" cy="697424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Activity (with data collection)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6354304" y="9306733"/>
            <a:ext cx="1394848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7749152" y="8376835"/>
            <a:ext cx="0" cy="9298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6354304" y="8376835"/>
            <a:ext cx="139484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5052446" y="6168326"/>
            <a:ext cx="4246538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i="1" dirty="0">
                <a:solidFill>
                  <a:schemeClr val="tx1"/>
                </a:solidFill>
              </a:rPr>
              <a:t>What do they need &amp; want to measure?</a:t>
            </a:r>
          </a:p>
          <a:p>
            <a:r>
              <a:rPr lang="en-GB" sz="1200" i="1" dirty="0">
                <a:solidFill>
                  <a:schemeClr val="tx1"/>
                </a:solidFill>
              </a:rPr>
              <a:t>Best way to measure this?</a:t>
            </a:r>
          </a:p>
          <a:p>
            <a:r>
              <a:rPr lang="en-GB" sz="1200" i="1" dirty="0">
                <a:solidFill>
                  <a:schemeClr val="tx1"/>
                </a:solidFill>
              </a:rPr>
              <a:t>Intro to &amp; demo of tools: toolkit, question bank, questionnaires…</a:t>
            </a:r>
          </a:p>
          <a:p>
            <a:r>
              <a:rPr lang="en-GB" sz="1200" i="1" dirty="0">
                <a:solidFill>
                  <a:schemeClr val="tx1"/>
                </a:solidFill>
              </a:rPr>
              <a:t>Additional resource requirements (</a:t>
            </a:r>
            <a:r>
              <a:rPr lang="en-GB" sz="1200" i="1" dirty="0" err="1">
                <a:solidFill>
                  <a:schemeClr val="tx1"/>
                </a:solidFill>
              </a:rPr>
              <a:t>eg</a:t>
            </a:r>
            <a:r>
              <a:rPr lang="en-GB" sz="1200" i="1" dirty="0">
                <a:solidFill>
                  <a:schemeClr val="tx1"/>
                </a:solidFill>
              </a:rPr>
              <a:t> volunteers)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63473" y="145590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MIH Opening Event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355742" y="2448730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Hull 2017 greenlights project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355742" y="1518831"/>
            <a:ext cx="1394847" cy="6974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Hull 2017 completes PID</a:t>
            </a:r>
          </a:p>
        </p:txBody>
      </p:sp>
    </p:spTree>
    <p:extLst>
      <p:ext uri="{BB962C8B-B14F-4D97-AF65-F5344CB8AC3E}">
        <p14:creationId xmlns:p14="http://schemas.microsoft.com/office/powerpoint/2010/main" val="3585720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C42307EFC073438B4FFFF77ECBCF68" ma:contentTypeVersion="12" ma:contentTypeDescription="Create a new document." ma:contentTypeScope="" ma:versionID="034189de01be7df593913df764eac2ba">
  <xsd:schema xmlns:xsd="http://www.w3.org/2001/XMLSchema" xmlns:xs="http://www.w3.org/2001/XMLSchema" xmlns:p="http://schemas.microsoft.com/office/2006/metadata/properties" xmlns:ns2="80129174-c05c-43cc-8e32-21fcbdfe51bb" xmlns:ns3="958b15ed-c521-4290-b073-2e98d4cc1d7f" xmlns:ns4="http://schemas.microsoft.com/sharepoint/v3/fields" targetNamespace="http://schemas.microsoft.com/office/2006/metadata/properties" ma:root="true" ma:fieldsID="df0f5f7795057d951e7ae7a806083bab" ns2:_="" ns3:_="" ns4:_="">
    <xsd:import namespace="80129174-c05c-43cc-8e32-21fcbdfe51bb"/>
    <xsd:import namespace="958b15ed-c521-4290-b073-2e98d4cc1d7f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wic_System_Copyright" minOccurs="0"/>
                <xsd:element ref="ns2:Sensi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129174-c05c-43cc-8e32-21fcbdfe51b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Sensitivity" ma:index="19" nillable="true" ma:displayName="Sensitivity" ma:description="Contains personal or commercially sensitive data?" ma:format="Dropdown" ma:internalName="Sensitivity">
      <xsd:simpleType>
        <xsd:restriction base="dms:Choice">
          <xsd:enumeration value="Sensitive personal data"/>
          <xsd:enumeration value="Commercially sensitive data"/>
          <xsd:enumeration value="Both"/>
          <xsd:enumeration value="Neith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8b15ed-c521-4290-b073-2e98d4cc1d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18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nsitivity xmlns="80129174-c05c-43cc-8e32-21fcbdfe51bb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DD547154-094E-4DDC-A7BB-5FE232765F9F}"/>
</file>

<file path=customXml/itemProps2.xml><?xml version="1.0" encoding="utf-8"?>
<ds:datastoreItem xmlns:ds="http://schemas.openxmlformats.org/officeDocument/2006/customXml" ds:itemID="{BD5162B4-D0C6-4F39-A6A4-5F55C95A428C}"/>
</file>

<file path=customXml/itemProps3.xml><?xml version="1.0" encoding="utf-8"?>
<ds:datastoreItem xmlns:ds="http://schemas.openxmlformats.org/officeDocument/2006/customXml" ds:itemID="{7058C263-A8B9-462B-9130-A2F23FCA6E9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458</Words>
  <Application>Microsoft Office PowerPoint</Application>
  <PresentationFormat>A3 Paper (297x420 mm)</PresentationFormat>
  <Paragraphs>63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Crawford</dc:creator>
  <cp:lastModifiedBy>Elinor Unwin</cp:lastModifiedBy>
  <cp:revision>9</cp:revision>
  <dcterms:created xsi:type="dcterms:W3CDTF">2016-12-01T15:18:05Z</dcterms:created>
  <dcterms:modified xsi:type="dcterms:W3CDTF">2017-01-10T13:55:07Z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0x010100F8C42307EFC073438B4FFFF77ECBCF68</vt:lpwstr>
  </property>
</Properties>
</file>