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3714" y="8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351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484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77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488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1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3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81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158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760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72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445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BE55-4F37-42AD-ABB1-CC064D31DAC5}" type="datetimeFigureOut">
              <a:rPr lang="en-GB" smtClean="0"/>
              <a:t>22/06/2016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C0A3E-A655-4FE4-9AED-ADF79D87D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22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66401" y="913316"/>
            <a:ext cx="1512168" cy="11752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2871697" y="913317"/>
            <a:ext cx="1512168" cy="47383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2" name="Rectangle 351"/>
          <p:cNvSpPr/>
          <p:nvPr/>
        </p:nvSpPr>
        <p:spPr>
          <a:xfrm>
            <a:off x="3003494" y="2288327"/>
            <a:ext cx="29399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1176993" y="913317"/>
            <a:ext cx="1512168" cy="47383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6261105" y="913316"/>
            <a:ext cx="1512168" cy="117521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7955807" y="913316"/>
            <a:ext cx="1512168" cy="117521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176993" y="91331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latin typeface="Trebuchet MS" panose="020B0603020202020204" pitchFamily="34" charset="0"/>
              </a:rPr>
              <a:t>NO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71697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latin typeface="Trebuchet MS" panose="020B0603020202020204" pitchFamily="34" charset="0"/>
              </a:rPr>
              <a:t>YES BLF</a:t>
            </a:r>
            <a:br>
              <a:rPr lang="en-GB" sz="1800" dirty="0">
                <a:latin typeface="Trebuchet MS" panose="020B0603020202020204" pitchFamily="34" charset="0"/>
              </a:rPr>
            </a:br>
            <a:r>
              <a:rPr lang="en-GB" sz="1800" dirty="0">
                <a:latin typeface="Trebuchet MS" panose="020B0603020202020204" pitchFamily="34" charset="0"/>
              </a:rPr>
              <a:t>(not CCP)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66401" y="91331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latin typeface="Trebuchet MS" panose="020B0603020202020204" pitchFamily="34" charset="0"/>
              </a:rPr>
              <a:t>YES BLF (CCP)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61105" y="913316"/>
            <a:ext cx="1512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latin typeface="Trebuchet MS" panose="020B0603020202020204" pitchFamily="34" charset="0"/>
              </a:rPr>
              <a:t>YES H17</a:t>
            </a:r>
            <a:br>
              <a:rPr lang="en-GB" sz="1800" dirty="0">
                <a:latin typeface="Trebuchet MS" panose="020B0603020202020204" pitchFamily="34" charset="0"/>
              </a:rPr>
            </a:br>
            <a:r>
              <a:rPr lang="en-GB" sz="1200" dirty="0">
                <a:latin typeface="Trebuchet MS" panose="020B0603020202020204" pitchFamily="34" charset="0"/>
              </a:rPr>
              <a:t>(need due diligence)</a:t>
            </a:r>
            <a:endParaRPr lang="en-GB" dirty="0">
              <a:latin typeface="Trebuchet MS" panose="020B0603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55807" y="913316"/>
            <a:ext cx="1512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latin typeface="Trebuchet MS" panose="020B0603020202020204" pitchFamily="34" charset="0"/>
              </a:rPr>
              <a:t>YES H17</a:t>
            </a:r>
            <a:br>
              <a:rPr lang="en-GB" sz="1800" dirty="0">
                <a:latin typeface="Trebuchet MS" panose="020B0603020202020204" pitchFamily="34" charset="0"/>
              </a:rPr>
            </a:br>
            <a:r>
              <a:rPr lang="en-GB" sz="1200" dirty="0">
                <a:latin typeface="Trebuchet MS" panose="020B0603020202020204" pitchFamily="34" charset="0"/>
              </a:rPr>
              <a:t>(internal</a:t>
            </a:r>
          </a:p>
          <a:p>
            <a:pPr algn="ctr"/>
            <a:r>
              <a:rPr lang="en-GB" sz="1200" dirty="0">
                <a:latin typeface="Trebuchet MS" panose="020B0603020202020204" pitchFamily="34" charset="0"/>
              </a:rPr>
              <a:t>checks only)</a:t>
            </a:r>
            <a:endParaRPr lang="en-GB" dirty="0">
              <a:latin typeface="Trebuchet MS" panose="020B0603020202020204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459610" y="8020957"/>
            <a:ext cx="1467428" cy="553998"/>
            <a:chOff x="4611141" y="1811571"/>
            <a:chExt cx="1467428" cy="553998"/>
          </a:xfrm>
        </p:grpSpPr>
        <p:sp>
          <p:nvSpPr>
            <p:cNvPr id="43" name="Rectangle 42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21150" y="1811571"/>
              <a:ext cx="115741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Inform Hull 2017 of result [What if they fail?]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4719150" y="6346000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77" name="Group 76"/>
          <p:cNvGrpSpPr/>
          <p:nvPr/>
        </p:nvGrpSpPr>
        <p:grpSpPr>
          <a:xfrm>
            <a:off x="1645044" y="5440881"/>
            <a:ext cx="576064" cy="423843"/>
            <a:chOff x="1645044" y="2446175"/>
            <a:chExt cx="576064" cy="423843"/>
          </a:xfrm>
        </p:grpSpPr>
        <p:sp>
          <p:nvSpPr>
            <p:cNvPr id="11" name="Rectangle 10"/>
            <p:cNvSpPr/>
            <p:nvPr/>
          </p:nvSpPr>
          <p:spPr>
            <a:xfrm rot="2700000">
              <a:off x="1721155" y="2446175"/>
              <a:ext cx="423843" cy="423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645044" y="2534986"/>
              <a:ext cx="57606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END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843986" y="1811223"/>
            <a:ext cx="1467428" cy="369332"/>
            <a:chOff x="4611141" y="1811571"/>
            <a:chExt cx="1467428" cy="369332"/>
          </a:xfrm>
        </p:grpSpPr>
        <p:sp>
          <p:nvSpPr>
            <p:cNvPr id="46" name="Rectangle 45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Light-touch internal check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006054" y="4846524"/>
            <a:ext cx="1536608" cy="369332"/>
            <a:chOff x="1006054" y="6867103"/>
            <a:chExt cx="1536608" cy="369332"/>
          </a:xfrm>
        </p:grpSpPr>
        <p:grpSp>
          <p:nvGrpSpPr>
            <p:cNvPr id="51" name="Group 50"/>
            <p:cNvGrpSpPr/>
            <p:nvPr/>
          </p:nvGrpSpPr>
          <p:grpSpPr>
            <a:xfrm>
              <a:off x="1075234" y="6867103"/>
              <a:ext cx="1467428" cy="369332"/>
              <a:chOff x="4611141" y="1811571"/>
              <a:chExt cx="1467428" cy="369332"/>
            </a:xfrm>
          </p:grpSpPr>
          <p:sp>
            <p:nvSpPr>
              <p:cNvPr id="52" name="Rectangle 5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No; links to other funders</a:t>
                </a: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1006054" y="698024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795300" y="6358308"/>
            <a:ext cx="4541804" cy="313489"/>
            <a:chOff x="7771725" y="4096544"/>
            <a:chExt cx="4541804" cy="313489"/>
          </a:xfrm>
        </p:grpSpPr>
        <p:grpSp>
          <p:nvGrpSpPr>
            <p:cNvPr id="101" name="Group 100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103" name="Rectangle 102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Distribute joint (BLF/H17) press release</a:t>
                </a:r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BM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090047" y="1811223"/>
            <a:ext cx="1536608" cy="369332"/>
            <a:chOff x="6090047" y="1811571"/>
            <a:chExt cx="1536608" cy="369332"/>
          </a:xfrm>
        </p:grpSpPr>
        <p:grpSp>
          <p:nvGrpSpPr>
            <p:cNvPr id="106" name="Group 105"/>
            <p:cNvGrpSpPr/>
            <p:nvPr/>
          </p:nvGrpSpPr>
          <p:grpSpPr>
            <a:xfrm>
              <a:off x="6159227" y="1811571"/>
              <a:ext cx="1467428" cy="369332"/>
              <a:chOff x="4611141" y="1811571"/>
              <a:chExt cx="1467428" cy="369332"/>
            </a:xfrm>
          </p:grpSpPr>
          <p:sp>
            <p:nvSpPr>
              <p:cNvPr id="108" name="Rectangle 10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Curatorial conv’s &amp; due diligence</a:t>
                </a:r>
              </a:p>
            </p:txBody>
          </p:sp>
        </p:grpSp>
        <p:sp>
          <p:nvSpPr>
            <p:cNvPr id="107" name="TextBox 106"/>
            <p:cNvSpPr txBox="1"/>
            <p:nvPr/>
          </p:nvSpPr>
          <p:spPr>
            <a:xfrm>
              <a:off x="6090047" y="1913089"/>
              <a:ext cx="354383" cy="23141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900"/>
                </a:lnSpc>
              </a:pPr>
              <a:r>
                <a:rPr lang="en-GB" sz="1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HD</a:t>
              </a:r>
            </a:p>
            <a:p>
              <a:pPr algn="ctr">
                <a:lnSpc>
                  <a:spcPts val="900"/>
                </a:lnSpc>
              </a:pPr>
              <a:r>
                <a:rPr lang="en-GB" sz="1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JM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6090047" y="2247516"/>
            <a:ext cx="1536608" cy="369332"/>
            <a:chOff x="6090047" y="1811571"/>
            <a:chExt cx="1536608" cy="369332"/>
          </a:xfrm>
        </p:grpSpPr>
        <p:grpSp>
          <p:nvGrpSpPr>
            <p:cNvPr id="111" name="Group 110"/>
            <p:cNvGrpSpPr/>
            <p:nvPr/>
          </p:nvGrpSpPr>
          <p:grpSpPr>
            <a:xfrm>
              <a:off x="6159227" y="1811571"/>
              <a:ext cx="1467428" cy="369332"/>
              <a:chOff x="4611141" y="1811571"/>
              <a:chExt cx="1467428" cy="369332"/>
            </a:xfrm>
          </p:grpSpPr>
          <p:sp>
            <p:nvSpPr>
              <p:cNvPr id="113" name="Rectangle 112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Book spaces for workshops</a:t>
                </a:r>
              </a:p>
            </p:txBody>
          </p:sp>
        </p:grpSp>
        <p:sp>
          <p:nvSpPr>
            <p:cNvPr id="112" name="TextBox 111"/>
            <p:cNvSpPr txBox="1"/>
            <p:nvPr/>
          </p:nvSpPr>
          <p:spPr>
            <a:xfrm>
              <a:off x="6090047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115" name="Rectangle 114"/>
          <p:cNvSpPr/>
          <p:nvPr/>
        </p:nvSpPr>
        <p:spPr>
          <a:xfrm>
            <a:off x="1284287" y="2800400"/>
            <a:ext cx="8027127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1360437" y="2812707"/>
            <a:ext cx="7832650" cy="369332"/>
            <a:chOff x="7771725" y="4096543"/>
            <a:chExt cx="7832650" cy="369332"/>
          </a:xfrm>
        </p:grpSpPr>
        <p:grpSp>
          <p:nvGrpSpPr>
            <p:cNvPr id="117" name="Group 116"/>
            <p:cNvGrpSpPr/>
            <p:nvPr/>
          </p:nvGrpSpPr>
          <p:grpSpPr>
            <a:xfrm>
              <a:off x="7843986" y="4096543"/>
              <a:ext cx="7760389" cy="369332"/>
              <a:chOff x="4611141" y="1811570"/>
              <a:chExt cx="7760389" cy="369332"/>
            </a:xfrm>
          </p:grpSpPr>
          <p:sp>
            <p:nvSpPr>
              <p:cNvPr id="119" name="Rectangle 11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4921149" y="1811570"/>
                <a:ext cx="745038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Sign off emails with BM and introduce BM to BLF press team;</a:t>
                </a:r>
              </a:p>
              <a:p>
                <a:r>
                  <a:rPr lang="en-GB" sz="1200" dirty="0">
                    <a:latin typeface="Trebuchet MS" panose="020B0603020202020204" pitchFamily="34" charset="0"/>
                  </a:rPr>
                  <a:t>NB BLF need min two-week sign-off in advance of press release (w/c 4 July)</a:t>
                </a:r>
              </a:p>
            </p:txBody>
          </p:sp>
        </p:grpSp>
        <p:sp>
          <p:nvSpPr>
            <p:cNvPr id="118" name="TextBox 117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HD</a:t>
              </a:r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-8706" y="1725764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20/06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-8706" y="3264143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27/06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4379838" y="4118947"/>
            <a:ext cx="1539689" cy="369332"/>
            <a:chOff x="7771725" y="2599569"/>
            <a:chExt cx="1539689" cy="369332"/>
          </a:xfrm>
        </p:grpSpPr>
        <p:grpSp>
          <p:nvGrpSpPr>
            <p:cNvPr id="130" name="Group 129"/>
            <p:cNvGrpSpPr/>
            <p:nvPr/>
          </p:nvGrpSpPr>
          <p:grpSpPr>
            <a:xfrm>
              <a:off x="7843986" y="2599569"/>
              <a:ext cx="1467428" cy="369332"/>
              <a:chOff x="4611141" y="1811571"/>
              <a:chExt cx="1467428" cy="369332"/>
            </a:xfrm>
          </p:grpSpPr>
          <p:sp>
            <p:nvSpPr>
              <p:cNvPr id="132" name="Rectangle 13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Complete Artifax using FR data</a:t>
                </a:r>
              </a:p>
            </p:txBody>
          </p:sp>
        </p:grpSp>
        <p:sp>
          <p:nvSpPr>
            <p:cNvPr id="131" name="TextBox 130"/>
            <p:cNvSpPr txBox="1"/>
            <p:nvPr/>
          </p:nvSpPr>
          <p:spPr>
            <a:xfrm>
              <a:off x="7771725" y="2707132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-8706" y="4747351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04/07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-8706" y="7930176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25/07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-8706" y="6850056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18/07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>
            <a:off x="36207" y="4770043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36207" y="3266886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6207" y="1726649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36207" y="6850056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36207" y="7951961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2689161" y="4846524"/>
            <a:ext cx="1538680" cy="369332"/>
            <a:chOff x="2689161" y="1811571"/>
            <a:chExt cx="1538680" cy="369332"/>
          </a:xfrm>
        </p:grpSpPr>
        <p:grpSp>
          <p:nvGrpSpPr>
            <p:cNvPr id="156" name="Group 155"/>
            <p:cNvGrpSpPr/>
            <p:nvPr/>
          </p:nvGrpSpPr>
          <p:grpSpPr>
            <a:xfrm>
              <a:off x="2760413" y="1811571"/>
              <a:ext cx="1467428" cy="369332"/>
              <a:chOff x="4611141" y="1811571"/>
              <a:chExt cx="1467428" cy="369332"/>
            </a:xfrm>
          </p:grpSpPr>
          <p:sp>
            <p:nvSpPr>
              <p:cNvPr id="158" name="Rectangle 15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Yes BLF but not CCP</a:t>
                </a:r>
              </a:p>
            </p:txBody>
          </p:sp>
        </p:grpSp>
        <p:sp>
          <p:nvSpPr>
            <p:cNvPr id="157" name="TextBox 156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3339749" y="5440881"/>
            <a:ext cx="576064" cy="423843"/>
            <a:chOff x="1645044" y="2446175"/>
            <a:chExt cx="576064" cy="423843"/>
          </a:xfrm>
        </p:grpSpPr>
        <p:sp>
          <p:nvSpPr>
            <p:cNvPr id="161" name="Rectangle 160"/>
            <p:cNvSpPr/>
            <p:nvPr/>
          </p:nvSpPr>
          <p:spPr>
            <a:xfrm rot="2700000">
              <a:off x="1721155" y="2446175"/>
              <a:ext cx="423843" cy="42384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645044" y="2534986"/>
              <a:ext cx="576064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END</a:t>
              </a:r>
            </a:p>
          </p:txBody>
        </p:sp>
      </p:grpSp>
      <p:sp>
        <p:nvSpPr>
          <p:cNvPr id="194" name="Rectangle 193"/>
          <p:cNvSpPr/>
          <p:nvPr/>
        </p:nvSpPr>
        <p:spPr>
          <a:xfrm>
            <a:off x="6341969" y="5841944"/>
            <a:ext cx="29951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6397166" y="5854251"/>
            <a:ext cx="2859232" cy="369332"/>
            <a:chOff x="7771725" y="4096543"/>
            <a:chExt cx="2859232" cy="369332"/>
          </a:xfrm>
        </p:grpSpPr>
        <p:grpSp>
          <p:nvGrpSpPr>
            <p:cNvPr id="196" name="Group 195"/>
            <p:cNvGrpSpPr/>
            <p:nvPr/>
          </p:nvGrpSpPr>
          <p:grpSpPr>
            <a:xfrm>
              <a:off x="7843986" y="4096543"/>
              <a:ext cx="2786971" cy="369332"/>
              <a:chOff x="4611141" y="1811570"/>
              <a:chExt cx="2786971" cy="369332"/>
            </a:xfrm>
          </p:grpSpPr>
          <p:sp>
            <p:nvSpPr>
              <p:cNvPr id="198" name="Rectangle 19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4921150" y="1811570"/>
                <a:ext cx="247696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Basic info dropped into Marketing templates; # projects confirmed</a:t>
                </a:r>
              </a:p>
            </p:txBody>
          </p:sp>
        </p:grpSp>
        <p:sp>
          <p:nvSpPr>
            <p:cNvPr id="197" name="TextBox 196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??</a:t>
              </a: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4462691" y="10400247"/>
            <a:ext cx="1467428" cy="369332"/>
            <a:chOff x="4611141" y="1811571"/>
            <a:chExt cx="1467428" cy="369332"/>
          </a:xfrm>
        </p:grpSpPr>
        <p:sp>
          <p:nvSpPr>
            <p:cNvPr id="201" name="Rectangle 200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4921150" y="1811571"/>
              <a:ext cx="115741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Approve, sign &amp; return contract</a:t>
              </a: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4390430" y="8582825"/>
            <a:ext cx="1539689" cy="553998"/>
            <a:chOff x="7771725" y="3048184"/>
            <a:chExt cx="1539689" cy="553998"/>
          </a:xfrm>
        </p:grpSpPr>
        <p:grpSp>
          <p:nvGrpSpPr>
            <p:cNvPr id="204" name="Group 203"/>
            <p:cNvGrpSpPr/>
            <p:nvPr/>
          </p:nvGrpSpPr>
          <p:grpSpPr>
            <a:xfrm>
              <a:off x="7843986" y="3048184"/>
              <a:ext cx="1467428" cy="553998"/>
              <a:chOff x="4611141" y="1811571"/>
              <a:chExt cx="1467428" cy="553998"/>
            </a:xfrm>
          </p:grpSpPr>
          <p:sp>
            <p:nvSpPr>
              <p:cNvPr id="206" name="Rectangle 205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4921150" y="1811571"/>
                <a:ext cx="1157419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Prepare &amp; send out contract bundle [if yes]</a:t>
                </a:r>
              </a:p>
            </p:txBody>
          </p:sp>
        </p:grpSp>
        <p:sp>
          <p:nvSpPr>
            <p:cNvPr id="205" name="TextBox 204"/>
            <p:cNvSpPr txBox="1"/>
            <p:nvPr/>
          </p:nvSpPr>
          <p:spPr>
            <a:xfrm>
              <a:off x="7771725" y="3151803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4390430" y="10788629"/>
            <a:ext cx="1696250" cy="369332"/>
            <a:chOff x="7771725" y="4096544"/>
            <a:chExt cx="1696250" cy="369332"/>
          </a:xfrm>
        </p:grpSpPr>
        <p:grpSp>
          <p:nvGrpSpPr>
            <p:cNvPr id="209" name="Group 208"/>
            <p:cNvGrpSpPr/>
            <p:nvPr/>
          </p:nvGrpSpPr>
          <p:grpSpPr>
            <a:xfrm>
              <a:off x="7843986" y="4096544"/>
              <a:ext cx="1623989" cy="369332"/>
              <a:chOff x="4611141" y="1811571"/>
              <a:chExt cx="1623989" cy="369332"/>
            </a:xfrm>
          </p:grpSpPr>
          <p:sp>
            <p:nvSpPr>
              <p:cNvPr id="211" name="Rectangle 210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4921150" y="1811571"/>
                <a:ext cx="131398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Update Artifax, send to Marketing</a:t>
                </a:r>
              </a:p>
            </p:txBody>
          </p:sp>
        </p:grpSp>
        <p:sp>
          <p:nvSpPr>
            <p:cNvPr id="210" name="TextBox 209"/>
            <p:cNvSpPr txBox="1"/>
            <p:nvPr/>
          </p:nvSpPr>
          <p:spPr>
            <a:xfrm>
              <a:off x="7771725" y="4213259"/>
              <a:ext cx="354383" cy="2089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800"/>
                </a:lnSpc>
              </a:pPr>
              <a:r>
                <a:rPr lang="en-GB" sz="1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  <a:p>
              <a:pPr algn="ctr">
                <a:lnSpc>
                  <a:spcPts val="800"/>
                </a:lnSpc>
              </a:pPr>
              <a:r>
                <a:rPr lang="en-GB" sz="1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CD</a:t>
              </a:r>
            </a:p>
          </p:txBody>
        </p:sp>
      </p:grpSp>
      <p:sp>
        <p:nvSpPr>
          <p:cNvPr id="213" name="TextBox 212"/>
          <p:cNvSpPr txBox="1"/>
          <p:nvPr/>
        </p:nvSpPr>
        <p:spPr>
          <a:xfrm>
            <a:off x="-8706" y="10378462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Ongoing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14" name="Straight Connector 213"/>
          <p:cNvCxnSpPr/>
          <p:nvPr/>
        </p:nvCxnSpPr>
        <p:spPr>
          <a:xfrm>
            <a:off x="36207" y="10400247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8" name="Group 217"/>
          <p:cNvGrpSpPr/>
          <p:nvPr/>
        </p:nvGrpSpPr>
        <p:grpSpPr>
          <a:xfrm>
            <a:off x="4462691" y="11170550"/>
            <a:ext cx="1467428" cy="553998"/>
            <a:chOff x="4611141" y="1811571"/>
            <a:chExt cx="1467428" cy="553998"/>
          </a:xfrm>
        </p:grpSpPr>
        <p:sp>
          <p:nvSpPr>
            <p:cNvPr id="219" name="Rectangle 218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4921150" y="1811571"/>
              <a:ext cx="1157419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Submit FR reports as per project timeline</a:t>
              </a:r>
            </a:p>
          </p:txBody>
        </p:sp>
      </p:grpSp>
      <p:sp>
        <p:nvSpPr>
          <p:cNvPr id="221" name="TextBox 220"/>
          <p:cNvSpPr txBox="1"/>
          <p:nvPr/>
        </p:nvSpPr>
        <p:spPr>
          <a:xfrm>
            <a:off x="-8706" y="9190062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01/08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22" name="Straight Connector 221"/>
          <p:cNvCxnSpPr/>
          <p:nvPr/>
        </p:nvCxnSpPr>
        <p:spPr>
          <a:xfrm>
            <a:off x="36207" y="9211847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/>
          <p:nvPr/>
        </p:nvSpPr>
        <p:spPr>
          <a:xfrm>
            <a:off x="-8706" y="9773438"/>
            <a:ext cx="1185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rebuchet MS" panose="020B0603020202020204" pitchFamily="34" charset="0"/>
              </a:rPr>
              <a:t>w/c 05/09</a:t>
            </a:r>
            <a:endParaRPr lang="en-GB" sz="2000" dirty="0">
              <a:latin typeface="Trebuchet MS" panose="020B0603020202020204" pitchFamily="34" charset="0"/>
            </a:endParaRPr>
          </a:p>
        </p:txBody>
      </p:sp>
      <p:cxnSp>
        <p:nvCxnSpPr>
          <p:cNvPr id="224" name="Straight Connector 223"/>
          <p:cNvCxnSpPr/>
          <p:nvPr/>
        </p:nvCxnSpPr>
        <p:spPr>
          <a:xfrm>
            <a:off x="36207" y="9795223"/>
            <a:ext cx="9431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ectangle 224"/>
          <p:cNvSpPr/>
          <p:nvPr/>
        </p:nvSpPr>
        <p:spPr>
          <a:xfrm>
            <a:off x="4719150" y="9302905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26" name="Group 225"/>
          <p:cNvGrpSpPr/>
          <p:nvPr/>
        </p:nvGrpSpPr>
        <p:grpSpPr>
          <a:xfrm>
            <a:off x="4795300" y="9315213"/>
            <a:ext cx="4541804" cy="313489"/>
            <a:chOff x="7771725" y="4096544"/>
            <a:chExt cx="4541804" cy="313489"/>
          </a:xfrm>
        </p:grpSpPr>
        <p:grpSp>
          <p:nvGrpSpPr>
            <p:cNvPr id="227" name="Group 226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229" name="Rectangle 228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0" name="TextBox 229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Finance set up for successful projects</a:t>
                </a:r>
              </a:p>
            </p:txBody>
          </p:sp>
        </p:grpSp>
        <p:sp>
          <p:nvSpPr>
            <p:cNvPr id="228" name="TextBox 227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??</a:t>
              </a:r>
            </a:p>
          </p:txBody>
        </p:sp>
      </p:grpSp>
      <p:sp>
        <p:nvSpPr>
          <p:cNvPr id="231" name="Rectangle 230"/>
          <p:cNvSpPr/>
          <p:nvPr/>
        </p:nvSpPr>
        <p:spPr>
          <a:xfrm>
            <a:off x="4719150" y="9888879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32" name="Group 231"/>
          <p:cNvGrpSpPr/>
          <p:nvPr/>
        </p:nvGrpSpPr>
        <p:grpSpPr>
          <a:xfrm>
            <a:off x="4795300" y="9901187"/>
            <a:ext cx="4541804" cy="369332"/>
            <a:chOff x="7771725" y="4096544"/>
            <a:chExt cx="4541804" cy="369332"/>
          </a:xfrm>
        </p:grpSpPr>
        <p:grpSp>
          <p:nvGrpSpPr>
            <p:cNvPr id="233" name="Group 232"/>
            <p:cNvGrpSpPr/>
            <p:nvPr/>
          </p:nvGrpSpPr>
          <p:grpSpPr>
            <a:xfrm>
              <a:off x="7843986" y="4096544"/>
              <a:ext cx="4469543" cy="369332"/>
              <a:chOff x="4611141" y="1811571"/>
              <a:chExt cx="4469543" cy="369332"/>
            </a:xfrm>
          </p:grpSpPr>
          <p:sp>
            <p:nvSpPr>
              <p:cNvPr id="235" name="Rectangle 234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6" name="TextBox 235"/>
              <p:cNvSpPr txBox="1"/>
              <p:nvPr/>
            </p:nvSpPr>
            <p:spPr>
              <a:xfrm>
                <a:off x="4921150" y="1811571"/>
                <a:ext cx="415953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First workshop session</a:t>
                </a:r>
              </a:p>
              <a:p>
                <a:r>
                  <a:rPr lang="en-GB" sz="1200" dirty="0" err="1">
                    <a:latin typeface="Trebuchet MS" panose="020B0603020202020204" pitchFamily="34" charset="0"/>
                  </a:rPr>
                  <a:t>MarComms</a:t>
                </a:r>
                <a:r>
                  <a:rPr lang="en-GB" sz="1200" dirty="0">
                    <a:latin typeface="Trebuchet MS" panose="020B0603020202020204" pitchFamily="34" charset="0"/>
                  </a:rPr>
                  <a:t> session</a:t>
                </a:r>
              </a:p>
            </p:txBody>
          </p:sp>
        </p:grpSp>
        <p:sp>
          <p:nvSpPr>
            <p:cNvPr id="234" name="TextBox 233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6341969" y="10484378"/>
            <a:ext cx="29951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44" name="Group 243"/>
          <p:cNvGrpSpPr/>
          <p:nvPr/>
        </p:nvGrpSpPr>
        <p:grpSpPr>
          <a:xfrm>
            <a:off x="6490379" y="10496685"/>
            <a:ext cx="2786971" cy="369332"/>
            <a:chOff x="4611141" y="1811570"/>
            <a:chExt cx="2786971" cy="369332"/>
          </a:xfrm>
        </p:grpSpPr>
        <p:sp>
          <p:nvSpPr>
            <p:cNvPr id="246" name="Rectangle 245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4921150" y="1811570"/>
              <a:ext cx="247696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Submit FR reports as per contract/ payment schedule</a:t>
              </a:r>
            </a:p>
          </p:txBody>
        </p:sp>
      </p:grpSp>
      <p:sp>
        <p:nvSpPr>
          <p:cNvPr id="248" name="Rectangle 247"/>
          <p:cNvSpPr/>
          <p:nvPr/>
        </p:nvSpPr>
        <p:spPr>
          <a:xfrm>
            <a:off x="4719150" y="11782146"/>
            <a:ext cx="4617953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49" name="Group 248"/>
          <p:cNvGrpSpPr/>
          <p:nvPr/>
        </p:nvGrpSpPr>
        <p:grpSpPr>
          <a:xfrm>
            <a:off x="4795300" y="11794454"/>
            <a:ext cx="4541804" cy="313489"/>
            <a:chOff x="7771725" y="4096544"/>
            <a:chExt cx="4541804" cy="313489"/>
          </a:xfrm>
        </p:grpSpPr>
        <p:grpSp>
          <p:nvGrpSpPr>
            <p:cNvPr id="250" name="Group 249"/>
            <p:cNvGrpSpPr/>
            <p:nvPr/>
          </p:nvGrpSpPr>
          <p:grpSpPr>
            <a:xfrm>
              <a:off x="7843986" y="4096544"/>
              <a:ext cx="4469543" cy="313489"/>
              <a:chOff x="4611141" y="1811571"/>
              <a:chExt cx="4469543" cy="313489"/>
            </a:xfrm>
          </p:grpSpPr>
          <p:sp>
            <p:nvSpPr>
              <p:cNvPr id="252" name="Rectangle 251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3" name="TextBox 252"/>
              <p:cNvSpPr txBox="1"/>
              <p:nvPr/>
            </p:nvSpPr>
            <p:spPr>
              <a:xfrm>
                <a:off x="4921150" y="1811571"/>
                <a:ext cx="4159534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Further workshops on event management etc</a:t>
                </a:r>
              </a:p>
            </p:txBody>
          </p:sp>
        </p:grpSp>
        <p:sp>
          <p:nvSpPr>
            <p:cNvPr id="251" name="TextBox 250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en-GB" sz="1200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198303" y="11309120"/>
            <a:ext cx="1921008" cy="1276957"/>
            <a:chOff x="768153" y="11030507"/>
            <a:chExt cx="1921008" cy="1276957"/>
          </a:xfrm>
        </p:grpSpPr>
        <p:sp>
          <p:nvSpPr>
            <p:cNvPr id="262" name="Rectangle 261"/>
            <p:cNvSpPr/>
            <p:nvPr/>
          </p:nvSpPr>
          <p:spPr>
            <a:xfrm>
              <a:off x="768153" y="11030507"/>
              <a:ext cx="1921008" cy="1276957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4" name="Rectangle 253"/>
            <p:cNvSpPr/>
            <p:nvPr/>
          </p:nvSpPr>
          <p:spPr>
            <a:xfrm rot="2700000">
              <a:off x="898042" y="11193738"/>
              <a:ext cx="216024" cy="2160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1266917" y="11209307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>
                  <a:latin typeface="Trebuchet MS" panose="020B0603020202020204" pitchFamily="34" charset="0"/>
                </a:rPr>
                <a:t>Hull 2017</a:t>
              </a:r>
              <a:endParaRPr lang="en-GB" sz="1200" dirty="0">
                <a:latin typeface="Trebuchet MS" panose="020B0603020202020204" pitchFamily="34" charset="0"/>
              </a:endParaRPr>
            </a:p>
          </p:txBody>
        </p:sp>
        <p:sp>
          <p:nvSpPr>
            <p:cNvPr id="258" name="Rectangle 257"/>
            <p:cNvSpPr/>
            <p:nvPr/>
          </p:nvSpPr>
          <p:spPr>
            <a:xfrm rot="2700000">
              <a:off x="898042" y="1155038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1266917" y="11565955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Grantee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 rot="2700000">
              <a:off x="898042" y="11901865"/>
              <a:ext cx="216024" cy="21602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1266917" y="11917434"/>
              <a:ext cx="1157419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Big Lottery Fund</a:t>
              </a:r>
            </a:p>
          </p:txBody>
        </p:sp>
      </p:grpSp>
      <p:sp>
        <p:nvSpPr>
          <p:cNvPr id="264" name="TextBox 263"/>
          <p:cNvSpPr txBox="1"/>
          <p:nvPr/>
        </p:nvSpPr>
        <p:spPr>
          <a:xfrm>
            <a:off x="203073" y="208112"/>
            <a:ext cx="9264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rebuchet MS" panose="020B0603020202020204" pitchFamily="34" charset="0"/>
              </a:rPr>
              <a:t>CREATIVE COMMUNITIES PROGRAMME: PROCESS</a:t>
            </a:r>
            <a:endParaRPr lang="en-GB" sz="3200" dirty="0">
              <a:latin typeface="Trebuchet MS" panose="020B0603020202020204" pitchFamily="34" charset="0"/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3003494" y="1792288"/>
            <a:ext cx="29399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6" name="Group 215"/>
          <p:cNvGrpSpPr/>
          <p:nvPr/>
        </p:nvGrpSpPr>
        <p:grpSpPr>
          <a:xfrm>
            <a:off x="3003493" y="1792288"/>
            <a:ext cx="2833909" cy="817546"/>
            <a:chOff x="7771725" y="4096543"/>
            <a:chExt cx="2833909" cy="817546"/>
          </a:xfrm>
        </p:grpSpPr>
        <p:grpSp>
          <p:nvGrpSpPr>
            <p:cNvPr id="217" name="Group 216"/>
            <p:cNvGrpSpPr/>
            <p:nvPr/>
          </p:nvGrpSpPr>
          <p:grpSpPr>
            <a:xfrm>
              <a:off x="7843986" y="4096543"/>
              <a:ext cx="2761648" cy="817546"/>
              <a:chOff x="4611141" y="1811570"/>
              <a:chExt cx="2761648" cy="817546"/>
            </a:xfrm>
          </p:grpSpPr>
          <p:sp>
            <p:nvSpPr>
              <p:cNvPr id="238" name="Rectangle 23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9" name="TextBox 238"/>
              <p:cNvSpPr txBox="1"/>
              <p:nvPr/>
            </p:nvSpPr>
            <p:spPr>
              <a:xfrm>
                <a:off x="4895827" y="1811570"/>
                <a:ext cx="247696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Process ongoing; BLF may be in touch</a:t>
                </a:r>
              </a:p>
            </p:txBody>
          </p:sp>
          <p:sp>
            <p:nvSpPr>
              <p:cNvPr id="353" name="Rectangle 352"/>
              <p:cNvSpPr/>
              <p:nvPr/>
            </p:nvSpPr>
            <p:spPr>
              <a:xfrm rot="2700000">
                <a:off x="4611141" y="2413092"/>
                <a:ext cx="216024" cy="21602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54" name="TextBox 353"/>
              <p:cNvSpPr txBox="1"/>
              <p:nvPr/>
            </p:nvSpPr>
            <p:spPr>
              <a:xfrm>
                <a:off x="4895827" y="2315626"/>
                <a:ext cx="2476962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Undertake due diligence</a:t>
                </a:r>
              </a:p>
            </p:txBody>
          </p:sp>
        </p:grpSp>
        <p:sp>
          <p:nvSpPr>
            <p:cNvPr id="237" name="TextBox 236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4379838" y="4846524"/>
            <a:ext cx="1538680" cy="369332"/>
            <a:chOff x="2689161" y="1811571"/>
            <a:chExt cx="1538680" cy="369332"/>
          </a:xfrm>
        </p:grpSpPr>
        <p:grpSp>
          <p:nvGrpSpPr>
            <p:cNvPr id="266" name="Group 265"/>
            <p:cNvGrpSpPr/>
            <p:nvPr/>
          </p:nvGrpSpPr>
          <p:grpSpPr>
            <a:xfrm>
              <a:off x="2760413" y="1811571"/>
              <a:ext cx="1467428" cy="369332"/>
              <a:chOff x="4611141" y="1811571"/>
              <a:chExt cx="1467428" cy="369332"/>
            </a:xfrm>
          </p:grpSpPr>
          <p:sp>
            <p:nvSpPr>
              <p:cNvPr id="268" name="Rectangle 267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69" name="TextBox 268"/>
              <p:cNvSpPr txBox="1"/>
              <p:nvPr/>
            </p:nvSpPr>
            <p:spPr>
              <a:xfrm>
                <a:off x="4921150" y="1811571"/>
                <a:ext cx="115741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On track pending BLF</a:t>
                </a:r>
              </a:p>
            </p:txBody>
          </p:sp>
        </p:grpSp>
        <p:sp>
          <p:nvSpPr>
            <p:cNvPr id="267" name="TextBox 266"/>
            <p:cNvSpPr txBox="1"/>
            <p:nvPr/>
          </p:nvSpPr>
          <p:spPr>
            <a:xfrm>
              <a:off x="2689161" y="1915190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270" name="Rectangle 269"/>
          <p:cNvSpPr/>
          <p:nvPr/>
        </p:nvSpPr>
        <p:spPr>
          <a:xfrm>
            <a:off x="6341969" y="4829232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71" name="Group 270"/>
          <p:cNvGrpSpPr/>
          <p:nvPr/>
        </p:nvGrpSpPr>
        <p:grpSpPr>
          <a:xfrm>
            <a:off x="6397166" y="4829232"/>
            <a:ext cx="2833909" cy="313490"/>
            <a:chOff x="7771725" y="4096543"/>
            <a:chExt cx="2833909" cy="313490"/>
          </a:xfrm>
        </p:grpSpPr>
        <p:grpSp>
          <p:nvGrpSpPr>
            <p:cNvPr id="272" name="Group 271"/>
            <p:cNvGrpSpPr/>
            <p:nvPr/>
          </p:nvGrpSpPr>
          <p:grpSpPr>
            <a:xfrm>
              <a:off x="7843986" y="4096543"/>
              <a:ext cx="2761648" cy="313490"/>
              <a:chOff x="4611141" y="1811570"/>
              <a:chExt cx="2761648" cy="313490"/>
            </a:xfrm>
          </p:grpSpPr>
          <p:sp>
            <p:nvSpPr>
              <p:cNvPr id="274" name="Rectangle 273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4895827" y="1811570"/>
                <a:ext cx="2476962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Yes</a:t>
                </a:r>
              </a:p>
            </p:txBody>
          </p:sp>
        </p:grpSp>
        <p:sp>
          <p:nvSpPr>
            <p:cNvPr id="273" name="TextBox 272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276" name="Rectangle 275"/>
          <p:cNvSpPr/>
          <p:nvPr/>
        </p:nvSpPr>
        <p:spPr>
          <a:xfrm>
            <a:off x="6341969" y="5334224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77" name="Group 276"/>
          <p:cNvGrpSpPr/>
          <p:nvPr/>
        </p:nvGrpSpPr>
        <p:grpSpPr>
          <a:xfrm>
            <a:off x="6397166" y="5334224"/>
            <a:ext cx="2833909" cy="313490"/>
            <a:chOff x="7771725" y="4096543"/>
            <a:chExt cx="2833909" cy="313490"/>
          </a:xfrm>
        </p:grpSpPr>
        <p:grpSp>
          <p:nvGrpSpPr>
            <p:cNvPr id="278" name="Group 277"/>
            <p:cNvGrpSpPr/>
            <p:nvPr/>
          </p:nvGrpSpPr>
          <p:grpSpPr>
            <a:xfrm>
              <a:off x="7843986" y="4096543"/>
              <a:ext cx="2761648" cy="313490"/>
              <a:chOff x="4611141" y="1811570"/>
              <a:chExt cx="2761648" cy="313490"/>
            </a:xfrm>
          </p:grpSpPr>
          <p:sp>
            <p:nvSpPr>
              <p:cNvPr id="280" name="Rectangle 279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81" name="TextBox 280"/>
              <p:cNvSpPr txBox="1"/>
              <p:nvPr/>
            </p:nvSpPr>
            <p:spPr>
              <a:xfrm>
                <a:off x="4895827" y="1811570"/>
                <a:ext cx="2476962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Prepare &amp; send out contract bundle</a:t>
                </a:r>
              </a:p>
            </p:txBody>
          </p:sp>
        </p:grpSp>
        <p:sp>
          <p:nvSpPr>
            <p:cNvPr id="279" name="TextBox 278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288" name="Rectangle 287"/>
          <p:cNvSpPr/>
          <p:nvPr/>
        </p:nvSpPr>
        <p:spPr>
          <a:xfrm>
            <a:off x="6397167" y="6936537"/>
            <a:ext cx="29399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90" name="Group 289"/>
          <p:cNvGrpSpPr/>
          <p:nvPr/>
        </p:nvGrpSpPr>
        <p:grpSpPr>
          <a:xfrm>
            <a:off x="6469427" y="6936537"/>
            <a:ext cx="2761648" cy="313490"/>
            <a:chOff x="4611141" y="1811570"/>
            <a:chExt cx="2761648" cy="313490"/>
          </a:xfrm>
        </p:grpSpPr>
        <p:sp>
          <p:nvSpPr>
            <p:cNvPr id="292" name="Rectangle 291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4895827" y="1811570"/>
              <a:ext cx="247696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Approve, sign &amp; return contract</a:t>
              </a:r>
            </a:p>
          </p:txBody>
        </p:sp>
      </p:grpSp>
      <p:sp>
        <p:nvSpPr>
          <p:cNvPr id="294" name="Rectangle 293"/>
          <p:cNvSpPr/>
          <p:nvPr/>
        </p:nvSpPr>
        <p:spPr>
          <a:xfrm>
            <a:off x="6397167" y="7426120"/>
            <a:ext cx="2939936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96" name="Group 295"/>
          <p:cNvGrpSpPr/>
          <p:nvPr/>
        </p:nvGrpSpPr>
        <p:grpSpPr>
          <a:xfrm>
            <a:off x="6469427" y="7426120"/>
            <a:ext cx="2761648" cy="313490"/>
            <a:chOff x="4611141" y="1811570"/>
            <a:chExt cx="2761648" cy="313490"/>
          </a:xfrm>
        </p:grpSpPr>
        <p:sp>
          <p:nvSpPr>
            <p:cNvPr id="298" name="Rectangle 297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4895827" y="1811570"/>
              <a:ext cx="247696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Update Artifax, send to Marketing</a:t>
              </a:r>
            </a:p>
          </p:txBody>
        </p:sp>
      </p:grpSp>
      <p:sp>
        <p:nvSpPr>
          <p:cNvPr id="305" name="TextBox 304"/>
          <p:cNvSpPr txBox="1"/>
          <p:nvPr/>
        </p:nvSpPr>
        <p:spPr>
          <a:xfrm>
            <a:off x="6401011" y="7550715"/>
            <a:ext cx="354383" cy="2089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GB" sz="1000" dirty="0">
                <a:solidFill>
                  <a:schemeClr val="bg1"/>
                </a:solidFill>
                <a:latin typeface="Trebuchet MS" panose="020B0603020202020204" pitchFamily="34" charset="0"/>
              </a:rPr>
              <a:t>SM</a:t>
            </a:r>
          </a:p>
          <a:p>
            <a:pPr algn="ctr">
              <a:lnSpc>
                <a:spcPts val="800"/>
              </a:lnSpc>
            </a:pPr>
            <a:r>
              <a:rPr lang="en-GB" sz="1000" dirty="0">
                <a:solidFill>
                  <a:schemeClr val="bg1"/>
                </a:solidFill>
                <a:latin typeface="Trebuchet MS" panose="020B0603020202020204" pitchFamily="34" charset="0"/>
              </a:rPr>
              <a:t>CD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6341969" y="8002184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08" name="Group 307"/>
          <p:cNvGrpSpPr/>
          <p:nvPr/>
        </p:nvGrpSpPr>
        <p:grpSpPr>
          <a:xfrm>
            <a:off x="6469427" y="8002184"/>
            <a:ext cx="2761648" cy="313490"/>
            <a:chOff x="4611141" y="1811570"/>
            <a:chExt cx="2761648" cy="313490"/>
          </a:xfrm>
        </p:grpSpPr>
        <p:sp>
          <p:nvSpPr>
            <p:cNvPr id="310" name="Rectangle 309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4895827" y="1811570"/>
              <a:ext cx="247696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Final deadline for S1 brochure</a:t>
              </a:r>
            </a:p>
          </p:txBody>
        </p:sp>
      </p:grpSp>
      <p:sp>
        <p:nvSpPr>
          <p:cNvPr id="331" name="Rectangle 330"/>
          <p:cNvSpPr/>
          <p:nvPr/>
        </p:nvSpPr>
        <p:spPr>
          <a:xfrm>
            <a:off x="6341969" y="3337098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32" name="Group 331"/>
          <p:cNvGrpSpPr/>
          <p:nvPr/>
        </p:nvGrpSpPr>
        <p:grpSpPr>
          <a:xfrm>
            <a:off x="6397166" y="3337098"/>
            <a:ext cx="2833909" cy="369332"/>
            <a:chOff x="7771725" y="4096543"/>
            <a:chExt cx="2833909" cy="369332"/>
          </a:xfrm>
        </p:grpSpPr>
        <p:grpSp>
          <p:nvGrpSpPr>
            <p:cNvPr id="333" name="Group 332"/>
            <p:cNvGrpSpPr/>
            <p:nvPr/>
          </p:nvGrpSpPr>
          <p:grpSpPr>
            <a:xfrm>
              <a:off x="7843986" y="4096543"/>
              <a:ext cx="2761648" cy="369332"/>
              <a:chOff x="4611141" y="1811570"/>
              <a:chExt cx="2761648" cy="369332"/>
            </a:xfrm>
          </p:grpSpPr>
          <p:sp>
            <p:nvSpPr>
              <p:cNvPr id="335" name="Rectangle 334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36" name="TextBox 335"/>
              <p:cNvSpPr txBox="1"/>
              <p:nvPr/>
            </p:nvSpPr>
            <p:spPr>
              <a:xfrm>
                <a:off x="4895827" y="1811570"/>
                <a:ext cx="247696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Email: Still being considered; please fill in FR form</a:t>
                </a:r>
              </a:p>
            </p:txBody>
          </p:sp>
        </p:grpSp>
        <p:sp>
          <p:nvSpPr>
            <p:cNvPr id="334" name="TextBox 333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  <p:sp>
        <p:nvSpPr>
          <p:cNvPr id="337" name="Rectangle 336"/>
          <p:cNvSpPr/>
          <p:nvPr/>
        </p:nvSpPr>
        <p:spPr>
          <a:xfrm>
            <a:off x="6341969" y="3815824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39" name="Group 338"/>
          <p:cNvGrpSpPr/>
          <p:nvPr/>
        </p:nvGrpSpPr>
        <p:grpSpPr>
          <a:xfrm>
            <a:off x="6469427" y="3815824"/>
            <a:ext cx="2761648" cy="313490"/>
            <a:chOff x="4611141" y="1811570"/>
            <a:chExt cx="2761648" cy="313490"/>
          </a:xfrm>
        </p:grpSpPr>
        <p:sp>
          <p:nvSpPr>
            <p:cNvPr id="341" name="Rectangle 340"/>
            <p:cNvSpPr/>
            <p:nvPr/>
          </p:nvSpPr>
          <p:spPr>
            <a:xfrm rot="2700000">
              <a:off x="4611141" y="1909036"/>
              <a:ext cx="216024" cy="2160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4895827" y="1811570"/>
              <a:ext cx="247696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200" dirty="0">
                  <a:latin typeface="Trebuchet MS" panose="020B0603020202020204" pitchFamily="34" charset="0"/>
                </a:rPr>
                <a:t>Fill in new FR form</a:t>
              </a:r>
            </a:p>
          </p:txBody>
        </p:sp>
      </p:grpSp>
      <p:sp>
        <p:nvSpPr>
          <p:cNvPr id="343" name="Rectangle 342"/>
          <p:cNvSpPr/>
          <p:nvPr/>
        </p:nvSpPr>
        <p:spPr>
          <a:xfrm>
            <a:off x="6341969" y="4301116"/>
            <a:ext cx="2995134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344" name="Group 343"/>
          <p:cNvGrpSpPr/>
          <p:nvPr/>
        </p:nvGrpSpPr>
        <p:grpSpPr>
          <a:xfrm>
            <a:off x="6397166" y="4301116"/>
            <a:ext cx="2833909" cy="313490"/>
            <a:chOff x="7771725" y="4096543"/>
            <a:chExt cx="2833909" cy="313490"/>
          </a:xfrm>
        </p:grpSpPr>
        <p:grpSp>
          <p:nvGrpSpPr>
            <p:cNvPr id="345" name="Group 344"/>
            <p:cNvGrpSpPr/>
            <p:nvPr/>
          </p:nvGrpSpPr>
          <p:grpSpPr>
            <a:xfrm>
              <a:off x="7843986" y="4096543"/>
              <a:ext cx="2761648" cy="313490"/>
              <a:chOff x="4611141" y="1811570"/>
              <a:chExt cx="2761648" cy="313490"/>
            </a:xfrm>
          </p:grpSpPr>
          <p:sp>
            <p:nvSpPr>
              <p:cNvPr id="347" name="Rectangle 346"/>
              <p:cNvSpPr/>
              <p:nvPr/>
            </p:nvSpPr>
            <p:spPr>
              <a:xfrm rot="2700000">
                <a:off x="4611141" y="1909036"/>
                <a:ext cx="216024" cy="21602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>
                <a:off x="4895827" y="1811570"/>
                <a:ext cx="2476962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200" dirty="0">
                    <a:latin typeface="Trebuchet MS" panose="020B0603020202020204" pitchFamily="34" charset="0"/>
                  </a:rPr>
                  <a:t>Complete Artifax using FR data</a:t>
                </a:r>
              </a:p>
            </p:txBody>
          </p:sp>
        </p:grpSp>
        <p:sp>
          <p:nvSpPr>
            <p:cNvPr id="346" name="TextBox 345"/>
            <p:cNvSpPr txBox="1"/>
            <p:nvPr/>
          </p:nvSpPr>
          <p:spPr>
            <a:xfrm>
              <a:off x="7771725" y="4188877"/>
              <a:ext cx="35438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529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ull 2017">
      <a:dk1>
        <a:srgbClr val="000000"/>
      </a:dk1>
      <a:lt1>
        <a:sysClr val="window" lastClr="FFFFFF"/>
      </a:lt1>
      <a:dk2>
        <a:srgbClr val="BBB8B8"/>
      </a:dk2>
      <a:lt2>
        <a:srgbClr val="BBB8B8"/>
      </a:lt2>
      <a:accent1>
        <a:srgbClr val="9934CA"/>
      </a:accent1>
      <a:accent2>
        <a:srgbClr val="EB5B63"/>
      </a:accent2>
      <a:accent3>
        <a:srgbClr val="FC86CA"/>
      </a:accent3>
      <a:accent4>
        <a:srgbClr val="A6EA4E"/>
      </a:accent4>
      <a:accent5>
        <a:srgbClr val="FFDF24"/>
      </a:accent5>
      <a:accent6>
        <a:srgbClr val="00D7F4"/>
      </a:accent6>
      <a:hlink>
        <a:srgbClr val="9934CA"/>
      </a:hlink>
      <a:folHlink>
        <a:srgbClr val="EB5B6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7C320B2-9F63-44C3-9976-2872DB2B1462}"/>
</file>

<file path=customXml/itemProps2.xml><?xml version="1.0" encoding="utf-8"?>
<ds:datastoreItem xmlns:ds="http://schemas.openxmlformats.org/officeDocument/2006/customXml" ds:itemID="{7EE9EC59-27E7-4FA3-B47C-11384E80BA59}"/>
</file>

<file path=customXml/itemProps3.xml><?xml version="1.0" encoding="utf-8"?>
<ds:datastoreItem xmlns:ds="http://schemas.openxmlformats.org/officeDocument/2006/customXml" ds:itemID="{ABC8763C-2D83-436F-B605-4204E7483D59}"/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271</Words>
  <Application>Microsoft Office PowerPoint</Application>
  <PresentationFormat>A3 Paper (297x420 mm)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Company>Hull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Crawford James</dc:creator>
  <cp:lastModifiedBy>Crawford James</cp:lastModifiedBy>
  <cp:revision>20</cp:revision>
  <dcterms:created xsi:type="dcterms:W3CDTF">2016-06-17T08:15:42Z</dcterms:created>
  <dcterms:modified xsi:type="dcterms:W3CDTF">2016-06-22T16:40:08Z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