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9" r:id="rId3"/>
    <p:sldId id="277" r:id="rId4"/>
    <p:sldId id="257" r:id="rId5"/>
    <p:sldId id="276" r:id="rId6"/>
    <p:sldId id="293" r:id="rId7"/>
    <p:sldId id="262" r:id="rId8"/>
    <p:sldId id="278" r:id="rId9"/>
    <p:sldId id="273" r:id="rId10"/>
    <p:sldId id="279" r:id="rId11"/>
    <p:sldId id="280" r:id="rId12"/>
    <p:sldId id="283" r:id="rId13"/>
    <p:sldId id="284" r:id="rId14"/>
    <p:sldId id="285" r:id="rId15"/>
    <p:sldId id="286" r:id="rId16"/>
    <p:sldId id="287" r:id="rId17"/>
    <p:sldId id="288" r:id="rId18"/>
    <p:sldId id="289"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D00B87-FE68-4DB9-A531-D225B05FE6C7}"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41551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D00B87-FE68-4DB9-A531-D225B05FE6C7}"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97223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D00B87-FE68-4DB9-A531-D225B05FE6C7}"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277289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ckground blu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C01A5"/>
              </a:solidFill>
            </a:endParaRPr>
          </a:p>
        </p:txBody>
      </p:sp>
    </p:spTree>
    <p:extLst>
      <p:ext uri="{BB962C8B-B14F-4D97-AF65-F5344CB8AC3E}">
        <p14:creationId xmlns:p14="http://schemas.microsoft.com/office/powerpoint/2010/main" val="1610044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GROUND 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EE486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C01A5"/>
              </a:solidFill>
            </a:endParaRPr>
          </a:p>
        </p:txBody>
      </p:sp>
    </p:spTree>
    <p:extLst>
      <p:ext uri="{BB962C8B-B14F-4D97-AF65-F5344CB8AC3E}">
        <p14:creationId xmlns:p14="http://schemas.microsoft.com/office/powerpoint/2010/main" val="1126743976"/>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ckground yellow">
    <p:spTree>
      <p:nvGrpSpPr>
        <p:cNvPr id="1" name=""/>
        <p:cNvGrpSpPr/>
        <p:nvPr/>
      </p:nvGrpSpPr>
      <p:grpSpPr>
        <a:xfrm>
          <a:off x="0" y="0"/>
          <a:ext cx="0" cy="0"/>
          <a:chOff x="0" y="0"/>
          <a:chExt cx="0" cy="0"/>
        </a:xfrm>
      </p:grpSpPr>
      <p:pic>
        <p:nvPicPr>
          <p:cNvPr id="3" name="Picture 2" descr="SHAPE 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2480" y="-2"/>
            <a:ext cx="4654093" cy="2230324"/>
          </a:xfrm>
          <a:prstGeom prst="rect">
            <a:avLst/>
          </a:prstGeom>
        </p:spPr>
      </p:pic>
    </p:spTree>
    <p:extLst>
      <p:ext uri="{BB962C8B-B14F-4D97-AF65-F5344CB8AC3E}">
        <p14:creationId xmlns:p14="http://schemas.microsoft.com/office/powerpoint/2010/main" val="427834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D00B87-FE68-4DB9-A531-D225B05FE6C7}"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89551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D00B87-FE68-4DB9-A531-D225B05FE6C7}"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64534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D00B87-FE68-4DB9-A531-D225B05FE6C7}" type="datetimeFigureOut">
              <a:rPr lang="en-GB" smtClean="0"/>
              <a:t>16/08/2016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01896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D00B87-FE68-4DB9-A531-D225B05FE6C7}" type="datetimeFigureOut">
              <a:rPr lang="en-GB" smtClean="0"/>
              <a:t>16/08/2016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48401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D00B87-FE68-4DB9-A531-D225B05FE6C7}" type="datetimeFigureOut">
              <a:rPr lang="en-GB" smtClean="0"/>
              <a:t>16/08/2016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45245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00B87-FE68-4DB9-A531-D225B05FE6C7}" type="datetimeFigureOut">
              <a:rPr lang="en-GB" smtClean="0"/>
              <a:t>16/08/2016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03729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00B87-FE68-4DB9-A531-D225B05FE6C7}" type="datetimeFigureOut">
              <a:rPr lang="en-GB" smtClean="0"/>
              <a:t>16/08/2016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49972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00B87-FE68-4DB9-A531-D225B05FE6C7}" type="datetimeFigureOut">
              <a:rPr lang="en-GB" smtClean="0"/>
              <a:t>16/08/2016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46337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00B87-FE68-4DB9-A531-D225B05FE6C7}" type="datetimeFigureOut">
              <a:rPr lang="en-GB" smtClean="0"/>
              <a:t>16/08/2016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52D45-2DC2-4D62-AEC1-B09E1C6D14F6}" type="slidenum">
              <a:rPr lang="en-GB" smtClean="0"/>
              <a:t>‹#›</a:t>
            </a:fld>
            <a:endParaRPr lang="en-GB"/>
          </a:p>
        </p:txBody>
      </p:sp>
    </p:spTree>
    <p:extLst>
      <p:ext uri="{BB962C8B-B14F-4D97-AF65-F5344CB8AC3E}">
        <p14:creationId xmlns:p14="http://schemas.microsoft.com/office/powerpoint/2010/main" val="233229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1608658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hyperlink" Target="https://www.youtube.com/watch?v=pQ5FgmgE8X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www.theroadtohuntsville.com/#!TRTH-Trailer/autl9/57a0b6010cf26c32256b2a6f" TargetMode="External"/><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s://www.youtube.com/watch?v=Ddnzebmzw9w"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O-nOMyc7fE" TargetMode="External"/><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https://www.youtube.com/watch?v=mMeCXKEBhb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136155067" TargetMode="External"/><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136155067" TargetMode="External"/><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hyperlink" Target="https://vimeo.com/15187341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hyperlink" Target="https://www.youtube.com/watch?v=7tJJqHFnE6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ll 2017 Everyone Back to Ours Graphic.png"/>
          <p:cNvPicPr>
            <a:picLocks noChangeAspect="1"/>
          </p:cNvPicPr>
          <p:nvPr/>
        </p:nvPicPr>
        <p:blipFill rotWithShape="1">
          <a:blip r:embed="rId2" cstate="print">
            <a:extLst>
              <a:ext uri="{28A0092B-C50C-407E-A947-70E740481C1C}">
                <a14:useLocalDpi xmlns:a14="http://schemas.microsoft.com/office/drawing/2010/main" val="0"/>
              </a:ext>
            </a:extLst>
          </a:blip>
          <a:srcRect t="43270" r="45325"/>
          <a:stretch/>
        </p:blipFill>
        <p:spPr>
          <a:xfrm>
            <a:off x="1600258" y="1790164"/>
            <a:ext cx="6368463" cy="3444530"/>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554"/>
          <a:stretch/>
        </p:blipFill>
        <p:spPr bwMode="auto">
          <a:xfrm>
            <a:off x="7363240" y="1"/>
            <a:ext cx="4828760" cy="607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690005"/>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483" y="252811"/>
            <a:ext cx="10584409" cy="1323439"/>
          </a:xfrm>
          <a:prstGeom prst="rect">
            <a:avLst/>
          </a:prstGeom>
          <a:noFill/>
        </p:spPr>
        <p:txBody>
          <a:bodyPr wrap="square" rtlCol="0">
            <a:spAutoFit/>
          </a:bodyPr>
          <a:lstStyle/>
          <a:p>
            <a:r>
              <a:rPr lang="en-GB" sz="4000" dirty="0">
                <a:latin typeface="Trebuchet MS" panose="020B0603020202020204" pitchFamily="34" charset="0"/>
                <a:hlinkClick r:id="rId2"/>
              </a:rPr>
              <a:t>Caroline </a:t>
            </a:r>
            <a:r>
              <a:rPr lang="en-GB" sz="4000" dirty="0" smtClean="0">
                <a:latin typeface="Trebuchet MS" panose="020B0603020202020204" pitchFamily="34" charset="0"/>
                <a:hlinkClick r:id="rId2"/>
              </a:rPr>
              <a:t>Horton’s - You’re </a:t>
            </a:r>
            <a:r>
              <a:rPr lang="en-GB" sz="4000" dirty="0">
                <a:latin typeface="Trebuchet MS" panose="020B0603020202020204" pitchFamily="34" charset="0"/>
                <a:hlinkClick r:id="rId2"/>
              </a:rPr>
              <a:t>Not Like The Other Girls Chrissy</a:t>
            </a:r>
            <a:endParaRPr lang="en-GB" sz="4000" dirty="0">
              <a:latin typeface="Trebuchet MS" panose="020B0603020202020204" pitchFamily="34" charset="0"/>
            </a:endParaRPr>
          </a:p>
        </p:txBody>
      </p:sp>
      <p:sp>
        <p:nvSpPr>
          <p:cNvPr id="5" name="TextBox 4"/>
          <p:cNvSpPr txBox="1"/>
          <p:nvPr/>
        </p:nvSpPr>
        <p:spPr>
          <a:xfrm>
            <a:off x="1126945" y="2271125"/>
            <a:ext cx="7149548" cy="3139321"/>
          </a:xfrm>
          <a:prstGeom prst="rect">
            <a:avLst/>
          </a:prstGeom>
          <a:noFill/>
        </p:spPr>
        <p:txBody>
          <a:bodyPr wrap="square" rtlCol="0">
            <a:spAutoFit/>
          </a:bodyPr>
          <a:lstStyle/>
          <a:p>
            <a:pPr algn="ctr"/>
            <a:r>
              <a:rPr lang="en-GB" dirty="0" smtClean="0">
                <a:latin typeface="Trebuchet MS" panose="020B0603020202020204" pitchFamily="34" charset="0"/>
              </a:rPr>
              <a:t>January </a:t>
            </a:r>
            <a:r>
              <a:rPr lang="en-GB" dirty="0">
                <a:latin typeface="Trebuchet MS" panose="020B0603020202020204" pitchFamily="34" charset="0"/>
              </a:rPr>
              <a:t>1945, Paris is liberated. Christiane, an eccentric and acutely myopic Parisian waits at </a:t>
            </a:r>
            <a:r>
              <a:rPr lang="en-GB" dirty="0" err="1">
                <a:latin typeface="Trebuchet MS" panose="020B0603020202020204" pitchFamily="34" charset="0"/>
              </a:rPr>
              <a:t>Gare</a:t>
            </a:r>
            <a:r>
              <a:rPr lang="en-GB" dirty="0">
                <a:latin typeface="Trebuchet MS" panose="020B0603020202020204" pitchFamily="34" charset="0"/>
              </a:rPr>
              <a:t> Du Nord for a ticket to England to be reunited with her fiancé. Whilst she waits, this gloriously irrepressible Mademoiselle recounts the extraordinary story of her love affair with Cyril, a tongue-tied teacher from Staffordshire. From a chance encounter at Cheadle tennis club, their story takes us on to cosmopolitan 1930s Paris before war interrupts their unlikely romance. A fond, tender, comical and ultimately poignant portrait of one woman's experience of love and war.</a:t>
            </a:r>
          </a:p>
          <a:p>
            <a:pPr algn="ctr"/>
            <a:endParaRPr lang="en-GB" dirty="0">
              <a:latin typeface="Trebuchet MS" panose="020B0603020202020204"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110" t="21517" r="28717" b="5241"/>
          <a:stretch/>
        </p:blipFill>
        <p:spPr bwMode="auto">
          <a:xfrm>
            <a:off x="8780021" y="1869678"/>
            <a:ext cx="2169333" cy="324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037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321" y="1047018"/>
            <a:ext cx="5057042" cy="2528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3811831"/>
            <a:ext cx="10906857" cy="2308324"/>
          </a:xfrm>
          <a:prstGeom prst="rect">
            <a:avLst/>
          </a:prstGeom>
        </p:spPr>
        <p:txBody>
          <a:bodyPr wrap="square">
            <a:spAutoFit/>
          </a:bodyPr>
          <a:lstStyle/>
          <a:p>
            <a:pPr algn="ctr"/>
            <a:r>
              <a:rPr lang="en-GB" dirty="0">
                <a:latin typeface="Trebuchet MS" panose="020B0603020202020204" pitchFamily="34" charset="0"/>
              </a:rPr>
              <a:t>Ten Storey Love Song follows Bobby the Artist's rise to stardom and horrific drug psychosis, Johnnie's attempts to stop thieving and start pleasing Ellen in bed, and Alan Blunt, a forty-year-old truck driver who spends a worrying amount of time patrolling the grounds of the local primary school.</a:t>
            </a:r>
          </a:p>
          <a:p>
            <a:pPr algn="ctr"/>
            <a:endParaRPr lang="en-GB" dirty="0">
              <a:latin typeface="Trebuchet MS" panose="020B0603020202020204" pitchFamily="34" charset="0"/>
            </a:endParaRPr>
          </a:p>
          <a:p>
            <a:pPr algn="ctr"/>
            <a:r>
              <a:rPr lang="en-GB" dirty="0">
                <a:latin typeface="Trebuchet MS" panose="020B0603020202020204" pitchFamily="34" charset="0"/>
              </a:rPr>
              <a:t>Richard </a:t>
            </a:r>
            <a:r>
              <a:rPr lang="en-GB" dirty="0" err="1">
                <a:latin typeface="Trebuchet MS" panose="020B0603020202020204" pitchFamily="34" charset="0"/>
              </a:rPr>
              <a:t>Milward's</a:t>
            </a:r>
            <a:r>
              <a:rPr lang="en-GB" dirty="0">
                <a:latin typeface="Trebuchet MS" panose="020B0603020202020204" pitchFamily="34" charset="0"/>
              </a:rPr>
              <a:t> relentless prose is brought to life in spectacular form with live electronic music from James Orvis (Paris XY), vocals by Anna Wilson and projections by video artist Euan Baker.</a:t>
            </a:r>
          </a:p>
          <a:p>
            <a:pPr algn="ctr"/>
            <a:endParaRPr lang="en-GB" dirty="0">
              <a:latin typeface="Trebuchet MS" panose="020B0603020202020204" pitchFamily="34" charset="0"/>
            </a:endParaRPr>
          </a:p>
          <a:p>
            <a:pPr algn="ctr"/>
            <a:r>
              <a:rPr lang="en-GB" dirty="0" smtClean="0">
                <a:latin typeface="Trebuchet MS" panose="020B0603020202020204" pitchFamily="34" charset="0"/>
              </a:rPr>
              <a:t>Ten </a:t>
            </a:r>
            <a:r>
              <a:rPr lang="en-GB" dirty="0">
                <a:latin typeface="Trebuchet MS" panose="020B0603020202020204" pitchFamily="34" charset="0"/>
              </a:rPr>
              <a:t>Storey Love </a:t>
            </a:r>
            <a:r>
              <a:rPr lang="en-GB" dirty="0" smtClean="0">
                <a:latin typeface="Trebuchet MS" panose="020B0603020202020204" pitchFamily="34" charset="0"/>
              </a:rPr>
              <a:t>Song: </a:t>
            </a:r>
            <a:r>
              <a:rPr lang="en-GB" dirty="0">
                <a:latin typeface="Trebuchet MS" panose="020B0603020202020204" pitchFamily="34" charset="0"/>
              </a:rPr>
              <a:t>part play, part house party and a truly good night out.</a:t>
            </a:r>
          </a:p>
        </p:txBody>
      </p:sp>
      <p:sp>
        <p:nvSpPr>
          <p:cNvPr id="8" name="TextBox 7"/>
          <p:cNvSpPr txBox="1"/>
          <p:nvPr/>
        </p:nvSpPr>
        <p:spPr>
          <a:xfrm>
            <a:off x="293078" y="199292"/>
            <a:ext cx="3018775" cy="707886"/>
          </a:xfrm>
          <a:prstGeom prst="rect">
            <a:avLst/>
          </a:prstGeom>
          <a:noFill/>
        </p:spPr>
        <p:txBody>
          <a:bodyPr wrap="none" rtlCol="0">
            <a:spAutoFit/>
          </a:bodyPr>
          <a:lstStyle/>
          <a:p>
            <a:r>
              <a:rPr lang="en-GB" sz="4000" dirty="0" smtClean="0">
                <a:latin typeface="Trebuchet MS" panose="020B0603020202020204" pitchFamily="34" charset="0"/>
                <a:hlinkClick r:id="rId4"/>
              </a:rPr>
              <a:t>Middle Child</a:t>
            </a:r>
            <a:endParaRPr lang="en-GB" sz="4000" dirty="0">
              <a:latin typeface="Trebuchet MS" panose="020B0603020202020204" pitchFamily="34" charset="0"/>
            </a:endParaRPr>
          </a:p>
        </p:txBody>
      </p:sp>
    </p:spTree>
    <p:extLst>
      <p:ext uri="{BB962C8B-B14F-4D97-AF65-F5344CB8AC3E}">
        <p14:creationId xmlns:p14="http://schemas.microsoft.com/office/powerpoint/2010/main" val="3184807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3" name="TextBox 2"/>
          <p:cNvSpPr txBox="1"/>
          <p:nvPr/>
        </p:nvSpPr>
        <p:spPr>
          <a:xfrm>
            <a:off x="0" y="109883"/>
            <a:ext cx="11147117" cy="707886"/>
          </a:xfrm>
          <a:prstGeom prst="rect">
            <a:avLst/>
          </a:prstGeom>
          <a:noFill/>
        </p:spPr>
        <p:txBody>
          <a:bodyPr wrap="square" rtlCol="0">
            <a:spAutoFit/>
          </a:bodyPr>
          <a:lstStyle/>
          <a:p>
            <a:r>
              <a:rPr lang="en-GB" sz="4000" dirty="0">
                <a:latin typeface="Trebuchet MS" panose="020B0603020202020204" pitchFamily="34" charset="0"/>
              </a:rPr>
              <a:t>Inspector Sands and China Plate </a:t>
            </a:r>
            <a:r>
              <a:rPr lang="en-GB" sz="4000" dirty="0" smtClean="0">
                <a:latin typeface="Trebuchet MS" panose="020B0603020202020204" pitchFamily="34" charset="0"/>
              </a:rPr>
              <a:t>- THE </a:t>
            </a:r>
            <a:r>
              <a:rPr lang="en-GB" sz="4000" dirty="0">
                <a:latin typeface="Trebuchet MS" panose="020B0603020202020204" pitchFamily="34" charset="0"/>
              </a:rPr>
              <a:t>LOUNGE</a:t>
            </a:r>
            <a:endParaRPr lang="en-GB" sz="4000" dirty="0">
              <a:latin typeface="Trebuchet MS" panose="020B0603020202020204" pitchFamily="34" charset="0"/>
            </a:endParaRPr>
          </a:p>
        </p:txBody>
      </p:sp>
      <p:sp>
        <p:nvSpPr>
          <p:cNvPr id="4" name="TextBox 3"/>
          <p:cNvSpPr txBox="1"/>
          <p:nvPr/>
        </p:nvSpPr>
        <p:spPr>
          <a:xfrm>
            <a:off x="2839024" y="1552543"/>
            <a:ext cx="7951304" cy="4524315"/>
          </a:xfrm>
          <a:prstGeom prst="rect">
            <a:avLst/>
          </a:prstGeom>
          <a:noFill/>
        </p:spPr>
        <p:txBody>
          <a:bodyPr wrap="square" rtlCol="0">
            <a:spAutoFit/>
          </a:bodyPr>
          <a:lstStyle/>
          <a:p>
            <a:pPr algn="ctr"/>
            <a:r>
              <a:rPr lang="en-GB" dirty="0">
                <a:latin typeface="Trebuchet MS" panose="020B0603020202020204" pitchFamily="34" charset="0"/>
              </a:rPr>
              <a:t>97 years go by in a flash.</a:t>
            </a:r>
          </a:p>
          <a:p>
            <a:pPr algn="ctr"/>
            <a:endParaRPr lang="en-GB" dirty="0" smtClean="0">
              <a:latin typeface="Trebuchet MS" panose="020B0603020202020204" pitchFamily="34" charset="0"/>
            </a:endParaRPr>
          </a:p>
          <a:p>
            <a:pPr algn="ctr"/>
            <a:r>
              <a:rPr lang="en-GB" dirty="0" smtClean="0">
                <a:latin typeface="Trebuchet MS" panose="020B0603020202020204" pitchFamily="34" charset="0"/>
              </a:rPr>
              <a:t>An </a:t>
            </a:r>
            <a:r>
              <a:rPr lang="en-GB" dirty="0">
                <a:latin typeface="Trebuchet MS" panose="020B0603020202020204" pitchFamily="34" charset="0"/>
              </a:rPr>
              <a:t>afternoon lasts an eternity</a:t>
            </a:r>
          </a:p>
          <a:p>
            <a:pPr algn="ctr"/>
            <a:endParaRPr lang="en-GB" dirty="0">
              <a:latin typeface="Trebuchet MS" panose="020B0603020202020204" pitchFamily="34" charset="0"/>
            </a:endParaRPr>
          </a:p>
          <a:p>
            <a:pPr algn="ctr"/>
            <a:r>
              <a:rPr lang="en-GB" dirty="0">
                <a:latin typeface="Trebuchet MS" panose="020B0603020202020204" pitchFamily="34" charset="0"/>
              </a:rPr>
              <a:t>In a care home lounge somewhere off the A1, 97 year old Marsha Hewitt begins the last day of her life. But she cannot go quietly. As the radiators burn and Jeremy Kyle blares, rivalries, relatives and murderous impulses jostle for space on the Axminster carpet.</a:t>
            </a:r>
          </a:p>
          <a:p>
            <a:pPr algn="ctr"/>
            <a:endParaRPr lang="en-GB" dirty="0">
              <a:latin typeface="Trebuchet MS" panose="020B0603020202020204" pitchFamily="34" charset="0"/>
            </a:endParaRPr>
          </a:p>
          <a:p>
            <a:pPr algn="ctr"/>
            <a:r>
              <a:rPr lang="en-GB" dirty="0">
                <a:latin typeface="Trebuchet MS" panose="020B0603020202020204" pitchFamily="34" charset="0"/>
              </a:rPr>
              <a:t>By teatime, a riot is brewing.</a:t>
            </a:r>
          </a:p>
          <a:p>
            <a:pPr algn="ctr"/>
            <a:endParaRPr lang="en-GB" dirty="0">
              <a:latin typeface="Trebuchet MS" panose="020B0603020202020204" pitchFamily="34" charset="0"/>
            </a:endParaRPr>
          </a:p>
          <a:p>
            <a:pPr algn="ctr"/>
            <a:r>
              <a:rPr lang="en-GB" dirty="0">
                <a:latin typeface="Trebuchet MS" panose="020B0603020202020204" pitchFamily="34" charset="0"/>
              </a:rPr>
              <a:t>The award-winning Inspector Sands (A High Street Odyssey, If That’s All There Is, Hysteria) shine a spotlight on how we cope, or fail to cope, with ageing.</a:t>
            </a:r>
            <a:endParaRPr lang="en-GB" dirty="0">
              <a:latin typeface="Trebuchet MS" panose="020B0603020202020204" pitchFamily="34"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45" y="169484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45" y="396423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645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4" name="TextBox 3"/>
          <p:cNvSpPr txBox="1"/>
          <p:nvPr/>
        </p:nvSpPr>
        <p:spPr>
          <a:xfrm>
            <a:off x="1291577" y="2145258"/>
            <a:ext cx="7951304" cy="2585323"/>
          </a:xfrm>
          <a:prstGeom prst="rect">
            <a:avLst/>
          </a:prstGeom>
          <a:noFill/>
        </p:spPr>
        <p:txBody>
          <a:bodyPr wrap="square" rtlCol="0">
            <a:spAutoFit/>
          </a:bodyPr>
          <a:lstStyle/>
          <a:p>
            <a:r>
              <a:rPr lang="en-GB" dirty="0" smtClean="0"/>
              <a:t>“</a:t>
            </a:r>
            <a:r>
              <a:rPr lang="en-GB" dirty="0"/>
              <a:t>I’m trying to understand why British women fall in love with men on death row. I’m corresponding with Jonny, incarcerated in Texas</a:t>
            </a:r>
            <a:r>
              <a:rPr lang="en-GB" dirty="0" smtClean="0"/>
              <a:t>. I’m </a:t>
            </a:r>
            <a:r>
              <a:rPr lang="en-GB" dirty="0"/>
              <a:t>trying to understand the death penalty and how that fits into our 21st Century world. I’m trying not to be judgemental."</a:t>
            </a:r>
          </a:p>
          <a:p>
            <a:r>
              <a:rPr lang="en-GB" dirty="0"/>
              <a:t> </a:t>
            </a:r>
          </a:p>
          <a:p>
            <a:r>
              <a:rPr lang="en-GB" dirty="0"/>
              <a:t>The Road to Huntsville is an exploration into unconventional love, state homicide and challenging preconceptions.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extBox 4"/>
          <p:cNvSpPr txBox="1"/>
          <p:nvPr/>
        </p:nvSpPr>
        <p:spPr>
          <a:xfrm>
            <a:off x="504092" y="656492"/>
            <a:ext cx="10092186" cy="707886"/>
          </a:xfrm>
          <a:prstGeom prst="rect">
            <a:avLst/>
          </a:prstGeom>
          <a:noFill/>
        </p:spPr>
        <p:txBody>
          <a:bodyPr wrap="none" rtlCol="0">
            <a:spAutoFit/>
          </a:bodyPr>
          <a:lstStyle/>
          <a:p>
            <a:r>
              <a:rPr lang="en-GB" sz="4000" dirty="0">
                <a:latin typeface="Trebuchet MS" panose="020B0603020202020204" pitchFamily="34" charset="0"/>
                <a:hlinkClick r:id="rId3"/>
              </a:rPr>
              <a:t>Stephanie </a:t>
            </a:r>
            <a:r>
              <a:rPr lang="en-GB" sz="4000" dirty="0" smtClean="0">
                <a:latin typeface="Trebuchet MS" panose="020B0603020202020204" pitchFamily="34" charset="0"/>
                <a:hlinkClick r:id="rId3"/>
              </a:rPr>
              <a:t>Ridings – The Road To Huntsville </a:t>
            </a:r>
            <a:endParaRPr lang="en-GB" sz="4000" dirty="0">
              <a:latin typeface="Trebuchet MS" panose="020B0603020202020204"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7759" y="457786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789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5707" y="4359154"/>
            <a:ext cx="2750948" cy="1830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4043" y="1980652"/>
            <a:ext cx="6096000" cy="3693319"/>
          </a:xfrm>
          <a:prstGeom prst="rect">
            <a:avLst/>
          </a:prstGeom>
        </p:spPr>
        <p:txBody>
          <a:bodyPr>
            <a:spAutoFit/>
          </a:bodyPr>
          <a:lstStyle/>
          <a:p>
            <a:pPr algn="ctr"/>
            <a:r>
              <a:rPr lang="en-GB" dirty="0"/>
              <a:t>Larry works in an office and he likes it very much. He likes sorting and tidying and generally putting things in order. Everything in its place, a place for everything.</a:t>
            </a:r>
          </a:p>
          <a:p>
            <a:r>
              <a:rPr lang="en-GB" dirty="0"/>
              <a:t> </a:t>
            </a:r>
          </a:p>
          <a:p>
            <a:pPr algn="ctr"/>
            <a:r>
              <a:rPr lang="en-GB" dirty="0"/>
              <a:t>But one day, a suitcase suddenly appears at his door. A suitcase with a tiny label. A tiny label with Larry’s name on it. And this suitcase has a mission...</a:t>
            </a:r>
          </a:p>
          <a:p>
            <a:pPr algn="ctr"/>
            <a:r>
              <a:rPr lang="en-GB" dirty="0"/>
              <a:t> </a:t>
            </a:r>
          </a:p>
          <a:p>
            <a:pPr algn="ctr"/>
            <a:r>
              <a:rPr lang="en-GB" dirty="0"/>
              <a:t>Join Larry in ‘The Secret Life of Suitcases’ as his world gets turned upside down by a fantastical flying suitcase taking him further than he ever thought possible. Follow Larry’s journey as he discovers the thrill of adventure and the joy of coming home again</a:t>
            </a:r>
            <a:r>
              <a:rPr lang="en-GB" dirty="0" smtClean="0"/>
              <a:t>. 4+</a:t>
            </a:r>
            <a:endParaRPr lang="en-GB" dirty="0"/>
          </a:p>
        </p:txBody>
      </p:sp>
      <p:sp>
        <p:nvSpPr>
          <p:cNvPr id="6" name="Rectangle 5"/>
          <p:cNvSpPr/>
          <p:nvPr/>
        </p:nvSpPr>
        <p:spPr>
          <a:xfrm>
            <a:off x="182941" y="161165"/>
            <a:ext cx="8880957" cy="1323439"/>
          </a:xfrm>
          <a:prstGeom prst="rect">
            <a:avLst/>
          </a:prstGeom>
        </p:spPr>
        <p:txBody>
          <a:bodyPr wrap="none">
            <a:spAutoFit/>
          </a:bodyPr>
          <a:lstStyle/>
          <a:p>
            <a:r>
              <a:rPr lang="en-GB" sz="4000" dirty="0">
                <a:latin typeface="Trebuchet MS" panose="020B0603020202020204" pitchFamily="34" charset="0"/>
                <a:hlinkClick r:id="rId4"/>
              </a:rPr>
              <a:t>Ailie Cohen and Lewis </a:t>
            </a:r>
            <a:r>
              <a:rPr lang="en-GB" sz="4000" dirty="0" smtClean="0">
                <a:latin typeface="Trebuchet MS" panose="020B0603020202020204" pitchFamily="34" charset="0"/>
                <a:hlinkClick r:id="rId4"/>
              </a:rPr>
              <a:t>Hetherington – </a:t>
            </a:r>
          </a:p>
          <a:p>
            <a:r>
              <a:rPr lang="en-GB" sz="4000" dirty="0" smtClean="0">
                <a:latin typeface="Trebuchet MS" panose="020B0603020202020204" pitchFamily="34" charset="0"/>
                <a:hlinkClick r:id="rId4"/>
              </a:rPr>
              <a:t>The Secret Life of Suitcases </a:t>
            </a:r>
            <a:endParaRPr lang="en-GB" sz="4000" dirty="0">
              <a:latin typeface="Trebuchet MS" panose="020B0603020202020204" pitchFamily="34" charset="0"/>
            </a:endParaRP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873" y="236989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44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5" name="Rectangle 4"/>
          <p:cNvSpPr/>
          <p:nvPr/>
        </p:nvSpPr>
        <p:spPr>
          <a:xfrm>
            <a:off x="2713527" y="1227076"/>
            <a:ext cx="6096000" cy="3693319"/>
          </a:xfrm>
          <a:prstGeom prst="rect">
            <a:avLst/>
          </a:prstGeom>
        </p:spPr>
        <p:txBody>
          <a:bodyPr>
            <a:spAutoFit/>
          </a:bodyPr>
          <a:lstStyle/>
          <a:p>
            <a:pPr algn="ctr"/>
            <a:r>
              <a:rPr lang="en-GB" dirty="0">
                <a:latin typeface="Trebuchet MS" panose="020B0603020202020204" pitchFamily="34" charset="0"/>
              </a:rPr>
              <a:t>Join a tiny snail on her trip round the world in Tall Stories’ magical, musical adaptation of the fantastic picture book by Julia Donaldson and Axel Scheffler.</a:t>
            </a:r>
          </a:p>
          <a:p>
            <a:pPr algn="ctr"/>
            <a:endParaRPr lang="en-GB" dirty="0">
              <a:latin typeface="Trebuchet MS" panose="020B0603020202020204" pitchFamily="34" charset="0"/>
            </a:endParaRPr>
          </a:p>
          <a:p>
            <a:pPr algn="ctr"/>
            <a:r>
              <a:rPr lang="en-GB" dirty="0">
                <a:latin typeface="Trebuchet MS" panose="020B0603020202020204" pitchFamily="34" charset="0"/>
              </a:rPr>
              <a:t>Longing to see the world, a tiny snail hitches a lift on the tail of a humpback whale. Together they go on an amazing adventure - but when the whale gets beached, how will the snail save him? Follow the tiny snail’s exciting journey, as seen through the eyes of an adventurous young girl and her seafaring father...</a:t>
            </a:r>
          </a:p>
          <a:p>
            <a:pPr algn="ctr"/>
            <a:endParaRPr lang="en-GB" dirty="0">
              <a:latin typeface="Trebuchet MS" panose="020B0603020202020204" pitchFamily="34" charset="0"/>
            </a:endParaRPr>
          </a:p>
          <a:p>
            <a:pPr algn="ctr"/>
            <a:r>
              <a:rPr lang="en-GB" dirty="0">
                <a:latin typeface="Trebuchet MS" panose="020B0603020202020204" pitchFamily="34" charset="0"/>
              </a:rPr>
              <a:t>Storytelling, live music and lots of laughs, in a show for everyone aged 4 and up.</a:t>
            </a:r>
          </a:p>
        </p:txBody>
      </p:sp>
      <p:sp>
        <p:nvSpPr>
          <p:cNvPr id="6" name="TextBox 5"/>
          <p:cNvSpPr txBox="1"/>
          <p:nvPr/>
        </p:nvSpPr>
        <p:spPr>
          <a:xfrm>
            <a:off x="314354" y="293077"/>
            <a:ext cx="8862619" cy="707886"/>
          </a:xfrm>
          <a:prstGeom prst="rect">
            <a:avLst/>
          </a:prstGeom>
          <a:noFill/>
        </p:spPr>
        <p:txBody>
          <a:bodyPr wrap="none" rtlCol="0">
            <a:spAutoFit/>
          </a:bodyPr>
          <a:lstStyle/>
          <a:p>
            <a:pPr algn="ctr"/>
            <a:r>
              <a:rPr lang="en-GB" sz="4000" dirty="0" smtClean="0">
                <a:latin typeface="Trebuchet MS" panose="020B0603020202020204" pitchFamily="34" charset="0"/>
                <a:hlinkClick r:id="rId3"/>
              </a:rPr>
              <a:t>Tall Stories – The Snail and </a:t>
            </a:r>
            <a:r>
              <a:rPr lang="en-GB" sz="4000" dirty="0">
                <a:latin typeface="Trebuchet MS" panose="020B0603020202020204" pitchFamily="34" charset="0"/>
                <a:hlinkClick r:id="rId3"/>
              </a:rPr>
              <a:t>T</a:t>
            </a:r>
            <a:r>
              <a:rPr lang="en-GB" sz="4000" dirty="0" smtClean="0">
                <a:latin typeface="Trebuchet MS" panose="020B0603020202020204" pitchFamily="34" charset="0"/>
                <a:hlinkClick r:id="rId3"/>
              </a:rPr>
              <a:t>he Whale</a:t>
            </a:r>
            <a:endParaRPr lang="en-GB" sz="4000" dirty="0">
              <a:latin typeface="Trebuchet MS" panose="020B0603020202020204"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98" y="4850057"/>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2290" y="4850057"/>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652" y="5102469"/>
            <a:ext cx="353377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665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6" name="Rectangle 5"/>
          <p:cNvSpPr/>
          <p:nvPr/>
        </p:nvSpPr>
        <p:spPr>
          <a:xfrm>
            <a:off x="3432042" y="1738820"/>
            <a:ext cx="6497403" cy="3970318"/>
          </a:xfrm>
          <a:prstGeom prst="rect">
            <a:avLst/>
          </a:prstGeom>
        </p:spPr>
        <p:txBody>
          <a:bodyPr wrap="square">
            <a:spAutoFit/>
          </a:bodyPr>
          <a:lstStyle/>
          <a:p>
            <a:pPr algn="ctr"/>
            <a:r>
              <a:rPr lang="en-GB" dirty="0">
                <a:latin typeface="Trebuchet MS" panose="020B0603020202020204" pitchFamily="34" charset="0"/>
              </a:rPr>
              <a:t>“Stuck in a tower, hour after hour” she sings to herself. What would you do? Join us for a tall tale of princes and pigtails, of potions and pizzas, as Rapunzel begins to find out there is more to life than just the visits from her Witch…</a:t>
            </a:r>
          </a:p>
          <a:p>
            <a:pPr algn="ctr"/>
            <a:endParaRPr lang="en-GB" dirty="0">
              <a:latin typeface="Trebuchet MS" panose="020B0603020202020204" pitchFamily="34" charset="0"/>
            </a:endParaRPr>
          </a:p>
          <a:p>
            <a:pPr algn="ctr"/>
            <a:r>
              <a:rPr lang="en-GB" dirty="0">
                <a:latin typeface="Trebuchet MS" panose="020B0603020202020204" pitchFamily="34" charset="0"/>
              </a:rPr>
              <a:t>Multi award-winning Artistic Director </a:t>
            </a:r>
            <a:r>
              <a:rPr lang="en-GB" dirty="0" err="1">
                <a:latin typeface="Trebuchet MS" panose="020B0603020202020204" pitchFamily="34" charset="0"/>
              </a:rPr>
              <a:t>Kinny</a:t>
            </a:r>
            <a:r>
              <a:rPr lang="en-GB" dirty="0">
                <a:latin typeface="Trebuchet MS" panose="020B0603020202020204" pitchFamily="34" charset="0"/>
              </a:rPr>
              <a:t> Gardner creates a whole new take on this classic tale, with beautiful puppets, magical transformations, and fully integrated Sign Language. Showcasing Krazy Kat’s mastery of visual storytelling, and bristling with creativity and humour, this is an ingenious and imaginative theatre show with big laughs!</a:t>
            </a:r>
          </a:p>
          <a:p>
            <a:pPr algn="ctr"/>
            <a:endParaRPr lang="en-GB" dirty="0">
              <a:latin typeface="Trebuchet MS" panose="020B0603020202020204" pitchFamily="34" charset="0"/>
            </a:endParaRPr>
          </a:p>
          <a:p>
            <a:pPr algn="ctr"/>
            <a:r>
              <a:rPr lang="en-GB" dirty="0">
                <a:latin typeface="Trebuchet MS" panose="020B0603020202020204" pitchFamily="34" charset="0"/>
              </a:rPr>
              <a:t>For 3-7 years and their families, the show lasts 50 minutes and is suitable for both deaf and hearing audiences.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03" y="1533653"/>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5847" y="302549"/>
            <a:ext cx="5359159" cy="707886"/>
          </a:xfrm>
          <a:prstGeom prst="rect">
            <a:avLst/>
          </a:prstGeom>
          <a:noFill/>
        </p:spPr>
        <p:txBody>
          <a:bodyPr wrap="none" rtlCol="0">
            <a:spAutoFit/>
          </a:bodyPr>
          <a:lstStyle/>
          <a:p>
            <a:r>
              <a:rPr lang="en-GB" sz="4000" dirty="0" smtClean="0">
                <a:latin typeface="Trebuchet MS" panose="020B0603020202020204" pitchFamily="34" charset="0"/>
                <a:hlinkClick r:id="rId4"/>
              </a:rPr>
              <a:t>Krazy Kat – Cinder Ella</a:t>
            </a:r>
            <a:endParaRPr lang="en-GB" sz="4000" dirty="0">
              <a:latin typeface="Trebuchet MS" panose="020B0603020202020204" pitchFamily="34" charset="0"/>
            </a:endParaRPr>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590" y="3437920"/>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56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5" name="Rectangle 4"/>
          <p:cNvSpPr/>
          <p:nvPr/>
        </p:nvSpPr>
        <p:spPr>
          <a:xfrm>
            <a:off x="2836984" y="2773740"/>
            <a:ext cx="6096000" cy="3416320"/>
          </a:xfrm>
          <a:prstGeom prst="rect">
            <a:avLst/>
          </a:prstGeom>
        </p:spPr>
        <p:txBody>
          <a:bodyPr>
            <a:spAutoFit/>
          </a:bodyPr>
          <a:lstStyle/>
          <a:p>
            <a:pPr algn="ctr"/>
            <a:r>
              <a:rPr lang="en-GB" dirty="0">
                <a:latin typeface="Trebuchet MS" panose="020B0603020202020204" pitchFamily="34" charset="0"/>
              </a:rPr>
              <a:t>Bedtime Stories encourages us to take time out from our busy lives and explore the importance of the connection between carers and children, achieving a work-life balance and managing priorities within the family. Suitable for everyone ages 3+, the show is a transporting and highly immersive experience, that combines awe-inspiring aerial feats with storytelling, physical theatre, dance and stunning projections. Upon entering the theatre space, audiences are invited to relax and feel at home in the environment of a child's bedroom and view the show from the comfort of family beds, tucked up and surrounded by cushions, teddies and blankets.</a:t>
            </a:r>
          </a:p>
        </p:txBody>
      </p:sp>
      <p:sp>
        <p:nvSpPr>
          <p:cNvPr id="6" name="TextBox 5"/>
          <p:cNvSpPr txBox="1"/>
          <p:nvPr/>
        </p:nvSpPr>
        <p:spPr>
          <a:xfrm>
            <a:off x="668215" y="317356"/>
            <a:ext cx="2077813" cy="707886"/>
          </a:xfrm>
          <a:prstGeom prst="rect">
            <a:avLst/>
          </a:prstGeom>
          <a:noFill/>
        </p:spPr>
        <p:txBody>
          <a:bodyPr wrap="none" rtlCol="0">
            <a:spAutoFit/>
          </a:bodyPr>
          <a:lstStyle/>
          <a:p>
            <a:r>
              <a:rPr lang="en-GB" sz="4000" dirty="0" smtClean="0">
                <a:latin typeface="Trebuchet MS" panose="020B0603020202020204" pitchFamily="34" charset="0"/>
                <a:hlinkClick r:id="rId3"/>
              </a:rPr>
              <a:t>Upswing</a:t>
            </a:r>
            <a:endParaRPr lang="en-GB" sz="4000" dirty="0">
              <a:latin typeface="Trebuchet MS" panose="020B0603020202020204"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880" y="895455"/>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023" y="187569"/>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569" y="428002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70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5" name="TextBox 4"/>
          <p:cNvSpPr txBox="1"/>
          <p:nvPr/>
        </p:nvSpPr>
        <p:spPr>
          <a:xfrm>
            <a:off x="164123" y="183067"/>
            <a:ext cx="6899517" cy="707886"/>
          </a:xfrm>
          <a:prstGeom prst="rect">
            <a:avLst/>
          </a:prstGeom>
          <a:noFill/>
        </p:spPr>
        <p:txBody>
          <a:bodyPr wrap="none" rtlCol="0">
            <a:spAutoFit/>
          </a:bodyPr>
          <a:lstStyle/>
          <a:p>
            <a:r>
              <a:rPr lang="en-GB" sz="4000" dirty="0" smtClean="0">
                <a:latin typeface="Trebuchet MS" panose="020B0603020202020204" pitchFamily="34" charset="0"/>
                <a:hlinkClick r:id="rId3"/>
              </a:rPr>
              <a:t>Okhams Razor – Tipping Point</a:t>
            </a:r>
            <a:endParaRPr lang="en-GB" sz="4000" dirty="0">
              <a:latin typeface="Trebuchet MS" panose="020B0603020202020204" pitchFamily="34" charset="0"/>
            </a:endParaRPr>
          </a:p>
        </p:txBody>
      </p:sp>
      <p:sp>
        <p:nvSpPr>
          <p:cNvPr id="6" name="Rectangle 5"/>
          <p:cNvSpPr/>
          <p:nvPr/>
        </p:nvSpPr>
        <p:spPr>
          <a:xfrm>
            <a:off x="2883877" y="1326608"/>
            <a:ext cx="6096000" cy="4524315"/>
          </a:xfrm>
          <a:prstGeom prst="rect">
            <a:avLst/>
          </a:prstGeom>
        </p:spPr>
        <p:txBody>
          <a:bodyPr>
            <a:spAutoFit/>
          </a:bodyPr>
          <a:lstStyle/>
          <a:p>
            <a:pPr algn="ctr"/>
            <a:r>
              <a:rPr lang="en-GB" dirty="0">
                <a:latin typeface="Trebuchet MS" panose="020B0603020202020204" pitchFamily="34" charset="0"/>
              </a:rPr>
              <a:t>Ockham’s Razor return with their new full length show. Tipping Point is set in the round; the audience drawn in close, as the action veers from catastrophe to mastery.  The five performers, enclosed within the circle of the stage, transform simple 5 metre metal poles into a rich landscape of images.</a:t>
            </a:r>
          </a:p>
          <a:p>
            <a:pPr algn="ctr"/>
            <a:endParaRPr lang="en-GB" dirty="0">
              <a:latin typeface="Trebuchet MS" panose="020B0603020202020204" pitchFamily="34" charset="0"/>
            </a:endParaRPr>
          </a:p>
          <a:p>
            <a:pPr algn="ctr"/>
            <a:r>
              <a:rPr lang="en-GB" dirty="0">
                <a:latin typeface="Trebuchet MS" panose="020B0603020202020204" pitchFamily="34" charset="0"/>
              </a:rPr>
              <a:t>Poles are balanced on fingertips, hung from the roof, lashed, climbed, swung from and walked along, they become forests, cross roads and pendulums. The performers balance, climb and cling to this teetering world, supporting each other as they wrestle with the moment when things begin to shift. They must decide whether to rail against the chaos, struggling to exert order on a disordered world, or ride it out, allowing life to tilt towards the tipping point</a:t>
            </a:r>
            <a:r>
              <a:rPr lang="en-GB" dirty="0" smtClean="0">
                <a:latin typeface="Trebuchet MS" panose="020B0603020202020204" pitchFamily="34" charset="0"/>
              </a:rPr>
              <a:t>. 6+</a:t>
            </a:r>
            <a:endParaRPr lang="en-GB" dirty="0">
              <a:latin typeface="Trebuchet MS" panose="020B0603020202020204" pitchFamily="34"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94" y="1999007"/>
            <a:ext cx="2115825" cy="3179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2915" y="4823808"/>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29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6" name="TextBox 5"/>
          <p:cNvSpPr txBox="1"/>
          <p:nvPr/>
        </p:nvSpPr>
        <p:spPr>
          <a:xfrm>
            <a:off x="3048000" y="2261899"/>
            <a:ext cx="3743332" cy="1938992"/>
          </a:xfrm>
          <a:prstGeom prst="rect">
            <a:avLst/>
          </a:prstGeom>
          <a:noFill/>
        </p:spPr>
        <p:txBody>
          <a:bodyPr wrap="none" rtlCol="0">
            <a:spAutoFit/>
          </a:bodyPr>
          <a:lstStyle/>
          <a:p>
            <a:pPr algn="ctr"/>
            <a:r>
              <a:rPr lang="en-GB" sz="4000" dirty="0" smtClean="0">
                <a:latin typeface="Trebuchet MS" panose="020B0603020202020204" pitchFamily="34" charset="0"/>
              </a:rPr>
              <a:t>22</a:t>
            </a:r>
            <a:r>
              <a:rPr lang="en-GB" sz="4000" baseline="30000" dirty="0" smtClean="0">
                <a:latin typeface="Trebuchet MS" panose="020B0603020202020204" pitchFamily="34" charset="0"/>
              </a:rPr>
              <a:t>nd</a:t>
            </a:r>
            <a:r>
              <a:rPr lang="en-GB" sz="4000" dirty="0" smtClean="0">
                <a:latin typeface="Trebuchet MS" panose="020B0603020202020204" pitchFamily="34" charset="0"/>
              </a:rPr>
              <a:t> September</a:t>
            </a:r>
          </a:p>
          <a:p>
            <a:pPr algn="ctr"/>
            <a:r>
              <a:rPr lang="en-GB" sz="4000" dirty="0" smtClean="0">
                <a:latin typeface="Trebuchet MS" panose="020B0603020202020204" pitchFamily="34" charset="0"/>
              </a:rPr>
              <a:t>&amp;</a:t>
            </a:r>
          </a:p>
          <a:p>
            <a:pPr algn="ctr"/>
            <a:r>
              <a:rPr lang="en-GB" sz="4000" dirty="0" smtClean="0">
                <a:latin typeface="Trebuchet MS" panose="020B0603020202020204" pitchFamily="34" charset="0"/>
              </a:rPr>
              <a:t>Next Meeting</a:t>
            </a:r>
            <a:endParaRPr lang="en-GB" sz="4000" dirty="0">
              <a:latin typeface="Trebuchet MS" panose="020B0603020202020204" pitchFamily="34"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 y="2"/>
            <a:ext cx="5574955" cy="209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5932" y="4200891"/>
            <a:ext cx="3267467" cy="233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27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5549547" cy="6885383"/>
          </a:xfrm>
          <a:prstGeom prst="rect">
            <a:avLst/>
          </a:prstGeom>
        </p:spPr>
      </p:pic>
      <p:pic>
        <p:nvPicPr>
          <p:cNvPr id="2" name="Picture 1"/>
          <p:cNvPicPr>
            <a:picLocks noChangeAspect="1"/>
          </p:cNvPicPr>
          <p:nvPr/>
        </p:nvPicPr>
        <p:blipFill>
          <a:blip r:embed="rId3"/>
          <a:stretch>
            <a:fillRect/>
          </a:stretch>
        </p:blipFill>
        <p:spPr>
          <a:xfrm>
            <a:off x="708170" y="620166"/>
            <a:ext cx="839692" cy="839692"/>
          </a:xfrm>
          <a:prstGeom prst="rect">
            <a:avLst/>
          </a:prstGeom>
        </p:spPr>
      </p:pic>
      <p:sp>
        <p:nvSpPr>
          <p:cNvPr id="4" name="TextBox 3"/>
          <p:cNvSpPr txBox="1"/>
          <p:nvPr/>
        </p:nvSpPr>
        <p:spPr>
          <a:xfrm>
            <a:off x="7993676" y="2"/>
            <a:ext cx="3983192" cy="5003870"/>
          </a:xfrm>
          <a:prstGeom prst="rect">
            <a:avLst/>
          </a:prstGeom>
          <a:noFill/>
        </p:spPr>
        <p:txBody>
          <a:bodyPr wrap="square" rtlCol="0">
            <a:spAutoFit/>
          </a:bodyPr>
          <a:lstStyle/>
          <a:p>
            <a:pPr>
              <a:lnSpc>
                <a:spcPct val="140000"/>
              </a:lnSpc>
              <a:buSzPct val="50000"/>
            </a:pPr>
            <a:r>
              <a:rPr lang="en-US" sz="2533" dirty="0">
                <a:solidFill>
                  <a:srgbClr val="8C01A5"/>
                </a:solidFill>
                <a:latin typeface="OCR F-Light"/>
                <a:cs typeface="OCR F-Light"/>
              </a:rPr>
              <a:t>We will cover:</a:t>
            </a:r>
          </a:p>
          <a:p>
            <a:pPr>
              <a:lnSpc>
                <a:spcPct val="140000"/>
              </a:lnSpc>
              <a:buSzPct val="50000"/>
            </a:pPr>
            <a:r>
              <a:rPr lang="en-US" sz="2533" dirty="0" smtClean="0">
                <a:solidFill>
                  <a:srgbClr val="8C01A5"/>
                </a:solidFill>
                <a:latin typeface="OCR F-Light"/>
                <a:cs typeface="OCR F-Light"/>
              </a:rPr>
              <a:t>A Bus Back To Ours</a:t>
            </a:r>
            <a:endParaRPr lang="en-US" sz="2533" dirty="0">
              <a:solidFill>
                <a:srgbClr val="8C01A5"/>
              </a:solidFill>
              <a:latin typeface="OCR F-Light"/>
              <a:cs typeface="OCR F-Light"/>
            </a:endParaRPr>
          </a:p>
          <a:p>
            <a:pPr>
              <a:lnSpc>
                <a:spcPct val="140000"/>
              </a:lnSpc>
              <a:buSzPct val="50000"/>
            </a:pPr>
            <a:r>
              <a:rPr lang="en-US" sz="2533" dirty="0" smtClean="0">
                <a:solidFill>
                  <a:srgbClr val="8C01A5"/>
                </a:solidFill>
                <a:latin typeface="OCR F-Light"/>
                <a:cs typeface="OCR F-Light"/>
              </a:rPr>
              <a:t>Contracts</a:t>
            </a:r>
          </a:p>
          <a:p>
            <a:pPr>
              <a:lnSpc>
                <a:spcPct val="140000"/>
              </a:lnSpc>
              <a:buSzPct val="50000"/>
            </a:pPr>
            <a:r>
              <a:rPr lang="en-US" sz="2533" dirty="0" smtClean="0">
                <a:solidFill>
                  <a:srgbClr val="8C01A5"/>
                </a:solidFill>
                <a:latin typeface="OCR F-Light"/>
                <a:cs typeface="OCR F-Light"/>
              </a:rPr>
              <a:t>Technical Staff</a:t>
            </a:r>
            <a:endParaRPr lang="en-US" sz="2533" dirty="0">
              <a:solidFill>
                <a:srgbClr val="8C01A5"/>
              </a:solidFill>
              <a:latin typeface="OCR F-Light"/>
              <a:cs typeface="OCR F-Light"/>
            </a:endParaRPr>
          </a:p>
          <a:p>
            <a:pPr>
              <a:lnSpc>
                <a:spcPct val="140000"/>
              </a:lnSpc>
              <a:buSzPct val="50000"/>
            </a:pPr>
            <a:r>
              <a:rPr lang="en-US" sz="2533" dirty="0" err="1" smtClean="0">
                <a:solidFill>
                  <a:srgbClr val="8C01A5"/>
                </a:solidFill>
                <a:latin typeface="OCR F-Light"/>
                <a:cs typeface="OCR F-Light"/>
              </a:rPr>
              <a:t>Programme</a:t>
            </a:r>
            <a:r>
              <a:rPr lang="en-US" sz="2533" dirty="0" smtClean="0">
                <a:solidFill>
                  <a:srgbClr val="8C01A5"/>
                </a:solidFill>
                <a:latin typeface="OCR F-Light"/>
                <a:cs typeface="OCR F-Light"/>
              </a:rPr>
              <a:t>:</a:t>
            </a:r>
            <a:endParaRPr lang="en-US" sz="2533" dirty="0">
              <a:solidFill>
                <a:srgbClr val="8C01A5"/>
              </a:solidFill>
              <a:latin typeface="OCR F-Light"/>
              <a:cs typeface="OCR F-Light"/>
            </a:endParaRPr>
          </a:p>
          <a:p>
            <a:pPr>
              <a:lnSpc>
                <a:spcPct val="140000"/>
              </a:lnSpc>
              <a:buSzPct val="50000"/>
            </a:pPr>
            <a:r>
              <a:rPr lang="en-US" sz="2533" dirty="0">
                <a:solidFill>
                  <a:srgbClr val="8C01A5"/>
                </a:solidFill>
                <a:latin typeface="OCR F-Light"/>
                <a:cs typeface="OCR F-Light"/>
              </a:rPr>
              <a:t>	</a:t>
            </a:r>
            <a:r>
              <a:rPr lang="en-US" sz="2533" dirty="0" smtClean="0">
                <a:solidFill>
                  <a:srgbClr val="8C01A5"/>
                </a:solidFill>
                <a:latin typeface="OCR F-Light"/>
                <a:cs typeface="OCR F-Light"/>
              </a:rPr>
              <a:t>Theatre</a:t>
            </a:r>
          </a:p>
          <a:p>
            <a:pPr>
              <a:lnSpc>
                <a:spcPct val="140000"/>
              </a:lnSpc>
              <a:buSzPct val="50000"/>
            </a:pPr>
            <a:r>
              <a:rPr lang="en-US" sz="2533" dirty="0" smtClean="0">
                <a:solidFill>
                  <a:srgbClr val="8C01A5"/>
                </a:solidFill>
                <a:latin typeface="OCR F-Light"/>
                <a:cs typeface="OCR F-Light"/>
              </a:rPr>
              <a:t>	Circus</a:t>
            </a:r>
            <a:endParaRPr lang="en-US" sz="2533" dirty="0">
              <a:solidFill>
                <a:srgbClr val="8C01A5"/>
              </a:solidFill>
              <a:latin typeface="OCR F-Light"/>
              <a:cs typeface="OCR F-Light"/>
            </a:endParaRPr>
          </a:p>
          <a:p>
            <a:pPr>
              <a:lnSpc>
                <a:spcPct val="140000"/>
              </a:lnSpc>
              <a:buSzPct val="50000"/>
            </a:pPr>
            <a:endParaRPr lang="en-US" sz="2533" dirty="0">
              <a:solidFill>
                <a:srgbClr val="8C01A5"/>
              </a:solidFill>
              <a:latin typeface="OCR F-Light"/>
              <a:cs typeface="OCR F-Light"/>
            </a:endParaRPr>
          </a:p>
          <a:p>
            <a:pPr>
              <a:lnSpc>
                <a:spcPct val="140000"/>
              </a:lnSpc>
              <a:buSzPct val="50000"/>
            </a:pPr>
            <a:endParaRPr lang="en-US" sz="2533" dirty="0">
              <a:solidFill>
                <a:srgbClr val="8C01A5"/>
              </a:solidFill>
              <a:latin typeface="OCR F-Light"/>
              <a:cs typeface="OCR F-Light"/>
            </a:endParaRPr>
          </a:p>
        </p:txBody>
      </p:sp>
      <p:pic>
        <p:nvPicPr>
          <p:cNvPr id="5" name="Picture 4"/>
          <p:cNvPicPr>
            <a:picLocks noChangeAspect="1"/>
          </p:cNvPicPr>
          <p:nvPr/>
        </p:nvPicPr>
        <p:blipFill>
          <a:blip r:embed="rId4"/>
          <a:stretch>
            <a:fillRect/>
          </a:stretch>
        </p:blipFill>
        <p:spPr>
          <a:xfrm>
            <a:off x="9647547" y="2902533"/>
            <a:ext cx="2544453" cy="3955467"/>
          </a:xfrm>
          <a:prstGeom prst="rect">
            <a:avLst/>
          </a:prstGeom>
        </p:spPr>
      </p:pic>
      <p:sp>
        <p:nvSpPr>
          <p:cNvPr id="8" name="Rectangle 7"/>
          <p:cNvSpPr/>
          <p:nvPr/>
        </p:nvSpPr>
        <p:spPr>
          <a:xfrm>
            <a:off x="200455" y="2902533"/>
            <a:ext cx="8771268" cy="2964786"/>
          </a:xfrm>
          <a:prstGeom prst="rect">
            <a:avLst/>
          </a:prstGeom>
        </p:spPr>
        <p:txBody>
          <a:bodyPr wrap="square">
            <a:spAutoFit/>
          </a:bodyPr>
          <a:lstStyle/>
          <a:p>
            <a:pPr>
              <a:lnSpc>
                <a:spcPct val="70000"/>
              </a:lnSpc>
            </a:pPr>
            <a:r>
              <a:rPr lang="en-US" sz="13333" b="1" dirty="0">
                <a:ln w="38100" cmpd="sng">
                  <a:solidFill>
                    <a:srgbClr val="8C01A5"/>
                  </a:solidFill>
                  <a:prstDash val="solid"/>
                  <a:miter lim="800000"/>
                </a:ln>
                <a:noFill/>
                <a:latin typeface="OCR F-Bold OSF"/>
                <a:cs typeface="OCR F-Bold OSF"/>
              </a:rPr>
              <a:t>TODAY’S </a:t>
            </a:r>
            <a:r>
              <a:rPr lang="en-US" sz="13333" b="1" dirty="0">
                <a:ln w="38100" cmpd="sng">
                  <a:noFill/>
                  <a:prstDash val="solid"/>
                  <a:miter lim="800000"/>
                </a:ln>
                <a:solidFill>
                  <a:schemeClr val="accent4"/>
                </a:solidFill>
                <a:latin typeface="OCR F-Bold OSF"/>
                <a:cs typeface="OCR F-Bold OSF"/>
              </a:rPr>
              <a:t>MEETING</a:t>
            </a:r>
            <a:endParaRPr lang="en-US" sz="13333" b="1" dirty="0">
              <a:ln w="38100" cmpd="sng">
                <a:noFill/>
                <a:prstDash val="solid"/>
                <a:miter lim="800000"/>
              </a:ln>
              <a:solidFill>
                <a:schemeClr val="accent4"/>
              </a:solidFill>
            </a:endParaRPr>
          </a:p>
        </p:txBody>
      </p:sp>
    </p:spTree>
    <p:extLst>
      <p:ext uri="{BB962C8B-B14F-4D97-AF65-F5344CB8AC3E}">
        <p14:creationId xmlns:p14="http://schemas.microsoft.com/office/powerpoint/2010/main" val="1638543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6384" y="1481070"/>
            <a:ext cx="5663084" cy="4042303"/>
          </a:xfrm>
          <a:prstGeom prst="rect">
            <a:avLst/>
          </a:prstGeom>
          <a:noFill/>
          <a:ln>
            <a:noFill/>
          </a:ln>
        </p:spPr>
      </p:pic>
    </p:spTree>
    <p:extLst>
      <p:ext uri="{BB962C8B-B14F-4D97-AF65-F5344CB8AC3E}">
        <p14:creationId xmlns:p14="http://schemas.microsoft.com/office/powerpoint/2010/main" val="297597478"/>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9" y="0"/>
            <a:ext cx="5493609" cy="685800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325" y="0"/>
            <a:ext cx="5273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0371"/>
          <a:stretch/>
        </p:blipFill>
        <p:spPr bwMode="auto">
          <a:xfrm>
            <a:off x="5638918" y="2553171"/>
            <a:ext cx="6364287" cy="239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281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pic>
        <p:nvPicPr>
          <p:cNvPr id="109" name="Picture 108"/>
          <p:cNvPicPr>
            <a:picLocks noChangeAspect="1"/>
          </p:cNvPicPr>
          <p:nvPr/>
        </p:nvPicPr>
        <p:blipFill rotWithShape="1">
          <a:blip r:embed="rId3"/>
          <a:srcRect b="9228"/>
          <a:stretch/>
        </p:blipFill>
        <p:spPr>
          <a:xfrm>
            <a:off x="16918" y="462829"/>
            <a:ext cx="12175085" cy="3481282"/>
          </a:xfrm>
          <a:prstGeom prst="rect">
            <a:avLst/>
          </a:prstGeom>
        </p:spPr>
      </p:pic>
      <p:pic>
        <p:nvPicPr>
          <p:cNvPr id="111" name="Picture 110"/>
          <p:cNvPicPr>
            <a:picLocks noChangeAspect="1"/>
          </p:cNvPicPr>
          <p:nvPr/>
        </p:nvPicPr>
        <p:blipFill rotWithShape="1">
          <a:blip r:embed="rId4"/>
          <a:srcRect l="-3352" t="31349" r="2188" b="-285"/>
          <a:stretch/>
        </p:blipFill>
        <p:spPr>
          <a:xfrm>
            <a:off x="357808" y="3833059"/>
            <a:ext cx="10912736" cy="3064250"/>
          </a:xfrm>
          <a:prstGeom prst="rect">
            <a:avLst/>
          </a:prstGeom>
        </p:spPr>
      </p:pic>
    </p:spTree>
    <p:extLst>
      <p:ext uri="{BB962C8B-B14F-4D97-AF65-F5344CB8AC3E}">
        <p14:creationId xmlns:p14="http://schemas.microsoft.com/office/powerpoint/2010/main" val="105439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rot="18900000">
            <a:off x="5533283" y="3293309"/>
            <a:ext cx="1440000" cy="1440001"/>
          </a:xfrm>
          <a:prstGeom prst="rect">
            <a:avLst/>
          </a:prstGeom>
          <a:solidFill>
            <a:srgbClr val="8512BE"/>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300"/>
          </a:p>
        </p:txBody>
      </p:sp>
      <p:cxnSp>
        <p:nvCxnSpPr>
          <p:cNvPr id="90" name="Elbow Connector 89"/>
          <p:cNvCxnSpPr>
            <a:stCxn id="129" idx="3"/>
            <a:endCxn id="98" idx="2"/>
          </p:cNvCxnSpPr>
          <p:nvPr/>
        </p:nvCxnSpPr>
        <p:spPr>
          <a:xfrm flipV="1">
            <a:off x="5067031" y="4737285"/>
            <a:ext cx="467117" cy="505625"/>
          </a:xfrm>
          <a:prstGeom prst="straightConnector1">
            <a:avLst/>
          </a:prstGeom>
          <a:ln w="38100">
            <a:solidFill>
              <a:srgbClr val="8512BE"/>
            </a:solidFill>
            <a:prstDash val="sysDot"/>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rot="18900000">
            <a:off x="3036499" y="795157"/>
            <a:ext cx="1440000" cy="1440000"/>
          </a:xfrm>
          <a:prstGeom prst="rect">
            <a:avLst/>
          </a:prstGeom>
          <a:solidFill>
            <a:srgbClr val="E34350"/>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300"/>
          </a:p>
        </p:txBody>
      </p:sp>
      <p:sp>
        <p:nvSpPr>
          <p:cNvPr id="81" name="Rectangle 80"/>
          <p:cNvSpPr/>
          <p:nvPr/>
        </p:nvSpPr>
        <p:spPr>
          <a:xfrm rot="18900000">
            <a:off x="5533283" y="330731"/>
            <a:ext cx="1440000" cy="1440000"/>
          </a:xfrm>
          <a:prstGeom prst="rect">
            <a:avLst/>
          </a:prstGeom>
          <a:solidFill>
            <a:srgbClr val="E34350"/>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300"/>
          </a:p>
        </p:txBody>
      </p:sp>
      <p:sp>
        <p:nvSpPr>
          <p:cNvPr id="87" name="Rectangle 86"/>
          <p:cNvSpPr/>
          <p:nvPr/>
        </p:nvSpPr>
        <p:spPr>
          <a:xfrm rot="18900000">
            <a:off x="8030067" y="795157"/>
            <a:ext cx="1440000" cy="1440000"/>
          </a:xfrm>
          <a:prstGeom prst="rect">
            <a:avLst/>
          </a:prstGeom>
          <a:solidFill>
            <a:srgbClr val="E34350"/>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300"/>
          </a:p>
        </p:txBody>
      </p:sp>
      <p:sp>
        <p:nvSpPr>
          <p:cNvPr id="94" name="Rectangle 93"/>
          <p:cNvSpPr/>
          <p:nvPr/>
        </p:nvSpPr>
        <p:spPr>
          <a:xfrm rot="18900000">
            <a:off x="9661972" y="3293308"/>
            <a:ext cx="1440001" cy="1440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300"/>
          </a:p>
        </p:txBody>
      </p:sp>
      <p:sp>
        <p:nvSpPr>
          <p:cNvPr id="112" name="Rectangle 111"/>
          <p:cNvSpPr/>
          <p:nvPr/>
        </p:nvSpPr>
        <p:spPr>
          <a:xfrm rot="18900000">
            <a:off x="979042" y="3293308"/>
            <a:ext cx="1440001" cy="1440000"/>
          </a:xfrm>
          <a:prstGeom prst="rect">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300"/>
          </a:p>
        </p:txBody>
      </p:sp>
      <p:sp>
        <p:nvSpPr>
          <p:cNvPr id="115" name="TextBox 114"/>
          <p:cNvSpPr txBox="1"/>
          <p:nvPr/>
        </p:nvSpPr>
        <p:spPr>
          <a:xfrm rot="2700000">
            <a:off x="314200" y="4435879"/>
            <a:ext cx="1418465" cy="492443"/>
          </a:xfrm>
          <a:prstGeom prst="rect">
            <a:avLst/>
          </a:prstGeom>
          <a:noFill/>
        </p:spPr>
        <p:txBody>
          <a:bodyPr wrap="square" lIns="121917" tIns="60958" rIns="121917" bIns="60958" rtlCol="0">
            <a:spAutoFit/>
          </a:bodyPr>
          <a:lstStyle/>
          <a:p>
            <a:pPr algn="ctr">
              <a:lnSpc>
                <a:spcPct val="90000"/>
              </a:lnSpc>
            </a:pPr>
            <a:r>
              <a:rPr lang="en-US" sz="1300" dirty="0">
                <a:solidFill>
                  <a:schemeClr val="accent2"/>
                </a:solidFill>
                <a:latin typeface="Trebuchet MS" panose="020B0603020202020204" pitchFamily="34" charset="0"/>
                <a:cs typeface="OCR F-Bold OSF"/>
              </a:rPr>
              <a:t>PROGRAMMING</a:t>
            </a:r>
          </a:p>
          <a:p>
            <a:pPr algn="ctr">
              <a:lnSpc>
                <a:spcPct val="90000"/>
              </a:lnSpc>
            </a:pPr>
            <a:r>
              <a:rPr lang="en-US" sz="1300" dirty="0">
                <a:solidFill>
                  <a:schemeClr val="accent2"/>
                </a:solidFill>
                <a:latin typeface="Trebuchet MS" panose="020B0603020202020204" pitchFamily="34" charset="0"/>
                <a:cs typeface="OCR F-Bold OSF"/>
              </a:rPr>
              <a:t>PARTNERS</a:t>
            </a:r>
          </a:p>
        </p:txBody>
      </p:sp>
      <p:sp>
        <p:nvSpPr>
          <p:cNvPr id="121" name="Rectangle 120"/>
          <p:cNvSpPr/>
          <p:nvPr/>
        </p:nvSpPr>
        <p:spPr>
          <a:xfrm rot="18900000">
            <a:off x="1997278" y="4311543"/>
            <a:ext cx="1440001" cy="1440000"/>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300">
              <a:solidFill>
                <a:schemeClr val="accent2"/>
              </a:solidFill>
            </a:endParaRPr>
          </a:p>
        </p:txBody>
      </p:sp>
      <p:sp>
        <p:nvSpPr>
          <p:cNvPr id="129" name="Rectangle 128"/>
          <p:cNvSpPr/>
          <p:nvPr/>
        </p:nvSpPr>
        <p:spPr>
          <a:xfrm rot="18900000">
            <a:off x="3837913" y="5032026"/>
            <a:ext cx="1440000" cy="1440001"/>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300"/>
          </a:p>
        </p:txBody>
      </p:sp>
      <p:cxnSp>
        <p:nvCxnSpPr>
          <p:cNvPr id="131" name="Elbow Connector 89"/>
          <p:cNvCxnSpPr/>
          <p:nvPr/>
        </p:nvCxnSpPr>
        <p:spPr>
          <a:xfrm>
            <a:off x="2707116" y="4018153"/>
            <a:ext cx="2604323" cy="0"/>
          </a:xfrm>
          <a:prstGeom prst="straightConnector1">
            <a:avLst/>
          </a:prstGeom>
          <a:ln w="38100">
            <a:solidFill>
              <a:srgbClr val="8512BE"/>
            </a:solidFill>
            <a:prstDash val="sysDot"/>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3" name="Elbow Connector 89"/>
          <p:cNvCxnSpPr/>
          <p:nvPr/>
        </p:nvCxnSpPr>
        <p:spPr>
          <a:xfrm>
            <a:off x="7184299" y="4018153"/>
            <a:ext cx="2199757" cy="0"/>
          </a:xfrm>
          <a:prstGeom prst="straightConnector1">
            <a:avLst/>
          </a:prstGeom>
          <a:ln w="38100">
            <a:solidFill>
              <a:srgbClr val="8512BE"/>
            </a:solidFill>
            <a:prstDash val="sysDot"/>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4" name="Elbow Connector 89"/>
          <p:cNvCxnSpPr>
            <a:stCxn id="46" idx="2"/>
            <a:endCxn id="48" idx="0"/>
          </p:cNvCxnSpPr>
          <p:nvPr/>
        </p:nvCxnSpPr>
        <p:spPr>
          <a:xfrm>
            <a:off x="4265616" y="2024275"/>
            <a:ext cx="1478549" cy="1479916"/>
          </a:xfrm>
          <a:prstGeom prst="straightConnector1">
            <a:avLst/>
          </a:prstGeom>
          <a:ln w="38100">
            <a:solidFill>
              <a:srgbClr val="8512BE"/>
            </a:solidFill>
            <a:prstDash val="sysDot"/>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5" name="Elbow Connector 89"/>
          <p:cNvCxnSpPr>
            <a:stCxn id="97" idx="2"/>
            <a:endCxn id="48" idx="3"/>
          </p:cNvCxnSpPr>
          <p:nvPr/>
        </p:nvCxnSpPr>
        <p:spPr>
          <a:xfrm flipH="1">
            <a:off x="6762400" y="2234291"/>
            <a:ext cx="1268533" cy="1269901"/>
          </a:xfrm>
          <a:prstGeom prst="straightConnector1">
            <a:avLst/>
          </a:prstGeom>
          <a:ln w="38100">
            <a:solidFill>
              <a:srgbClr val="8512BE"/>
            </a:solidFill>
            <a:prstDash val="sysDot"/>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6" name="Elbow Connector 89"/>
          <p:cNvCxnSpPr/>
          <p:nvPr/>
        </p:nvCxnSpPr>
        <p:spPr>
          <a:xfrm>
            <a:off x="6253283" y="2068966"/>
            <a:ext cx="0" cy="926108"/>
          </a:xfrm>
          <a:prstGeom prst="straightConnector1">
            <a:avLst/>
          </a:prstGeom>
          <a:ln w="38100">
            <a:solidFill>
              <a:srgbClr val="8512BE"/>
            </a:solidFill>
            <a:prstDash val="sysDot"/>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rot="2700000">
            <a:off x="1332437" y="5474323"/>
            <a:ext cx="1418465" cy="492443"/>
          </a:xfrm>
          <a:prstGeom prst="rect">
            <a:avLst/>
          </a:prstGeom>
          <a:noFill/>
        </p:spPr>
        <p:txBody>
          <a:bodyPr wrap="square" lIns="121917" tIns="60958" rIns="121917" bIns="60958" rtlCol="0">
            <a:spAutoFit/>
          </a:bodyPr>
          <a:lstStyle/>
          <a:p>
            <a:pPr algn="ctr">
              <a:lnSpc>
                <a:spcPct val="90000"/>
              </a:lnSpc>
            </a:pPr>
            <a:r>
              <a:rPr lang="en-US" sz="1300" dirty="0">
                <a:solidFill>
                  <a:schemeClr val="accent2"/>
                </a:solidFill>
                <a:latin typeface="Trebuchet MS" panose="020B0603020202020204" pitchFamily="34" charset="0"/>
                <a:cs typeface="OCR F-Bold OSF"/>
              </a:rPr>
              <a:t>PROGRAMME</a:t>
            </a:r>
          </a:p>
          <a:p>
            <a:pPr algn="ctr">
              <a:lnSpc>
                <a:spcPct val="90000"/>
              </a:lnSpc>
            </a:pPr>
            <a:r>
              <a:rPr lang="en-US" sz="1300" dirty="0">
                <a:solidFill>
                  <a:schemeClr val="accent2"/>
                </a:solidFill>
                <a:latin typeface="Trebuchet MS" panose="020B0603020202020204" pitchFamily="34" charset="0"/>
                <a:cs typeface="OCR F-Bold OSF"/>
              </a:rPr>
              <a:t>CONSULTANT</a:t>
            </a:r>
          </a:p>
        </p:txBody>
      </p:sp>
      <p:sp>
        <p:nvSpPr>
          <p:cNvPr id="80" name="TextBox 79"/>
          <p:cNvSpPr txBox="1"/>
          <p:nvPr/>
        </p:nvSpPr>
        <p:spPr>
          <a:xfrm rot="2700000">
            <a:off x="3173072" y="6181412"/>
            <a:ext cx="1418465" cy="492443"/>
          </a:xfrm>
          <a:prstGeom prst="rect">
            <a:avLst/>
          </a:prstGeom>
          <a:noFill/>
        </p:spPr>
        <p:txBody>
          <a:bodyPr wrap="square" lIns="121917" tIns="60958" rIns="121917" bIns="60958" rtlCol="0">
            <a:spAutoFit/>
          </a:bodyPr>
          <a:lstStyle/>
          <a:p>
            <a:pPr algn="ctr">
              <a:lnSpc>
                <a:spcPct val="90000"/>
              </a:lnSpc>
            </a:pPr>
            <a:r>
              <a:rPr lang="en-US" sz="1300" dirty="0">
                <a:solidFill>
                  <a:schemeClr val="accent2"/>
                </a:solidFill>
                <a:latin typeface="Trebuchet MS" panose="020B0603020202020204" pitchFamily="34" charset="0"/>
                <a:cs typeface="OCR F-Bold OSF"/>
              </a:rPr>
              <a:t>HULL 2017</a:t>
            </a:r>
          </a:p>
          <a:p>
            <a:pPr algn="ctr">
              <a:lnSpc>
                <a:spcPct val="90000"/>
              </a:lnSpc>
            </a:pPr>
            <a:r>
              <a:rPr lang="en-US" sz="1300" dirty="0">
                <a:solidFill>
                  <a:schemeClr val="accent2"/>
                </a:solidFill>
                <a:latin typeface="Trebuchet MS" panose="020B0603020202020204" pitchFamily="34" charset="0"/>
                <a:cs typeface="OCR F-Bold OSF"/>
              </a:rPr>
              <a:t>CORE TEAM</a:t>
            </a:r>
          </a:p>
        </p:txBody>
      </p:sp>
      <p:sp>
        <p:nvSpPr>
          <p:cNvPr id="83" name="TextBox 82"/>
          <p:cNvSpPr txBox="1"/>
          <p:nvPr/>
        </p:nvSpPr>
        <p:spPr>
          <a:xfrm rot="2700000">
            <a:off x="8997130" y="4447539"/>
            <a:ext cx="1418465" cy="492443"/>
          </a:xfrm>
          <a:prstGeom prst="rect">
            <a:avLst/>
          </a:prstGeom>
          <a:noFill/>
        </p:spPr>
        <p:txBody>
          <a:bodyPr wrap="square" lIns="121917" tIns="60958" rIns="121917" bIns="60958" rtlCol="0">
            <a:spAutoFit/>
          </a:bodyPr>
          <a:lstStyle/>
          <a:p>
            <a:pPr algn="ctr">
              <a:lnSpc>
                <a:spcPct val="90000"/>
              </a:lnSpc>
            </a:pPr>
            <a:r>
              <a:rPr lang="en-US" sz="1300" dirty="0">
                <a:solidFill>
                  <a:schemeClr val="accent2"/>
                </a:solidFill>
                <a:latin typeface="Trebuchet MS" panose="020B0603020202020204" pitchFamily="34" charset="0"/>
                <a:cs typeface="OCR F-Bold OSF"/>
              </a:rPr>
              <a:t>TOURING PRODUCTIONS</a:t>
            </a:r>
          </a:p>
        </p:txBody>
      </p:sp>
      <p:sp>
        <p:nvSpPr>
          <p:cNvPr id="92" name="TextBox 91"/>
          <p:cNvSpPr txBox="1"/>
          <p:nvPr/>
        </p:nvSpPr>
        <p:spPr>
          <a:xfrm rot="2700000">
            <a:off x="2428821" y="1971588"/>
            <a:ext cx="1418465" cy="307776"/>
          </a:xfrm>
          <a:prstGeom prst="rect">
            <a:avLst/>
          </a:prstGeom>
          <a:noFill/>
        </p:spPr>
        <p:txBody>
          <a:bodyPr wrap="square" lIns="121917" tIns="60958" rIns="121917" bIns="60958" rtlCol="0">
            <a:spAutoFit/>
          </a:bodyPr>
          <a:lstStyle/>
          <a:p>
            <a:pPr algn="ctr">
              <a:lnSpc>
                <a:spcPct val="90000"/>
              </a:lnSpc>
            </a:pPr>
            <a:r>
              <a:rPr lang="en-US" sz="1300" dirty="0">
                <a:solidFill>
                  <a:schemeClr val="accent2"/>
                </a:solidFill>
                <a:latin typeface="Trebuchet MS" panose="020B0603020202020204" pitchFamily="34" charset="0"/>
                <a:cs typeface="OCR F-Bold OSF"/>
              </a:rPr>
              <a:t>WEST</a:t>
            </a:r>
          </a:p>
        </p:txBody>
      </p:sp>
      <p:sp>
        <p:nvSpPr>
          <p:cNvPr id="96" name="TextBox 95"/>
          <p:cNvSpPr txBox="1"/>
          <p:nvPr/>
        </p:nvSpPr>
        <p:spPr>
          <a:xfrm rot="2700000">
            <a:off x="4933733" y="1507160"/>
            <a:ext cx="1418465" cy="307776"/>
          </a:xfrm>
          <a:prstGeom prst="rect">
            <a:avLst/>
          </a:prstGeom>
          <a:noFill/>
        </p:spPr>
        <p:txBody>
          <a:bodyPr wrap="square" lIns="121917" tIns="60958" rIns="121917" bIns="60958" rtlCol="0">
            <a:spAutoFit/>
          </a:bodyPr>
          <a:lstStyle/>
          <a:p>
            <a:pPr algn="ctr">
              <a:lnSpc>
                <a:spcPct val="90000"/>
              </a:lnSpc>
            </a:pPr>
            <a:r>
              <a:rPr lang="en-US" sz="1300" dirty="0">
                <a:solidFill>
                  <a:schemeClr val="accent2"/>
                </a:solidFill>
                <a:latin typeface="Trebuchet MS" panose="020B0603020202020204" pitchFamily="34" charset="0"/>
                <a:cs typeface="OCR F-Bold OSF"/>
              </a:rPr>
              <a:t>NORTH</a:t>
            </a:r>
          </a:p>
        </p:txBody>
      </p:sp>
      <p:sp>
        <p:nvSpPr>
          <p:cNvPr id="97" name="TextBox 96"/>
          <p:cNvSpPr txBox="1"/>
          <p:nvPr/>
        </p:nvSpPr>
        <p:spPr>
          <a:xfrm rot="2700000">
            <a:off x="7430517" y="1971587"/>
            <a:ext cx="1418465" cy="307776"/>
          </a:xfrm>
          <a:prstGeom prst="rect">
            <a:avLst/>
          </a:prstGeom>
          <a:noFill/>
        </p:spPr>
        <p:txBody>
          <a:bodyPr wrap="square" lIns="121917" tIns="60958" rIns="121917" bIns="60958" rtlCol="0">
            <a:spAutoFit/>
          </a:bodyPr>
          <a:lstStyle/>
          <a:p>
            <a:pPr algn="ctr">
              <a:lnSpc>
                <a:spcPct val="90000"/>
              </a:lnSpc>
            </a:pPr>
            <a:r>
              <a:rPr lang="en-US" sz="1300" dirty="0">
                <a:solidFill>
                  <a:schemeClr val="accent2"/>
                </a:solidFill>
                <a:latin typeface="Trebuchet MS" panose="020B0603020202020204" pitchFamily="34" charset="0"/>
                <a:cs typeface="OCR F-Bold OSF"/>
              </a:rPr>
              <a:t>EAST</a:t>
            </a:r>
          </a:p>
        </p:txBody>
      </p:sp>
      <p:sp>
        <p:nvSpPr>
          <p:cNvPr id="98" name="TextBox 97"/>
          <p:cNvSpPr txBox="1"/>
          <p:nvPr/>
        </p:nvSpPr>
        <p:spPr>
          <a:xfrm rot="2700000">
            <a:off x="4933732" y="4474580"/>
            <a:ext cx="1418465" cy="307776"/>
          </a:xfrm>
          <a:prstGeom prst="rect">
            <a:avLst/>
          </a:prstGeom>
          <a:noFill/>
        </p:spPr>
        <p:txBody>
          <a:bodyPr wrap="square" lIns="121917" tIns="60958" rIns="121917" bIns="60958" rtlCol="0">
            <a:spAutoFit/>
          </a:bodyPr>
          <a:lstStyle/>
          <a:p>
            <a:pPr algn="ctr">
              <a:lnSpc>
                <a:spcPct val="90000"/>
              </a:lnSpc>
            </a:pPr>
            <a:r>
              <a:rPr lang="en-US" sz="1300" dirty="0">
                <a:solidFill>
                  <a:schemeClr val="accent2"/>
                </a:solidFill>
                <a:latin typeface="Trebuchet MS" panose="020B0603020202020204" pitchFamily="34" charset="0"/>
                <a:cs typeface="OCR F-Bold OSF"/>
              </a:rPr>
              <a:t>PROJECT TEAM</a:t>
            </a:r>
          </a:p>
        </p:txBody>
      </p:sp>
      <p:sp>
        <p:nvSpPr>
          <p:cNvPr id="99" name="Rectangle 98"/>
          <p:cNvSpPr/>
          <p:nvPr/>
        </p:nvSpPr>
        <p:spPr>
          <a:xfrm rot="2700000">
            <a:off x="6000972" y="215079"/>
            <a:ext cx="504624" cy="504623"/>
          </a:xfrm>
          <a:prstGeom prst="rect">
            <a:avLst/>
          </a:prstGeom>
          <a:solidFill>
            <a:schemeClr val="bg1"/>
          </a:solidFill>
          <a:ln>
            <a:solidFill>
              <a:srgbClr val="8512BE"/>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a:solidFill>
                  <a:schemeClr val="accent2"/>
                </a:solidFill>
              </a:rPr>
              <a:t>KINGS-WOO</a:t>
            </a:r>
            <a:r>
              <a:rPr lang="en-US" sz="800" dirty="0">
                <a:solidFill>
                  <a:schemeClr val="accent2"/>
                </a:solidFill>
              </a:rPr>
              <a:t>D</a:t>
            </a:r>
          </a:p>
        </p:txBody>
      </p:sp>
      <p:sp>
        <p:nvSpPr>
          <p:cNvPr id="101" name="Rectangle 100"/>
          <p:cNvSpPr/>
          <p:nvPr/>
        </p:nvSpPr>
        <p:spPr>
          <a:xfrm rot="2700000">
            <a:off x="5586272" y="631014"/>
            <a:ext cx="504624" cy="504623"/>
          </a:xfrm>
          <a:prstGeom prst="rect">
            <a:avLst/>
          </a:prstGeom>
          <a:solidFill>
            <a:schemeClr val="bg1"/>
          </a:solidFill>
          <a:ln>
            <a:solidFill>
              <a:srgbClr val="8512BE"/>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a:solidFill>
                  <a:schemeClr val="accent2"/>
                </a:solidFill>
              </a:rPr>
              <a:t>WINIFRED HOLTBY</a:t>
            </a:r>
          </a:p>
        </p:txBody>
      </p:sp>
      <p:sp>
        <p:nvSpPr>
          <p:cNvPr id="114" name="TextBox 113"/>
          <p:cNvSpPr txBox="1"/>
          <p:nvPr/>
        </p:nvSpPr>
        <p:spPr>
          <a:xfrm>
            <a:off x="5716667" y="3633429"/>
            <a:ext cx="2015165" cy="769441"/>
          </a:xfrm>
          <a:prstGeom prst="rect">
            <a:avLst/>
          </a:prstGeom>
          <a:solidFill>
            <a:schemeClr val="bg1"/>
          </a:solidFill>
          <a:ln>
            <a:solidFill>
              <a:schemeClr val="tx1"/>
            </a:solidFill>
          </a:ln>
        </p:spPr>
        <p:txBody>
          <a:bodyPr wrap="square" lIns="121917" tIns="60958" rIns="121917" bIns="60958" rtlCol="0">
            <a:spAutoFit/>
          </a:bodyPr>
          <a:lstStyle/>
          <a:p>
            <a:pPr>
              <a:lnSpc>
                <a:spcPct val="90000"/>
              </a:lnSpc>
            </a:pPr>
            <a:r>
              <a:rPr lang="en-US" sz="900" dirty="0">
                <a:latin typeface="Trebuchet MS" panose="020B0603020202020204" pitchFamily="34" charset="0"/>
                <a:cs typeface="OCR F-Bold OSF"/>
                <a:sym typeface="Wingdings"/>
              </a:rPr>
              <a:t> </a:t>
            </a:r>
            <a:r>
              <a:rPr lang="en-US" sz="900" dirty="0" err="1">
                <a:latin typeface="Trebuchet MS" panose="020B0603020202020204" pitchFamily="34" charset="0"/>
                <a:cs typeface="OCR F-Bold OSF"/>
              </a:rPr>
              <a:t>Programme</a:t>
            </a:r>
            <a:r>
              <a:rPr lang="en-US" sz="900" dirty="0">
                <a:latin typeface="Trebuchet MS" panose="020B0603020202020204" pitchFamily="34" charset="0"/>
                <a:cs typeface="OCR F-Bold OSF"/>
              </a:rPr>
              <a:t> Director</a:t>
            </a:r>
          </a:p>
          <a:p>
            <a:pPr>
              <a:lnSpc>
                <a:spcPct val="90000"/>
              </a:lnSpc>
            </a:pPr>
            <a:r>
              <a:rPr lang="en-US" sz="900" dirty="0">
                <a:latin typeface="Trebuchet MS" panose="020B0603020202020204" pitchFamily="34" charset="0"/>
                <a:cs typeface="OCR F-Bold OSF"/>
                <a:sym typeface="Wingdings"/>
              </a:rPr>
              <a:t> Project Administrator (p/t)</a:t>
            </a:r>
          </a:p>
          <a:p>
            <a:pPr>
              <a:lnSpc>
                <a:spcPct val="90000"/>
              </a:lnSpc>
            </a:pPr>
            <a:r>
              <a:rPr lang="en-US" sz="900" dirty="0">
                <a:latin typeface="Trebuchet MS" panose="020B0603020202020204" pitchFamily="34" charset="0"/>
                <a:cs typeface="OCR F-Bold OSF"/>
                <a:sym typeface="Wingdings"/>
              </a:rPr>
              <a:t> </a:t>
            </a:r>
            <a:r>
              <a:rPr lang="en-US" sz="900" dirty="0" err="1">
                <a:latin typeface="Trebuchet MS" panose="020B0603020202020204" pitchFamily="34" charset="0"/>
                <a:cs typeface="OCR F-Bold OSF"/>
                <a:sym typeface="Wingdings"/>
              </a:rPr>
              <a:t>Programme</a:t>
            </a:r>
            <a:r>
              <a:rPr lang="en-US" sz="900" dirty="0">
                <a:latin typeface="Trebuchet MS" panose="020B0603020202020204" pitchFamily="34" charset="0"/>
                <a:cs typeface="OCR F-Bold OSF"/>
                <a:sym typeface="Wingdings"/>
              </a:rPr>
              <a:t> Consultants/</a:t>
            </a:r>
          </a:p>
          <a:p>
            <a:pPr>
              <a:lnSpc>
                <a:spcPct val="90000"/>
              </a:lnSpc>
            </a:pPr>
            <a:r>
              <a:rPr lang="en-US" sz="900" dirty="0">
                <a:latin typeface="Trebuchet MS" panose="020B0603020202020204" pitchFamily="34" charset="0"/>
                <a:cs typeface="OCR F-Bold OSF"/>
                <a:sym typeface="Wingdings"/>
              </a:rPr>
              <a:t>      Local partners &amp; promoters</a:t>
            </a:r>
            <a:endParaRPr lang="en-US" sz="900" dirty="0">
              <a:latin typeface="Trebuchet MS" panose="020B0603020202020204" pitchFamily="34" charset="0"/>
              <a:cs typeface="OCR F-Bold OSF"/>
            </a:endParaRPr>
          </a:p>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Technical Co-</a:t>
            </a:r>
            <a:r>
              <a:rPr lang="en-US" sz="900" dirty="0" err="1">
                <a:latin typeface="Trebuchet MS" panose="020B0603020202020204" pitchFamily="34" charset="0"/>
                <a:cs typeface="OCR F-Bold OSF"/>
              </a:rPr>
              <a:t>ordinator</a:t>
            </a:r>
            <a:r>
              <a:rPr lang="en-US" sz="900" dirty="0">
                <a:latin typeface="Trebuchet MS" panose="020B0603020202020204" pitchFamily="34" charset="0"/>
                <a:cs typeface="OCR F-Bold OSF"/>
              </a:rPr>
              <a:t> (p/t)</a:t>
            </a:r>
          </a:p>
        </p:txBody>
      </p:sp>
      <p:sp>
        <p:nvSpPr>
          <p:cNvPr id="116" name="TextBox 115"/>
          <p:cNvSpPr txBox="1"/>
          <p:nvPr/>
        </p:nvSpPr>
        <p:spPr>
          <a:xfrm>
            <a:off x="4000005" y="5109647"/>
            <a:ext cx="1763939" cy="1286507"/>
          </a:xfrm>
          <a:prstGeom prst="rect">
            <a:avLst/>
          </a:prstGeom>
          <a:solidFill>
            <a:schemeClr val="bg1"/>
          </a:solidFill>
          <a:ln>
            <a:solidFill>
              <a:schemeClr val="tx1"/>
            </a:solidFill>
          </a:ln>
        </p:spPr>
        <p:txBody>
          <a:bodyPr wrap="square" lIns="121917" tIns="60958" rIns="121917" bIns="60958" rtlCol="0">
            <a:spAutoFit/>
          </a:bodyPr>
          <a:lstStyle/>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Exec Producer</a:t>
            </a:r>
          </a:p>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Technical &amp; Ops Team</a:t>
            </a:r>
          </a:p>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Artist Liaison</a:t>
            </a:r>
          </a:p>
          <a:p>
            <a:pPr>
              <a:lnSpc>
                <a:spcPct val="90000"/>
              </a:lnSpc>
            </a:pPr>
            <a:r>
              <a:rPr lang="en-US" sz="900" dirty="0">
                <a:latin typeface="Trebuchet MS" panose="020B0603020202020204" pitchFamily="34" charset="0"/>
                <a:cs typeface="OCR F-Bold OSF"/>
                <a:sym typeface="Wingdings"/>
              </a:rPr>
              <a:t> </a:t>
            </a:r>
            <a:r>
              <a:rPr lang="en-US" sz="900" dirty="0" err="1">
                <a:latin typeface="Trebuchet MS" panose="020B0603020202020204" pitchFamily="34" charset="0"/>
                <a:cs typeface="OCR F-Bold OSF"/>
              </a:rPr>
              <a:t>MarComms</a:t>
            </a:r>
            <a:r>
              <a:rPr lang="en-US" sz="900" dirty="0">
                <a:latin typeface="Trebuchet MS" panose="020B0603020202020204" pitchFamily="34" charset="0"/>
                <a:cs typeface="OCR F-Bold OSF"/>
              </a:rPr>
              <a:t> Team</a:t>
            </a:r>
          </a:p>
          <a:p>
            <a:pPr>
              <a:lnSpc>
                <a:spcPct val="90000"/>
              </a:lnSpc>
            </a:pPr>
            <a:r>
              <a:rPr lang="en-US" sz="900" dirty="0">
                <a:latin typeface="Trebuchet MS" panose="020B0603020202020204" pitchFamily="34" charset="0"/>
                <a:cs typeface="OCR F-Bold OSF"/>
                <a:sym typeface="Wingdings"/>
              </a:rPr>
              <a:t> Head of Education</a:t>
            </a:r>
            <a:endParaRPr lang="en-US" sz="900" dirty="0">
              <a:latin typeface="Trebuchet MS" panose="020B0603020202020204" pitchFamily="34" charset="0"/>
              <a:cs typeface="OCR F-Bold OSF"/>
            </a:endParaRPr>
          </a:p>
          <a:p>
            <a:pPr>
              <a:lnSpc>
                <a:spcPct val="90000"/>
              </a:lnSpc>
            </a:pPr>
            <a:r>
              <a:rPr lang="en-US" sz="900" dirty="0">
                <a:latin typeface="Trebuchet MS" panose="020B0603020202020204" pitchFamily="34" charset="0"/>
                <a:cs typeface="OCR F-Bold OSF"/>
                <a:sym typeface="Wingdings"/>
              </a:rPr>
              <a:t> Volunteering Team</a:t>
            </a:r>
          </a:p>
          <a:p>
            <a:pPr>
              <a:lnSpc>
                <a:spcPct val="90000"/>
              </a:lnSpc>
            </a:pPr>
            <a:r>
              <a:rPr lang="en-US" sz="900" dirty="0">
                <a:latin typeface="Trebuchet MS" panose="020B0603020202020204" pitchFamily="34" charset="0"/>
                <a:cs typeface="OCR F-Bold OSF"/>
                <a:sym typeface="Wingdings"/>
              </a:rPr>
              <a:t> Finance Team</a:t>
            </a:r>
          </a:p>
          <a:p>
            <a:pPr>
              <a:lnSpc>
                <a:spcPct val="90000"/>
              </a:lnSpc>
            </a:pPr>
            <a:r>
              <a:rPr lang="en-US" sz="900" dirty="0">
                <a:latin typeface="Trebuchet MS" panose="020B0603020202020204" pitchFamily="34" charset="0"/>
                <a:cs typeface="OCR F-Bold OSF"/>
                <a:sym typeface="Wingdings"/>
              </a:rPr>
              <a:t> Monitoring &amp; Evaluation</a:t>
            </a:r>
          </a:p>
          <a:p>
            <a:pPr>
              <a:lnSpc>
                <a:spcPct val="90000"/>
              </a:lnSpc>
            </a:pPr>
            <a:r>
              <a:rPr lang="en-US" sz="900" dirty="0">
                <a:latin typeface="Trebuchet MS" panose="020B0603020202020204" pitchFamily="34" charset="0"/>
                <a:cs typeface="OCR F-Bold OSF"/>
                <a:sym typeface="Wingdings"/>
              </a:rPr>
              <a:t>     (University of Hull)</a:t>
            </a:r>
          </a:p>
        </p:txBody>
      </p:sp>
      <p:sp>
        <p:nvSpPr>
          <p:cNvPr id="117" name="TextBox 116"/>
          <p:cNvSpPr txBox="1"/>
          <p:nvPr/>
        </p:nvSpPr>
        <p:spPr>
          <a:xfrm>
            <a:off x="9872485" y="3568799"/>
            <a:ext cx="1622979" cy="898708"/>
          </a:xfrm>
          <a:prstGeom prst="rect">
            <a:avLst/>
          </a:prstGeom>
          <a:solidFill>
            <a:schemeClr val="bg1"/>
          </a:solidFill>
          <a:ln>
            <a:solidFill>
              <a:schemeClr val="tx1"/>
            </a:solidFill>
          </a:ln>
        </p:spPr>
        <p:txBody>
          <a:bodyPr wrap="square" lIns="121917" tIns="60958" rIns="121917" bIns="60958" rtlCol="0">
            <a:spAutoFit/>
          </a:bodyPr>
          <a:lstStyle/>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Artists</a:t>
            </a:r>
          </a:p>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Booking Agent</a:t>
            </a:r>
          </a:p>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Technical Manager</a:t>
            </a:r>
          </a:p>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Technicians</a:t>
            </a:r>
          </a:p>
          <a:p>
            <a:pPr>
              <a:lnSpc>
                <a:spcPct val="90000"/>
              </a:lnSpc>
            </a:pPr>
            <a:r>
              <a:rPr lang="en-US" sz="900" dirty="0">
                <a:latin typeface="Trebuchet MS" panose="020B0603020202020204" pitchFamily="34" charset="0"/>
                <a:cs typeface="OCR F-Bold OSF"/>
                <a:sym typeface="Wingdings"/>
              </a:rPr>
              <a:t> Marketing Agency</a:t>
            </a:r>
            <a:endParaRPr lang="en-US" sz="900" dirty="0">
              <a:latin typeface="Trebuchet MS" panose="020B0603020202020204" pitchFamily="34" charset="0"/>
              <a:cs typeface="OCR F-Bold OSF"/>
            </a:endParaRPr>
          </a:p>
          <a:p>
            <a:pPr>
              <a:lnSpc>
                <a:spcPct val="90000"/>
              </a:lnSpc>
            </a:pPr>
            <a:r>
              <a:rPr lang="en-US" sz="900" dirty="0">
                <a:latin typeface="Trebuchet MS" panose="020B0603020202020204" pitchFamily="34" charset="0"/>
                <a:cs typeface="OCR F-Bold OSF"/>
                <a:sym typeface="Wingdings"/>
              </a:rPr>
              <a:t> PR Agency</a:t>
            </a:r>
            <a:endParaRPr lang="en-US" sz="900" dirty="0">
              <a:latin typeface="Trebuchet MS" panose="020B0603020202020204" pitchFamily="34" charset="0"/>
              <a:cs typeface="OCR F-Bold OSF"/>
            </a:endParaRPr>
          </a:p>
        </p:txBody>
      </p:sp>
      <p:sp>
        <p:nvSpPr>
          <p:cNvPr id="119" name="TextBox 118"/>
          <p:cNvSpPr txBox="1"/>
          <p:nvPr/>
        </p:nvSpPr>
        <p:spPr>
          <a:xfrm>
            <a:off x="1115286" y="3698066"/>
            <a:ext cx="1791949" cy="640175"/>
          </a:xfrm>
          <a:prstGeom prst="rect">
            <a:avLst/>
          </a:prstGeom>
          <a:solidFill>
            <a:schemeClr val="bg1"/>
          </a:solidFill>
          <a:ln>
            <a:solidFill>
              <a:schemeClr val="tx1"/>
            </a:solidFill>
          </a:ln>
        </p:spPr>
        <p:txBody>
          <a:bodyPr wrap="square" lIns="121917" tIns="60958" rIns="121917" bIns="60958" rtlCol="0">
            <a:spAutoFit/>
          </a:bodyPr>
          <a:lstStyle/>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Hull Dance</a:t>
            </a:r>
          </a:p>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Hull Independent Cinema</a:t>
            </a:r>
          </a:p>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Humber Mouth</a:t>
            </a:r>
          </a:p>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Hull Truck</a:t>
            </a:r>
          </a:p>
        </p:txBody>
      </p:sp>
      <p:sp>
        <p:nvSpPr>
          <p:cNvPr id="124" name="TextBox 123"/>
          <p:cNvSpPr txBox="1"/>
          <p:nvPr/>
        </p:nvSpPr>
        <p:spPr>
          <a:xfrm>
            <a:off x="2065098" y="4905356"/>
            <a:ext cx="1791949" cy="252377"/>
          </a:xfrm>
          <a:prstGeom prst="rect">
            <a:avLst/>
          </a:prstGeom>
          <a:solidFill>
            <a:schemeClr val="bg1"/>
          </a:solidFill>
          <a:ln>
            <a:solidFill>
              <a:schemeClr val="tx1"/>
            </a:solidFill>
          </a:ln>
        </p:spPr>
        <p:txBody>
          <a:bodyPr wrap="square" lIns="121917" tIns="60958" rIns="121917" bIns="60958" rtlCol="0">
            <a:spAutoFit/>
          </a:bodyPr>
          <a:lstStyle/>
          <a:p>
            <a:pPr>
              <a:lnSpc>
                <a:spcPct val="90000"/>
              </a:lnSpc>
            </a:pPr>
            <a:r>
              <a:rPr lang="en-US" sz="900" dirty="0">
                <a:latin typeface="Trebuchet MS" panose="020B0603020202020204" pitchFamily="34" charset="0"/>
                <a:cs typeface="OCR F-Bold OSF"/>
                <a:sym typeface="Wingdings"/>
              </a:rPr>
              <a:t> </a:t>
            </a:r>
            <a:r>
              <a:rPr lang="en-US" sz="900" dirty="0" err="1">
                <a:latin typeface="Trebuchet MS" panose="020B0603020202020204" pitchFamily="34" charset="0"/>
                <a:cs typeface="OCR F-Bold OSF"/>
              </a:rPr>
              <a:t>Programme</a:t>
            </a:r>
            <a:r>
              <a:rPr lang="en-US" sz="900" dirty="0">
                <a:latin typeface="Trebuchet MS" panose="020B0603020202020204" pitchFamily="34" charset="0"/>
                <a:cs typeface="OCR F-Bold OSF"/>
              </a:rPr>
              <a:t> Consultant</a:t>
            </a:r>
          </a:p>
        </p:txBody>
      </p:sp>
      <p:sp>
        <p:nvSpPr>
          <p:cNvPr id="47" name="Rectangle 46"/>
          <p:cNvSpPr/>
          <p:nvPr/>
        </p:nvSpPr>
        <p:spPr>
          <a:xfrm rot="2700000">
            <a:off x="3504187" y="679507"/>
            <a:ext cx="504624" cy="504623"/>
          </a:xfrm>
          <a:prstGeom prst="rect">
            <a:avLst/>
          </a:prstGeom>
          <a:solidFill>
            <a:schemeClr val="bg1"/>
          </a:solidFill>
          <a:ln>
            <a:solidFill>
              <a:srgbClr val="8512BE"/>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a:solidFill>
                  <a:schemeClr val="accent2"/>
                </a:solidFill>
              </a:rPr>
              <a:t>HYMERS</a:t>
            </a:r>
          </a:p>
        </p:txBody>
      </p:sp>
      <p:sp>
        <p:nvSpPr>
          <p:cNvPr id="50" name="Rectangle 49"/>
          <p:cNvSpPr/>
          <p:nvPr/>
        </p:nvSpPr>
        <p:spPr>
          <a:xfrm rot="2700000">
            <a:off x="3910621" y="1080902"/>
            <a:ext cx="504624" cy="504623"/>
          </a:xfrm>
          <a:prstGeom prst="rect">
            <a:avLst/>
          </a:prstGeom>
          <a:solidFill>
            <a:schemeClr val="bg1"/>
          </a:solidFill>
          <a:ln>
            <a:solidFill>
              <a:srgbClr val="8512BE"/>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a:solidFill>
                  <a:schemeClr val="accent2"/>
                </a:solidFill>
              </a:rPr>
              <a:t>WILLIAM</a:t>
            </a:r>
            <a:r>
              <a:rPr lang="en-US" sz="800" dirty="0">
                <a:solidFill>
                  <a:schemeClr val="accent2"/>
                </a:solidFill>
              </a:rPr>
              <a:t> </a:t>
            </a:r>
            <a:r>
              <a:rPr lang="en-US" sz="800" b="1" dirty="0">
                <a:solidFill>
                  <a:schemeClr val="accent2"/>
                </a:solidFill>
              </a:rPr>
              <a:t>GEMMELL</a:t>
            </a:r>
          </a:p>
        </p:txBody>
      </p:sp>
      <p:sp>
        <p:nvSpPr>
          <p:cNvPr id="54" name="Rectangle 53"/>
          <p:cNvSpPr/>
          <p:nvPr/>
        </p:nvSpPr>
        <p:spPr>
          <a:xfrm rot="2700000">
            <a:off x="3483201" y="1585768"/>
            <a:ext cx="504624" cy="504623"/>
          </a:xfrm>
          <a:prstGeom prst="rect">
            <a:avLst/>
          </a:prstGeom>
          <a:solidFill>
            <a:schemeClr val="bg1"/>
          </a:solidFill>
          <a:ln>
            <a:solidFill>
              <a:srgbClr val="8512BE"/>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dirty="0">
                <a:solidFill>
                  <a:schemeClr val="accent2"/>
                </a:solidFill>
              </a:rPr>
              <a:t>WALTON</a:t>
            </a:r>
          </a:p>
          <a:p>
            <a:pPr algn="ctr"/>
            <a:r>
              <a:rPr lang="en-US" sz="800" dirty="0">
                <a:solidFill>
                  <a:schemeClr val="accent2"/>
                </a:solidFill>
              </a:rPr>
              <a:t>ST</a:t>
            </a:r>
          </a:p>
        </p:txBody>
      </p:sp>
      <p:sp>
        <p:nvSpPr>
          <p:cNvPr id="56" name="Rectangle 55"/>
          <p:cNvSpPr/>
          <p:nvPr/>
        </p:nvSpPr>
        <p:spPr>
          <a:xfrm rot="2700000">
            <a:off x="8497756" y="679507"/>
            <a:ext cx="504624" cy="504623"/>
          </a:xfrm>
          <a:prstGeom prst="rect">
            <a:avLst/>
          </a:prstGeom>
          <a:solidFill>
            <a:schemeClr val="bg1"/>
          </a:solidFill>
          <a:ln>
            <a:solidFill>
              <a:srgbClr val="8512BE"/>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a:solidFill>
                  <a:schemeClr val="accent2"/>
                </a:solidFill>
              </a:rPr>
              <a:t>ARCH-BISHOP SENTAMU</a:t>
            </a:r>
          </a:p>
        </p:txBody>
      </p:sp>
      <p:sp>
        <p:nvSpPr>
          <p:cNvPr id="58" name="Rectangle 57"/>
          <p:cNvSpPr/>
          <p:nvPr/>
        </p:nvSpPr>
        <p:spPr>
          <a:xfrm rot="2700000">
            <a:off x="8096943" y="1421331"/>
            <a:ext cx="504624" cy="504623"/>
          </a:xfrm>
          <a:prstGeom prst="rect">
            <a:avLst/>
          </a:prstGeom>
          <a:solidFill>
            <a:schemeClr val="bg1"/>
          </a:solidFill>
          <a:ln>
            <a:solidFill>
              <a:srgbClr val="8512BE"/>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dirty="0">
                <a:solidFill>
                  <a:schemeClr val="accent2"/>
                </a:solidFill>
              </a:rPr>
              <a:t>MALET LAMBERT</a:t>
            </a:r>
          </a:p>
        </p:txBody>
      </p:sp>
      <p:sp>
        <p:nvSpPr>
          <p:cNvPr id="60" name="Rectangle 59"/>
          <p:cNvSpPr/>
          <p:nvPr/>
        </p:nvSpPr>
        <p:spPr>
          <a:xfrm rot="2700000">
            <a:off x="8904133" y="1095442"/>
            <a:ext cx="504624" cy="504623"/>
          </a:xfrm>
          <a:prstGeom prst="rect">
            <a:avLst/>
          </a:prstGeom>
          <a:solidFill>
            <a:schemeClr val="bg1"/>
          </a:solidFill>
          <a:ln>
            <a:solidFill>
              <a:srgbClr val="8512BE"/>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a:solidFill>
                  <a:schemeClr val="accent2"/>
                </a:solidFill>
              </a:rPr>
              <a:t>FREEDOM CENTRE</a:t>
            </a:r>
          </a:p>
        </p:txBody>
      </p:sp>
      <p:sp>
        <p:nvSpPr>
          <p:cNvPr id="120" name="TextBox 119"/>
          <p:cNvSpPr txBox="1"/>
          <p:nvPr/>
        </p:nvSpPr>
        <p:spPr>
          <a:xfrm>
            <a:off x="9480551" y="573654"/>
            <a:ext cx="2611923" cy="640175"/>
          </a:xfrm>
          <a:prstGeom prst="rect">
            <a:avLst/>
          </a:prstGeom>
          <a:solidFill>
            <a:schemeClr val="bg1"/>
          </a:solidFill>
          <a:ln>
            <a:solidFill>
              <a:schemeClr val="tx1"/>
            </a:solidFill>
          </a:ln>
        </p:spPr>
        <p:txBody>
          <a:bodyPr wrap="square" lIns="121917" tIns="60958" rIns="121917" bIns="60958" rtlCol="0">
            <a:spAutoFit/>
          </a:bodyPr>
          <a:lstStyle/>
          <a:p>
            <a:pPr>
              <a:lnSpc>
                <a:spcPct val="90000"/>
              </a:lnSpc>
            </a:pPr>
            <a:r>
              <a:rPr lang="en-US" sz="900" dirty="0">
                <a:latin typeface="Trebuchet MS" panose="020B0603020202020204" pitchFamily="34" charset="0"/>
                <a:cs typeface="OCR F-Bold OSF"/>
                <a:sym typeface="Wingdings"/>
              </a:rPr>
              <a:t>PER VENUE:</a:t>
            </a:r>
          </a:p>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Venue Manager &amp; Programming Lead</a:t>
            </a:r>
          </a:p>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Venue Technical Liaison</a:t>
            </a:r>
          </a:p>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Performing Arts Lead Teacher (schools)</a:t>
            </a:r>
          </a:p>
        </p:txBody>
      </p:sp>
      <p:sp>
        <p:nvSpPr>
          <p:cNvPr id="66" name="Rectangle 65"/>
          <p:cNvSpPr/>
          <p:nvPr/>
        </p:nvSpPr>
        <p:spPr>
          <a:xfrm rot="2700000">
            <a:off x="6000972" y="1398406"/>
            <a:ext cx="504624" cy="504623"/>
          </a:xfrm>
          <a:prstGeom prst="rect">
            <a:avLst/>
          </a:prstGeom>
          <a:solidFill>
            <a:schemeClr val="bg1"/>
          </a:solidFill>
          <a:ln>
            <a:solidFill>
              <a:srgbClr val="8512BE"/>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dirty="0">
                <a:solidFill>
                  <a:schemeClr val="accent2"/>
                </a:solidFill>
              </a:rPr>
              <a:t>PUBS</a:t>
            </a:r>
          </a:p>
          <a:p>
            <a:pPr algn="ctr"/>
            <a:r>
              <a:rPr lang="en-US" sz="800" dirty="0">
                <a:solidFill>
                  <a:schemeClr val="accent2"/>
                </a:solidFill>
              </a:rPr>
              <a:t>(X3)</a:t>
            </a:r>
          </a:p>
        </p:txBody>
      </p:sp>
      <p:sp>
        <p:nvSpPr>
          <p:cNvPr id="68" name="Rectangle 67"/>
          <p:cNvSpPr/>
          <p:nvPr/>
        </p:nvSpPr>
        <p:spPr>
          <a:xfrm rot="2700000">
            <a:off x="8497755" y="1821304"/>
            <a:ext cx="504624" cy="504623"/>
          </a:xfrm>
          <a:prstGeom prst="rect">
            <a:avLst/>
          </a:prstGeom>
          <a:solidFill>
            <a:schemeClr val="bg1"/>
          </a:solidFill>
          <a:ln>
            <a:solidFill>
              <a:srgbClr val="8512BE"/>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dirty="0">
                <a:solidFill>
                  <a:schemeClr val="accent2"/>
                </a:solidFill>
              </a:rPr>
              <a:t>East Park</a:t>
            </a:r>
          </a:p>
        </p:txBody>
      </p:sp>
      <p:sp>
        <p:nvSpPr>
          <p:cNvPr id="70" name="Rectangle 69"/>
          <p:cNvSpPr/>
          <p:nvPr/>
        </p:nvSpPr>
        <p:spPr>
          <a:xfrm rot="2700000">
            <a:off x="3126380" y="1067371"/>
            <a:ext cx="504624" cy="504623"/>
          </a:xfrm>
          <a:prstGeom prst="rect">
            <a:avLst/>
          </a:prstGeom>
          <a:solidFill>
            <a:schemeClr val="bg1"/>
          </a:solidFill>
          <a:ln>
            <a:solidFill>
              <a:srgbClr val="8512BE"/>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a:solidFill>
                  <a:schemeClr val="accent2"/>
                </a:solidFill>
              </a:rPr>
              <a:t>SIRIUS</a:t>
            </a:r>
            <a:r>
              <a:rPr lang="en-US" sz="800" dirty="0">
                <a:solidFill>
                  <a:schemeClr val="accent2"/>
                </a:solidFill>
              </a:rPr>
              <a:t> </a:t>
            </a:r>
            <a:r>
              <a:rPr lang="en-US" sz="800" b="1" dirty="0">
                <a:solidFill>
                  <a:schemeClr val="accent2"/>
                </a:solidFill>
              </a:rPr>
              <a:t>WEST</a:t>
            </a:r>
            <a:r>
              <a:rPr lang="en-US" sz="800" dirty="0">
                <a:solidFill>
                  <a:schemeClr val="accent2"/>
                </a:solidFill>
              </a:rPr>
              <a:t> </a:t>
            </a:r>
            <a:r>
              <a:rPr lang="en-US" sz="800" b="1" dirty="0">
                <a:solidFill>
                  <a:schemeClr val="accent2"/>
                </a:solidFill>
              </a:rPr>
              <a:t>ACADEMY</a:t>
            </a:r>
          </a:p>
        </p:txBody>
      </p:sp>
      <p:sp>
        <p:nvSpPr>
          <p:cNvPr id="71" name="Rectangle 70"/>
          <p:cNvSpPr/>
          <p:nvPr/>
        </p:nvSpPr>
        <p:spPr>
          <a:xfrm rot="2700000">
            <a:off x="3515749" y="1924258"/>
            <a:ext cx="504624" cy="504623"/>
          </a:xfrm>
          <a:prstGeom prst="rect">
            <a:avLst/>
          </a:prstGeom>
          <a:solidFill>
            <a:schemeClr val="bg1"/>
          </a:solidFill>
          <a:ln>
            <a:solidFill>
              <a:srgbClr val="8512BE"/>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dirty="0">
                <a:solidFill>
                  <a:schemeClr val="accent2"/>
                </a:solidFill>
              </a:rPr>
              <a:t>WESTERN LIBRARY</a:t>
            </a:r>
          </a:p>
        </p:txBody>
      </p:sp>
      <p:sp>
        <p:nvSpPr>
          <p:cNvPr id="123" name="TextBox 122"/>
          <p:cNvSpPr txBox="1"/>
          <p:nvPr/>
        </p:nvSpPr>
        <p:spPr>
          <a:xfrm>
            <a:off x="9480551" y="1319683"/>
            <a:ext cx="2611923" cy="1286507"/>
          </a:xfrm>
          <a:prstGeom prst="rect">
            <a:avLst/>
          </a:prstGeom>
          <a:solidFill>
            <a:schemeClr val="bg1"/>
          </a:solidFill>
          <a:ln>
            <a:solidFill>
              <a:schemeClr val="tx1"/>
            </a:solidFill>
          </a:ln>
        </p:spPr>
        <p:txBody>
          <a:bodyPr wrap="square" lIns="121917" tIns="60958" rIns="121917" bIns="60958" rtlCol="0">
            <a:spAutoFit/>
          </a:bodyPr>
          <a:lstStyle/>
          <a:p>
            <a:pPr>
              <a:lnSpc>
                <a:spcPct val="90000"/>
              </a:lnSpc>
            </a:pPr>
            <a:r>
              <a:rPr lang="en-US" sz="900" dirty="0">
                <a:latin typeface="Trebuchet MS" panose="020B0603020202020204" pitchFamily="34" charset="0"/>
                <a:cs typeface="OCR F-Bold OSF"/>
                <a:sym typeface="Wingdings"/>
              </a:rPr>
              <a:t>PER AREA:</a:t>
            </a:r>
          </a:p>
          <a:p>
            <a:pPr>
              <a:lnSpc>
                <a:spcPct val="90000"/>
              </a:lnSpc>
            </a:pPr>
            <a:r>
              <a:rPr lang="en-US" sz="900" dirty="0">
                <a:latin typeface="Trebuchet MS" panose="020B0603020202020204" pitchFamily="34" charset="0"/>
                <a:cs typeface="OCR F-Bold OSF"/>
                <a:sym typeface="Wingdings"/>
              </a:rPr>
              <a:t> Local Technical Manager</a:t>
            </a:r>
          </a:p>
          <a:p>
            <a:pPr>
              <a:lnSpc>
                <a:spcPct val="90000"/>
              </a:lnSpc>
            </a:pPr>
            <a:r>
              <a:rPr lang="en-US" sz="900" dirty="0">
                <a:latin typeface="Trebuchet MS" panose="020B0603020202020204" pitchFamily="34" charset="0"/>
                <a:cs typeface="OCR F-Bold OSF"/>
                <a:sym typeface="Wingdings"/>
              </a:rPr>
              <a:t> </a:t>
            </a:r>
            <a:r>
              <a:rPr lang="en-US" sz="900" dirty="0">
                <a:latin typeface="Trebuchet MS" panose="020B0603020202020204" pitchFamily="34" charset="0"/>
                <a:cs typeface="OCR F-Bold OSF"/>
              </a:rPr>
              <a:t>Local Technicians (x2)</a:t>
            </a:r>
          </a:p>
          <a:p>
            <a:pPr>
              <a:lnSpc>
                <a:spcPct val="90000"/>
              </a:lnSpc>
            </a:pPr>
            <a:r>
              <a:rPr lang="en-US" sz="900" dirty="0">
                <a:latin typeface="Trebuchet MS" panose="020B0603020202020204" pitchFamily="34" charset="0"/>
                <a:cs typeface="OCR F-Bold OSF"/>
                <a:sym typeface="Wingdings"/>
              </a:rPr>
              <a:t> Technical Apprentice</a:t>
            </a:r>
            <a:endParaRPr lang="en-US" sz="900" dirty="0">
              <a:latin typeface="Trebuchet MS" panose="020B0603020202020204" pitchFamily="34" charset="0"/>
              <a:cs typeface="OCR F-Bold OSF"/>
            </a:endParaRPr>
          </a:p>
          <a:p>
            <a:pPr>
              <a:lnSpc>
                <a:spcPct val="90000"/>
              </a:lnSpc>
            </a:pPr>
            <a:r>
              <a:rPr lang="en-US" sz="900" dirty="0">
                <a:latin typeface="Trebuchet MS" panose="020B0603020202020204" pitchFamily="34" charset="0"/>
                <a:cs typeface="OCR F-Bold OSF"/>
                <a:sym typeface="Wingdings"/>
              </a:rPr>
              <a:t> Local </a:t>
            </a:r>
            <a:r>
              <a:rPr lang="en-US" sz="900" dirty="0">
                <a:latin typeface="Trebuchet MS" panose="020B0603020202020204" pitchFamily="34" charset="0"/>
                <a:cs typeface="OCR F-Bold OSF"/>
              </a:rPr>
              <a:t>Marketing &amp; Engagement Manager</a:t>
            </a:r>
          </a:p>
          <a:p>
            <a:pPr>
              <a:lnSpc>
                <a:spcPct val="90000"/>
              </a:lnSpc>
            </a:pPr>
            <a:r>
              <a:rPr lang="en-US" sz="900" dirty="0">
                <a:latin typeface="Trebuchet MS" panose="020B0603020202020204" pitchFamily="34" charset="0"/>
                <a:cs typeface="OCR F-Bold OSF"/>
                <a:sym typeface="Wingdings"/>
              </a:rPr>
              <a:t> Box Office Team (x2)</a:t>
            </a:r>
          </a:p>
          <a:p>
            <a:pPr>
              <a:lnSpc>
                <a:spcPct val="90000"/>
              </a:lnSpc>
            </a:pPr>
            <a:r>
              <a:rPr lang="en-US" sz="900" dirty="0">
                <a:latin typeface="Trebuchet MS" panose="020B0603020202020204" pitchFamily="34" charset="0"/>
                <a:cs typeface="OCR F-Bold OSF"/>
                <a:sym typeface="Wingdings"/>
              </a:rPr>
              <a:t> Marketing &amp; Engagement Apprentice</a:t>
            </a:r>
          </a:p>
          <a:p>
            <a:pPr>
              <a:lnSpc>
                <a:spcPct val="90000"/>
              </a:lnSpc>
            </a:pPr>
            <a:r>
              <a:rPr lang="en-US" sz="900" dirty="0">
                <a:latin typeface="Trebuchet MS" panose="020B0603020202020204" pitchFamily="34" charset="0"/>
                <a:cs typeface="OCR F-Bold OSF"/>
                <a:sym typeface="Wingdings"/>
              </a:rPr>
              <a:t> FOH Manager &amp; Volunteer Co-</a:t>
            </a:r>
            <a:r>
              <a:rPr lang="en-US" sz="900" dirty="0" err="1">
                <a:latin typeface="Trebuchet MS" panose="020B0603020202020204" pitchFamily="34" charset="0"/>
                <a:cs typeface="OCR F-Bold OSF"/>
                <a:sym typeface="Wingdings"/>
              </a:rPr>
              <a:t>ordinator</a:t>
            </a:r>
            <a:endParaRPr lang="en-US" sz="900" dirty="0">
              <a:latin typeface="Trebuchet MS" panose="020B0603020202020204" pitchFamily="34" charset="0"/>
              <a:cs typeface="OCR F-Bold OSF"/>
              <a:sym typeface="Wingdings"/>
            </a:endParaRPr>
          </a:p>
          <a:p>
            <a:pPr>
              <a:lnSpc>
                <a:spcPct val="90000"/>
              </a:lnSpc>
            </a:pPr>
            <a:r>
              <a:rPr lang="en-US" sz="900" dirty="0">
                <a:latin typeface="Trebuchet MS" panose="020B0603020202020204" pitchFamily="34" charset="0"/>
                <a:cs typeface="OCR F-Bold OSF"/>
                <a:sym typeface="Wingdings"/>
              </a:rPr>
              <a:t> Hull 2017 Volunteers (x10)</a:t>
            </a:r>
          </a:p>
        </p:txBody>
      </p:sp>
      <p:sp>
        <p:nvSpPr>
          <p:cNvPr id="44" name="Rectangle 43"/>
          <p:cNvSpPr/>
          <p:nvPr/>
        </p:nvSpPr>
        <p:spPr>
          <a:xfrm rot="2700000">
            <a:off x="6366468" y="644285"/>
            <a:ext cx="504624" cy="504623"/>
          </a:xfrm>
          <a:prstGeom prst="rect">
            <a:avLst/>
          </a:prstGeom>
          <a:solidFill>
            <a:schemeClr val="bg1"/>
          </a:solidFill>
          <a:ln>
            <a:solidFill>
              <a:srgbClr val="8512BE"/>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a:solidFill>
                  <a:schemeClr val="accent2"/>
                </a:solidFill>
              </a:rPr>
              <a:t>North Point Shopping Centre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62" y="191074"/>
            <a:ext cx="2817678" cy="138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550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99320" y="0"/>
            <a:ext cx="5273495" cy="6858000"/>
          </a:xfrm>
          <a:prstGeom prst="rect">
            <a:avLst/>
          </a:prstGeom>
        </p:spPr>
      </p:pic>
      <p:sp>
        <p:nvSpPr>
          <p:cNvPr id="5" name="TextBox 4"/>
          <p:cNvSpPr txBox="1"/>
          <p:nvPr/>
        </p:nvSpPr>
        <p:spPr>
          <a:xfrm>
            <a:off x="911424" y="1700829"/>
            <a:ext cx="7852922" cy="636008"/>
          </a:xfrm>
          <a:prstGeom prst="rect">
            <a:avLst/>
          </a:prstGeom>
          <a:noFill/>
        </p:spPr>
        <p:txBody>
          <a:bodyPr wrap="square" rtlCol="0">
            <a:spAutoFit/>
          </a:bodyPr>
          <a:lstStyle/>
          <a:p>
            <a:pPr marL="548640" indent="-548640" defTabSz="548640">
              <a:lnSpc>
                <a:spcPct val="114000"/>
              </a:lnSpc>
              <a:buFont typeface="Arial" panose="020B0604020202020204" pitchFamily="34" charset="0"/>
              <a:buChar char="•"/>
            </a:pPr>
            <a:endParaRPr lang="en-GB" sz="1920" dirty="0">
              <a:solidFill>
                <a:prstClr val="white"/>
              </a:solidFill>
            </a:endParaRPr>
          </a:p>
          <a:p>
            <a:pPr defTabSz="548640">
              <a:lnSpc>
                <a:spcPct val="70000"/>
              </a:lnSpc>
            </a:pPr>
            <a:endParaRPr lang="en-US" sz="1920" b="1" dirty="0">
              <a:solidFill>
                <a:prstClr val="white"/>
              </a:solidFill>
              <a:latin typeface="Arial Black" panose="020B0A04020102020204" pitchFamily="34" charset="0"/>
              <a:cs typeface="OCR F-Bold OSF"/>
            </a:endParaRPr>
          </a:p>
        </p:txBody>
      </p:sp>
      <p:sp>
        <p:nvSpPr>
          <p:cNvPr id="2" name="TextBox 1"/>
          <p:cNvSpPr txBox="1"/>
          <p:nvPr/>
        </p:nvSpPr>
        <p:spPr>
          <a:xfrm>
            <a:off x="221436" y="293016"/>
            <a:ext cx="2797048" cy="683264"/>
          </a:xfrm>
          <a:prstGeom prst="rect">
            <a:avLst/>
          </a:prstGeom>
          <a:noFill/>
        </p:spPr>
        <p:txBody>
          <a:bodyPr wrap="none" rtlCol="0">
            <a:spAutoFit/>
          </a:bodyPr>
          <a:lstStyle/>
          <a:p>
            <a:pPr defTabSz="548640"/>
            <a:r>
              <a:rPr lang="en-GB" sz="3840" b="1" dirty="0" smtClean="0">
                <a:solidFill>
                  <a:srgbClr val="7030A0"/>
                </a:solidFill>
              </a:rPr>
              <a:t>Back To Ours</a:t>
            </a:r>
            <a:endParaRPr lang="en-GB" sz="3840" b="1" dirty="0">
              <a:solidFill>
                <a:srgbClr val="7030A0"/>
              </a:solidFill>
            </a:endParaRPr>
          </a:p>
        </p:txBody>
      </p:sp>
      <p:sp>
        <p:nvSpPr>
          <p:cNvPr id="3" name="TextBox 2"/>
          <p:cNvSpPr txBox="1"/>
          <p:nvPr/>
        </p:nvSpPr>
        <p:spPr>
          <a:xfrm>
            <a:off x="911424" y="2083784"/>
            <a:ext cx="10029234" cy="405649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Bring high quality shows right to people’s doorsteps </a:t>
            </a:r>
          </a:p>
          <a:p>
            <a:pPr marL="457200" indent="-457200">
              <a:buFont typeface="Arial" panose="020B0604020202020204" pitchFamily="34" charset="0"/>
              <a:buChar char="•"/>
            </a:pPr>
            <a:r>
              <a:rPr lang="en-GB" sz="2800" dirty="0" smtClean="0"/>
              <a:t>There will be something for everyone</a:t>
            </a:r>
          </a:p>
          <a:p>
            <a:pPr marL="457200" indent="-457200">
              <a:buFont typeface="Arial" panose="020B0604020202020204" pitchFamily="34" charset="0"/>
              <a:buChar char="•"/>
            </a:pPr>
            <a:r>
              <a:rPr lang="en-GB" sz="2800" dirty="0" smtClean="0"/>
              <a:t>Create new performance spaces in your venues</a:t>
            </a:r>
          </a:p>
          <a:p>
            <a:pPr marL="457200" indent="-457200">
              <a:buFont typeface="Arial" panose="020B0604020202020204" pitchFamily="34" charset="0"/>
              <a:buChar char="•"/>
            </a:pPr>
            <a:r>
              <a:rPr lang="en-GB" sz="2800" dirty="0" smtClean="0"/>
              <a:t>It will be new and interesting</a:t>
            </a:r>
          </a:p>
          <a:p>
            <a:pPr marL="457200" indent="-457200">
              <a:buFont typeface="Arial" panose="020B0604020202020204" pitchFamily="34" charset="0"/>
              <a:buChar char="•"/>
            </a:pPr>
            <a:r>
              <a:rPr lang="en-GB" sz="2800" dirty="0" smtClean="0"/>
              <a:t>People will be able to connect with the work in some way</a:t>
            </a:r>
          </a:p>
          <a:p>
            <a:pPr marL="457200" indent="-457200">
              <a:buFont typeface="Arial" panose="020B0604020202020204" pitchFamily="34" charset="0"/>
              <a:buChar char="•"/>
            </a:pPr>
            <a:r>
              <a:rPr lang="en-GB" sz="2800" dirty="0" smtClean="0"/>
              <a:t>Great days and nights out that will create memories for families</a:t>
            </a:r>
          </a:p>
          <a:p>
            <a:pPr marL="457200" indent="-457200">
              <a:buFont typeface="Arial" panose="020B0604020202020204" pitchFamily="34" charset="0"/>
              <a:buChar char="•"/>
            </a:pPr>
            <a:r>
              <a:rPr lang="en-GB" sz="2800" dirty="0" smtClean="0"/>
              <a:t>Put Hull’s neighbourhoods on the touring map</a:t>
            </a:r>
            <a:endParaRPr lang="en-GB" sz="2800" dirty="0" smtClean="0"/>
          </a:p>
          <a:p>
            <a:pPr marL="457200" indent="-457200">
              <a:buFont typeface="Arial" panose="020B0604020202020204" pitchFamily="34" charset="0"/>
              <a:buChar char="•"/>
            </a:pPr>
            <a:endParaRPr lang="en-GB" sz="2800" dirty="0" smtClean="0"/>
          </a:p>
          <a:p>
            <a:endParaRPr lang="en-GB" sz="3360" dirty="0"/>
          </a:p>
        </p:txBody>
      </p:sp>
      <p:sp>
        <p:nvSpPr>
          <p:cNvPr id="7" name="Rectangle 6"/>
          <p:cNvSpPr/>
          <p:nvPr/>
        </p:nvSpPr>
        <p:spPr>
          <a:xfrm>
            <a:off x="841086" y="1070063"/>
            <a:ext cx="6321282" cy="461665"/>
          </a:xfrm>
          <a:prstGeom prst="rect">
            <a:avLst/>
          </a:prstGeom>
        </p:spPr>
        <p:txBody>
          <a:bodyPr wrap="none">
            <a:spAutoFit/>
          </a:bodyPr>
          <a:lstStyle/>
          <a:p>
            <a:r>
              <a:rPr lang="en-GB" sz="2400" dirty="0">
                <a:latin typeface="Trebuchet MS" panose="020B0603020202020204" pitchFamily="34" charset="0"/>
              </a:rPr>
              <a:t>We want to develop a programme that will: </a:t>
            </a:r>
          </a:p>
        </p:txBody>
      </p:sp>
    </p:spTree>
    <p:extLst>
      <p:ext uri="{BB962C8B-B14F-4D97-AF65-F5344CB8AC3E}">
        <p14:creationId xmlns:p14="http://schemas.microsoft.com/office/powerpoint/2010/main" val="853760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86" y="1524000"/>
            <a:ext cx="2587279" cy="365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4586" y="267380"/>
            <a:ext cx="4897495" cy="707886"/>
          </a:xfrm>
          <a:prstGeom prst="rect">
            <a:avLst/>
          </a:prstGeom>
          <a:noFill/>
        </p:spPr>
        <p:txBody>
          <a:bodyPr wrap="none" rtlCol="0">
            <a:spAutoFit/>
          </a:bodyPr>
          <a:lstStyle/>
          <a:p>
            <a:r>
              <a:rPr lang="en-GB" sz="4000" dirty="0" smtClean="0">
                <a:latin typeface="Trebuchet MS" panose="020B0603020202020204" pitchFamily="34" charset="0"/>
                <a:hlinkClick r:id="rId4"/>
              </a:rPr>
              <a:t>Milk Presents - JOAN</a:t>
            </a:r>
            <a:endParaRPr lang="en-GB" sz="4000" dirty="0">
              <a:latin typeface="Trebuchet MS" panose="020B0603020202020204" pitchFamily="34" charset="0"/>
            </a:endParaRPr>
          </a:p>
        </p:txBody>
      </p:sp>
      <p:sp>
        <p:nvSpPr>
          <p:cNvPr id="4" name="TextBox 3"/>
          <p:cNvSpPr txBox="1"/>
          <p:nvPr/>
        </p:nvSpPr>
        <p:spPr>
          <a:xfrm>
            <a:off x="2883876" y="1314261"/>
            <a:ext cx="7373815" cy="4247317"/>
          </a:xfrm>
          <a:prstGeom prst="rect">
            <a:avLst/>
          </a:prstGeom>
          <a:noFill/>
        </p:spPr>
        <p:txBody>
          <a:bodyPr wrap="square" rtlCol="0">
            <a:spAutoFit/>
          </a:bodyPr>
          <a:lstStyle/>
          <a:p>
            <a:pPr algn="ctr"/>
            <a:r>
              <a:rPr lang="en-GB" dirty="0">
                <a:latin typeface="Trebuchet MS" panose="020B0603020202020204" pitchFamily="34" charset="0"/>
              </a:rPr>
              <a:t>Put your drinks down and your hands together, all the way from Domremy in France (via Soho and 600 years) it’s JOAN!</a:t>
            </a:r>
          </a:p>
          <a:p>
            <a:pPr algn="ctr"/>
            <a:endParaRPr lang="en-GB" dirty="0">
              <a:latin typeface="Trebuchet MS" panose="020B0603020202020204" pitchFamily="34" charset="0"/>
            </a:endParaRPr>
          </a:p>
          <a:p>
            <a:pPr algn="ctr"/>
            <a:r>
              <a:rPr lang="en-GB" dirty="0">
                <a:latin typeface="Trebuchet MS" panose="020B0603020202020204" pitchFamily="34" charset="0"/>
              </a:rPr>
              <a:t>An earthy story of courage, conviction and hope, this is Joan of Arc - quite possibly the world's first drag king. Packed with guts, heart and some well placed couscous, JOAN fuses lyrical new writing with quick wit and cabaret prowess. </a:t>
            </a:r>
          </a:p>
          <a:p>
            <a:pPr algn="ctr"/>
            <a:endParaRPr lang="en-GB" dirty="0">
              <a:latin typeface="Trebuchet MS" panose="020B0603020202020204" pitchFamily="34" charset="0"/>
            </a:endParaRPr>
          </a:p>
          <a:p>
            <a:pPr algn="ctr"/>
            <a:r>
              <a:rPr lang="en-GB" dirty="0">
                <a:latin typeface="Trebuchet MS" panose="020B0603020202020204" pitchFamily="34" charset="0"/>
              </a:rPr>
              <a:t>Performed by drag king champion Lucy Jane Parkinson, aka </a:t>
            </a:r>
            <a:r>
              <a:rPr lang="en-GB" dirty="0" err="1">
                <a:latin typeface="Trebuchet MS" panose="020B0603020202020204" pitchFamily="34" charset="0"/>
              </a:rPr>
              <a:t>LoUis</a:t>
            </a:r>
            <a:r>
              <a:rPr lang="en-GB" dirty="0">
                <a:latin typeface="Trebuchet MS" panose="020B0603020202020204" pitchFamily="34" charset="0"/>
              </a:rPr>
              <a:t> </a:t>
            </a:r>
            <a:r>
              <a:rPr lang="en-GB" dirty="0" err="1">
                <a:latin typeface="Trebuchet MS" panose="020B0603020202020204" pitchFamily="34" charset="0"/>
              </a:rPr>
              <a:t>CYfer</a:t>
            </a:r>
            <a:r>
              <a:rPr lang="en-GB" dirty="0">
                <a:latin typeface="Trebuchet MS" panose="020B0603020202020204" pitchFamily="34" charset="0"/>
              </a:rPr>
              <a:t> ('a marvel to behold' Broadway Baby), and brought together by the ever-probing and playfully anarchic Milk Presents ('Every minute spent with Milk Presents is a gift' British Theatre Guide) </a:t>
            </a:r>
          </a:p>
          <a:p>
            <a:pPr algn="ctr"/>
            <a:endParaRPr lang="en-GB" dirty="0">
              <a:latin typeface="Trebuchet MS" panose="020B0603020202020204" pitchFamily="34" charset="0"/>
            </a:endParaRPr>
          </a:p>
          <a:p>
            <a:pPr algn="ctr"/>
            <a:r>
              <a:rPr lang="en-GB" dirty="0">
                <a:latin typeface="Trebuchet MS" panose="020B0603020202020204" pitchFamily="34" charset="0"/>
              </a:rPr>
              <a:t>So pull up a pew, or indeed a bar stool, for this fearless new play about what it means to stand out, stand up and stand alone.</a:t>
            </a:r>
          </a:p>
        </p:txBody>
      </p:sp>
    </p:spTree>
    <p:extLst>
      <p:ext uri="{BB962C8B-B14F-4D97-AF65-F5344CB8AC3E}">
        <p14:creationId xmlns:p14="http://schemas.microsoft.com/office/powerpoint/2010/main" val="3318370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5" name="TextBox 4"/>
          <p:cNvSpPr txBox="1"/>
          <p:nvPr/>
        </p:nvSpPr>
        <p:spPr>
          <a:xfrm>
            <a:off x="729027" y="3238627"/>
            <a:ext cx="6940061" cy="3139321"/>
          </a:xfrm>
          <a:prstGeom prst="rect">
            <a:avLst/>
          </a:prstGeom>
          <a:noFill/>
        </p:spPr>
        <p:txBody>
          <a:bodyPr wrap="square" rtlCol="0">
            <a:spAutoFit/>
          </a:bodyPr>
          <a:lstStyle/>
          <a:p>
            <a:pPr algn="ctr"/>
            <a:r>
              <a:rPr lang="en-GB" dirty="0">
                <a:latin typeface="Trebuchet MS" panose="020B0603020202020204" pitchFamily="34" charset="0"/>
              </a:rPr>
              <a:t>Playing The Joker is about Eddie Waring’s attempt to give rugby league a national profile.</a:t>
            </a:r>
          </a:p>
          <a:p>
            <a:pPr algn="ctr"/>
            <a:endParaRPr lang="en-GB" dirty="0">
              <a:latin typeface="Trebuchet MS" panose="020B0603020202020204" pitchFamily="34" charset="0"/>
            </a:endParaRPr>
          </a:p>
          <a:p>
            <a:pPr algn="ctr"/>
            <a:r>
              <a:rPr lang="en-GB" dirty="0">
                <a:latin typeface="Trebuchet MS" panose="020B0603020202020204" pitchFamily="34" charset="0"/>
              </a:rPr>
              <a:t>Through song, jokes and gripping drama, Playing The Joker examines the People’s Game through the eyes of its voice – Eddie Waring – and its fans and asks whether Eddie was good for the game or not. This moving, funny and </a:t>
            </a:r>
            <a:r>
              <a:rPr lang="en-GB" dirty="0" smtClean="0">
                <a:latin typeface="Trebuchet MS" panose="020B0603020202020204" pitchFamily="34" charset="0"/>
              </a:rPr>
              <a:t>critically </a:t>
            </a:r>
            <a:r>
              <a:rPr lang="en-GB" dirty="0">
                <a:latin typeface="Trebuchet MS" panose="020B0603020202020204" pitchFamily="34" charset="0"/>
              </a:rPr>
              <a:t>acclaimed portrayal of a slice of 1970s northern life kicks off at the world-famous Headingley Stadium, pops in to the Queens Hotel – where it is set – and then takes in 20-odd venues from Hull to Hunslet, Whitehaven to Wigan.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750" y="987797"/>
            <a:ext cx="33337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9434" y="161872"/>
            <a:ext cx="4487742" cy="707886"/>
          </a:xfrm>
          <a:prstGeom prst="rect">
            <a:avLst/>
          </a:prstGeom>
          <a:noFill/>
        </p:spPr>
        <p:txBody>
          <a:bodyPr wrap="square" rtlCol="0">
            <a:spAutoFit/>
          </a:bodyPr>
          <a:lstStyle/>
          <a:p>
            <a:r>
              <a:rPr lang="en-GB" sz="4000" dirty="0">
                <a:latin typeface="Trebuchet MS" panose="020B0603020202020204" pitchFamily="34" charset="0"/>
                <a:hlinkClick r:id="rId4"/>
              </a:rPr>
              <a:t>Red Ladder</a:t>
            </a:r>
            <a:endParaRPr lang="en-GB" sz="4000" dirty="0">
              <a:latin typeface="Trebuchet MS" panose="020B0603020202020204" pitchFamily="34" charset="0"/>
            </a:endParaRPr>
          </a:p>
        </p:txBody>
      </p:sp>
    </p:spTree>
    <p:extLst>
      <p:ext uri="{BB962C8B-B14F-4D97-AF65-F5344CB8AC3E}">
        <p14:creationId xmlns:p14="http://schemas.microsoft.com/office/powerpoint/2010/main" val="2328181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nsitivity xmlns="80129174-c05c-43cc-8e32-21fcbdfe51bb" xsi:nil="true"/>
    <wic_System_Copyright xmlns="http://schemas.microsoft.com/sharepoint/v3/fields" xsi:nil="true"/>
  </documentManagement>
</p:properties>
</file>

<file path=customXml/itemProps1.xml><?xml version="1.0" encoding="utf-8"?>
<ds:datastoreItem xmlns:ds="http://schemas.openxmlformats.org/officeDocument/2006/customXml" ds:itemID="{DFA2F7EA-1006-4BA8-8B0B-6AA408BDCEFE}"/>
</file>

<file path=customXml/itemProps2.xml><?xml version="1.0" encoding="utf-8"?>
<ds:datastoreItem xmlns:ds="http://schemas.openxmlformats.org/officeDocument/2006/customXml" ds:itemID="{26DA3A5E-B737-4473-AAC8-B179E867E6CB}"/>
</file>

<file path=customXml/itemProps3.xml><?xml version="1.0" encoding="utf-8"?>
<ds:datastoreItem xmlns:ds="http://schemas.openxmlformats.org/officeDocument/2006/customXml" ds:itemID="{B369DD4B-14C1-49CE-B82E-8AE0E1DBF905}"/>
</file>

<file path=docProps/app.xml><?xml version="1.0" encoding="utf-8"?>
<Properties xmlns="http://schemas.openxmlformats.org/officeDocument/2006/extended-properties" xmlns:vt="http://schemas.openxmlformats.org/officeDocument/2006/docPropsVTypes">
  <TotalTime>2301</TotalTime>
  <Words>1621</Words>
  <Application>Microsoft Office PowerPoint</Application>
  <PresentationFormat>Custom</PresentationFormat>
  <Paragraphs>143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Atkinson</dc:creator>
  <cp:lastModifiedBy>Louise Yates</cp:lastModifiedBy>
  <cp:revision>41</cp:revision>
  <dcterms:created xsi:type="dcterms:W3CDTF">2016-07-11T12:49:45Z</dcterms:created>
  <dcterms:modified xsi:type="dcterms:W3CDTF">2016-08-16T10:18:01Z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