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 id="258" r:id="rId7"/>
    <p:sldId id="259" r:id="rId8"/>
    <p:sldId id="271" r:id="rId9"/>
    <p:sldId id="273" r:id="rId10"/>
    <p:sldId id="260" r:id="rId11"/>
    <p:sldId id="262" r:id="rId12"/>
    <p:sldId id="274" r:id="rId13"/>
    <p:sldId id="272" r:id="rId14"/>
    <p:sldId id="263" r:id="rId15"/>
    <p:sldId id="264" r:id="rId16"/>
    <p:sldId id="275" r:id="rId17"/>
    <p:sldId id="265" r:id="rId18"/>
    <p:sldId id="26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82" d="100"/>
          <a:sy n="82" d="100"/>
        </p:scale>
        <p:origin x="564" y="2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7/17/2017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7-11 at 11.10.31.png"/>
          <p:cNvPicPr>
            <a:picLocks noChangeAspect="1"/>
          </p:cNvPicPr>
          <p:nvPr/>
        </p:nvPicPr>
        <p:blipFill>
          <a:blip r:embed="rId2">
            <a:alphaModFix amt="37000"/>
            <a:extLst>
              <a:ext uri="{28A0092B-C50C-407E-A947-70E740481C1C}">
                <a14:useLocalDpi xmlns:a14="http://schemas.microsoft.com/office/drawing/2010/main" val="0"/>
              </a:ext>
            </a:extLst>
          </a:blip>
          <a:stretch>
            <a:fillRect/>
          </a:stretch>
        </p:blipFill>
        <p:spPr>
          <a:xfrm>
            <a:off x="0" y="0"/>
            <a:ext cx="9144000" cy="5174454"/>
          </a:xfrm>
          <a:prstGeom prst="rect">
            <a:avLst/>
          </a:prstGeom>
        </p:spPr>
      </p:pic>
      <p:sp>
        <p:nvSpPr>
          <p:cNvPr id="2" name="Title 1"/>
          <p:cNvSpPr>
            <a:spLocks noGrp="1"/>
          </p:cNvSpPr>
          <p:nvPr>
            <p:ph type="ctrTitle"/>
          </p:nvPr>
        </p:nvSpPr>
        <p:spPr>
          <a:xfrm>
            <a:off x="328229" y="2125735"/>
            <a:ext cx="5779663" cy="1102519"/>
          </a:xfrm>
        </p:spPr>
        <p:txBody>
          <a:bodyPr>
            <a:normAutofit/>
          </a:bodyPr>
          <a:lstStyle/>
          <a:p>
            <a:pPr algn="l"/>
            <a:r>
              <a:rPr lang="en-US" sz="3200" dirty="0"/>
              <a:t>Royal Ballet &amp; the opening of the New Theatre.</a:t>
            </a:r>
          </a:p>
        </p:txBody>
      </p:sp>
      <p:sp>
        <p:nvSpPr>
          <p:cNvPr id="3" name="Subtitle 2"/>
          <p:cNvSpPr>
            <a:spLocks noGrp="1"/>
          </p:cNvSpPr>
          <p:nvPr>
            <p:ph type="subTitle" idx="1"/>
          </p:nvPr>
        </p:nvSpPr>
        <p:spPr>
          <a:xfrm>
            <a:off x="328228" y="3927678"/>
            <a:ext cx="7444172" cy="1314450"/>
          </a:xfrm>
        </p:spPr>
        <p:txBody>
          <a:bodyPr>
            <a:normAutofit/>
          </a:bodyPr>
          <a:lstStyle/>
          <a:p>
            <a:pPr algn="l"/>
            <a:r>
              <a:rPr lang="en-US" sz="2400" dirty="0">
                <a:solidFill>
                  <a:schemeClr val="bg1">
                    <a:lumMod val="50000"/>
                  </a:schemeClr>
                </a:solidFill>
              </a:rPr>
              <a:t>16</a:t>
            </a:r>
            <a:r>
              <a:rPr lang="en-US" sz="2400" baseline="30000" dirty="0">
                <a:solidFill>
                  <a:schemeClr val="bg1">
                    <a:lumMod val="50000"/>
                  </a:schemeClr>
                </a:solidFill>
              </a:rPr>
              <a:t>th</a:t>
            </a:r>
            <a:r>
              <a:rPr lang="en-US" sz="2400" dirty="0">
                <a:solidFill>
                  <a:schemeClr val="bg1">
                    <a:lumMod val="50000"/>
                  </a:schemeClr>
                </a:solidFill>
              </a:rPr>
              <a:t> September 2017</a:t>
            </a:r>
          </a:p>
          <a:p>
            <a:pPr algn="l"/>
            <a:r>
              <a:rPr lang="en-US" sz="2400" dirty="0">
                <a:solidFill>
                  <a:schemeClr val="bg1">
                    <a:lumMod val="50000"/>
                  </a:schemeClr>
                </a:solidFill>
              </a:rPr>
              <a:t>Niccy Hallifax</a:t>
            </a:r>
          </a:p>
        </p:txBody>
      </p:sp>
      <p:pic>
        <p:nvPicPr>
          <p:cNvPr id="5" name="Picture 4" descr="C:\Users\battyp\Desktop\HULL UK CoC STANDARD RGB_LUDICROUS PURPLE.png"/>
          <p:cNvPicPr/>
          <p:nvPr/>
        </p:nvPicPr>
        <p:blipFill rotWithShape="1">
          <a:blip r:embed="rId3" cstate="print">
            <a:alphaModFix amt="46000"/>
            <a:extLst>
              <a:ext uri="{28A0092B-C50C-407E-A947-70E740481C1C}">
                <a14:useLocalDpi xmlns:a14="http://schemas.microsoft.com/office/drawing/2010/main" val="0"/>
              </a:ext>
            </a:extLst>
          </a:blip>
          <a:srcRect l="22757" t="28235" r="22757" b="28471"/>
          <a:stretch/>
        </p:blipFill>
        <p:spPr bwMode="auto">
          <a:xfrm>
            <a:off x="7934552" y="4261992"/>
            <a:ext cx="990571" cy="656879"/>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4">
            <a:alphaModFix amt="46000"/>
            <a:extLst>
              <a:ext uri="{28A0092B-C50C-407E-A947-70E740481C1C}">
                <a14:useLocalDpi xmlns:a14="http://schemas.microsoft.com/office/drawing/2010/main" val="0"/>
              </a:ext>
            </a:extLst>
          </a:blip>
          <a:stretch>
            <a:fillRect/>
          </a:stretch>
        </p:blipFill>
        <p:spPr bwMode="auto">
          <a:xfrm>
            <a:off x="6415002" y="4268834"/>
            <a:ext cx="1476737" cy="650037"/>
          </a:xfrm>
          <a:prstGeom prst="rect">
            <a:avLst/>
          </a:prstGeom>
          <a:noFill/>
        </p:spPr>
      </p:pic>
      <p:pic>
        <p:nvPicPr>
          <p:cNvPr id="7" name="Picture 6" descr="Screen Shot 2017-07-16 at 13.15.07 1.png"/>
          <p:cNvPicPr>
            <a:picLocks noChangeAspect="1"/>
          </p:cNvPicPr>
          <p:nvPr/>
        </p:nvPicPr>
        <p:blipFill>
          <a:blip r:embed="rId5">
            <a:alphaModFix amt="46000"/>
            <a:extLst>
              <a:ext uri="{28A0092B-C50C-407E-A947-70E740481C1C}">
                <a14:useLocalDpi xmlns:a14="http://schemas.microsoft.com/office/drawing/2010/main" val="0"/>
              </a:ext>
            </a:extLst>
          </a:blip>
          <a:stretch>
            <a:fillRect/>
          </a:stretch>
        </p:blipFill>
        <p:spPr>
          <a:xfrm>
            <a:off x="444100" y="285354"/>
            <a:ext cx="1739329" cy="1084328"/>
          </a:xfrm>
          <a:prstGeom prst="rect">
            <a:avLst/>
          </a:prstGeom>
        </p:spPr>
      </p:pic>
    </p:spTree>
    <p:extLst>
      <p:ext uri="{BB962C8B-B14F-4D97-AF65-F5344CB8AC3E}">
        <p14:creationId xmlns:p14="http://schemas.microsoft.com/office/powerpoint/2010/main" val="427814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852" y="2122582"/>
            <a:ext cx="2622721" cy="2954655"/>
          </a:xfrm>
          <a:prstGeom prst="rect">
            <a:avLst/>
          </a:prstGeom>
          <a:noFill/>
        </p:spPr>
        <p:txBody>
          <a:bodyPr wrap="none" rtlCol="0">
            <a:spAutoFit/>
          </a:bodyPr>
          <a:lstStyle/>
          <a:p>
            <a:r>
              <a:rPr lang="en-US" sz="2400" dirty="0"/>
              <a:t>Queens Gardens</a:t>
            </a:r>
          </a:p>
          <a:p>
            <a:endParaRPr lang="en-US" dirty="0"/>
          </a:p>
          <a:p>
            <a:endParaRPr lang="en-US" dirty="0"/>
          </a:p>
          <a:p>
            <a:endParaRPr lang="en-US" dirty="0"/>
          </a:p>
          <a:p>
            <a:endParaRPr lang="en-US" dirty="0"/>
          </a:p>
          <a:p>
            <a:endParaRPr lang="en-US" dirty="0"/>
          </a:p>
          <a:p>
            <a:endParaRPr lang="en-US" dirty="0"/>
          </a:p>
          <a:p>
            <a:r>
              <a:rPr lang="en-US" dirty="0"/>
              <a:t>Doors open:              18:30</a:t>
            </a:r>
          </a:p>
          <a:p>
            <a:r>
              <a:rPr lang="en-US" dirty="0"/>
              <a:t>Performance starts: 19:50</a:t>
            </a:r>
          </a:p>
          <a:p>
            <a:endParaRPr lang="en-US" dirty="0"/>
          </a:p>
        </p:txBody>
      </p:sp>
      <p:pic>
        <p:nvPicPr>
          <p:cNvPr id="3" name="Picture 2" descr="Screen Shot 2017-07-11 at 12.48.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18707" y="891835"/>
            <a:ext cx="5613459" cy="3265346"/>
          </a:xfrm>
          <a:prstGeom prst="rect">
            <a:avLst/>
          </a:prstGeom>
        </p:spPr>
      </p:pic>
    </p:spTree>
    <p:extLst>
      <p:ext uri="{BB962C8B-B14F-4D97-AF65-F5344CB8AC3E}">
        <p14:creationId xmlns:p14="http://schemas.microsoft.com/office/powerpoint/2010/main" val="263372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3373" y="349749"/>
            <a:ext cx="4184560" cy="4801315"/>
          </a:xfrm>
          <a:prstGeom prst="rect">
            <a:avLst/>
          </a:prstGeom>
        </p:spPr>
        <p:txBody>
          <a:bodyPr wrap="square">
            <a:spAutoFit/>
          </a:bodyPr>
          <a:lstStyle/>
          <a:p>
            <a:r>
              <a:rPr lang="en-GB" b="1" dirty="0"/>
              <a:t>The Queens Garden Screening</a:t>
            </a:r>
            <a:r>
              <a:rPr lang="en-GB" dirty="0"/>
              <a:t>: The screening will be a ticketed event for 5000 people, these tickets will be £6.00 and will give the audience an opportunity to see the one off piece and experience a performance that is unique and never to be repeated with some of the world’s best dancers on show. </a:t>
            </a:r>
          </a:p>
          <a:p>
            <a:endParaRPr lang="en-GB" dirty="0"/>
          </a:p>
          <a:p>
            <a:r>
              <a:rPr lang="en-GB" dirty="0"/>
              <a:t>The screening itself will be on a short delay of 20 minutes and this is to enable the dancers and the Artistic director the opportunity to get to the gardens and take a bow. There will be a bar and possible concessions as well as an opportunity just to bring a picnic and blanket and watch the show. </a:t>
            </a:r>
          </a:p>
        </p:txBody>
      </p:sp>
      <p:pic>
        <p:nvPicPr>
          <p:cNvPr id="5" name="Picture 4" descr="Screen Shot 2017-07-11 at 11.09.31.png"/>
          <p:cNvPicPr>
            <a:picLocks noChangeAspect="1"/>
          </p:cNvPicPr>
          <p:nvPr/>
        </p:nvPicPr>
        <p:blipFill rotWithShape="1">
          <a:blip r:embed="rId2">
            <a:extLst>
              <a:ext uri="{28A0092B-C50C-407E-A947-70E740481C1C}">
                <a14:useLocalDpi xmlns:a14="http://schemas.microsoft.com/office/drawing/2010/main" val="0"/>
              </a:ext>
            </a:extLst>
          </a:blip>
          <a:srcRect l="18615" r="17355"/>
          <a:stretch/>
        </p:blipFill>
        <p:spPr>
          <a:xfrm>
            <a:off x="0" y="0"/>
            <a:ext cx="4747773" cy="5143500"/>
          </a:xfrm>
          <a:prstGeom prst="rect">
            <a:avLst/>
          </a:prstGeom>
        </p:spPr>
      </p:pic>
    </p:spTree>
    <p:extLst>
      <p:ext uri="{BB962C8B-B14F-4D97-AF65-F5344CB8AC3E}">
        <p14:creationId xmlns:p14="http://schemas.microsoft.com/office/powerpoint/2010/main" val="126118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yal Ballet Queens Gardens Screening site plan v1 1-1000 A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563" y="0"/>
            <a:ext cx="7890437" cy="5143500"/>
          </a:xfrm>
          <a:prstGeom prst="rect">
            <a:avLst/>
          </a:prstGeom>
        </p:spPr>
      </p:pic>
    </p:spTree>
    <p:extLst>
      <p:ext uri="{BB962C8B-B14F-4D97-AF65-F5344CB8AC3E}">
        <p14:creationId xmlns:p14="http://schemas.microsoft.com/office/powerpoint/2010/main" val="393334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852" y="2122582"/>
            <a:ext cx="1988942" cy="2677656"/>
          </a:xfrm>
          <a:prstGeom prst="rect">
            <a:avLst/>
          </a:prstGeom>
          <a:noFill/>
        </p:spPr>
        <p:txBody>
          <a:bodyPr wrap="none" rtlCol="0">
            <a:spAutoFit/>
          </a:bodyPr>
          <a:lstStyle/>
          <a:p>
            <a:r>
              <a:rPr lang="en-US" sz="2400" dirty="0"/>
              <a:t>Trinity Square:</a:t>
            </a:r>
          </a:p>
          <a:p>
            <a:endParaRPr lang="en-US" dirty="0"/>
          </a:p>
          <a:p>
            <a:endParaRPr lang="en-US" dirty="0"/>
          </a:p>
          <a:p>
            <a:endParaRPr lang="en-US" dirty="0"/>
          </a:p>
          <a:p>
            <a:endParaRPr lang="en-US" dirty="0"/>
          </a:p>
          <a:p>
            <a:endParaRPr lang="en-US" dirty="0"/>
          </a:p>
          <a:p>
            <a:endParaRPr lang="en-US" dirty="0"/>
          </a:p>
          <a:p>
            <a:r>
              <a:rPr lang="en-US" dirty="0"/>
              <a:t>Performances: TBC</a:t>
            </a:r>
          </a:p>
          <a:p>
            <a:endParaRPr lang="en-US" dirty="0"/>
          </a:p>
        </p:txBody>
      </p:sp>
      <p:pic>
        <p:nvPicPr>
          <p:cNvPr id="3" name="Picture 2" descr="Screen Shot 2017-07-11 at 14.03.28.png"/>
          <p:cNvPicPr>
            <a:picLocks noChangeAspect="1"/>
          </p:cNvPicPr>
          <p:nvPr/>
        </p:nvPicPr>
        <p:blipFill rotWithShape="1">
          <a:blip r:embed="rId2">
            <a:extLst>
              <a:ext uri="{28A0092B-C50C-407E-A947-70E740481C1C}">
                <a14:useLocalDpi xmlns:a14="http://schemas.microsoft.com/office/drawing/2010/main" val="0"/>
              </a:ext>
            </a:extLst>
          </a:blip>
          <a:srcRect l="18370" r="14471"/>
          <a:stretch/>
        </p:blipFill>
        <p:spPr>
          <a:xfrm>
            <a:off x="4637953" y="0"/>
            <a:ext cx="4506048" cy="5143500"/>
          </a:xfrm>
          <a:prstGeom prst="rect">
            <a:avLst/>
          </a:prstGeom>
        </p:spPr>
      </p:pic>
    </p:spTree>
    <p:extLst>
      <p:ext uri="{BB962C8B-B14F-4D97-AF65-F5344CB8AC3E}">
        <p14:creationId xmlns:p14="http://schemas.microsoft.com/office/powerpoint/2010/main" val="131413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964" y="474291"/>
            <a:ext cx="5713391" cy="4524316"/>
          </a:xfrm>
          <a:prstGeom prst="rect">
            <a:avLst/>
          </a:prstGeom>
        </p:spPr>
        <p:txBody>
          <a:bodyPr wrap="square">
            <a:spAutoFit/>
          </a:bodyPr>
          <a:lstStyle/>
          <a:p>
            <a:r>
              <a:rPr lang="en-US" dirty="0"/>
              <a:t>On Saturday 16</a:t>
            </a:r>
            <a:r>
              <a:rPr lang="en-US" baseline="30000" dirty="0"/>
              <a:t>th</a:t>
            </a:r>
            <a:r>
              <a:rPr lang="en-US" dirty="0"/>
              <a:t> September, the City of Hull will be animated with performances and activities inspired by The Royal Ballet’s Swan Lake.</a:t>
            </a:r>
          </a:p>
          <a:p>
            <a:r>
              <a:rPr lang="sk-SK" dirty="0"/>
              <a:t> </a:t>
            </a:r>
          </a:p>
          <a:p>
            <a:r>
              <a:rPr lang="sk-SK" dirty="0"/>
              <a:t>Take Flight will be an outdoor installation performance featuring performers from the city’s dance groups, Hull locals and dancers from The Royal Ballet, accompanied by a specially commissioned musical score. Taking movements from the swans in the iconic corps de ballet moments of Swan Lake, Take Flight will create a visual and sonic spectacle for the audience, surrounding them with the beauty, precision and impact of ballet up close.</a:t>
            </a:r>
          </a:p>
          <a:p>
            <a:r>
              <a:rPr lang="sk-SK" dirty="0"/>
              <a:t> </a:t>
            </a:r>
          </a:p>
          <a:p>
            <a:r>
              <a:rPr lang="sk-SK" dirty="0"/>
              <a:t>The performance will be complimented by a series of participatory dance and craft workshops and displays across the city.</a:t>
            </a:r>
            <a:endParaRPr lang="en-US" dirty="0"/>
          </a:p>
        </p:txBody>
      </p:sp>
      <p:pic>
        <p:nvPicPr>
          <p:cNvPr id="5" name="Picture 4" descr="Screen Shot 2017-07-11 at 14.06.02.png"/>
          <p:cNvPicPr>
            <a:picLocks noChangeAspect="1"/>
          </p:cNvPicPr>
          <p:nvPr/>
        </p:nvPicPr>
        <p:blipFill rotWithShape="1">
          <a:blip r:embed="rId2">
            <a:extLst>
              <a:ext uri="{28A0092B-C50C-407E-A947-70E740481C1C}">
                <a14:useLocalDpi xmlns:a14="http://schemas.microsoft.com/office/drawing/2010/main" val="0"/>
              </a:ext>
            </a:extLst>
          </a:blip>
          <a:srcRect l="24523" r="28677"/>
          <a:stretch/>
        </p:blipFill>
        <p:spPr>
          <a:xfrm>
            <a:off x="6356471" y="0"/>
            <a:ext cx="2787529" cy="5143500"/>
          </a:xfrm>
          <a:prstGeom prst="rect">
            <a:avLst/>
          </a:prstGeom>
        </p:spPr>
      </p:pic>
    </p:spTree>
    <p:extLst>
      <p:ext uri="{BB962C8B-B14F-4D97-AF65-F5344CB8AC3E}">
        <p14:creationId xmlns:p14="http://schemas.microsoft.com/office/powerpoint/2010/main" val="68631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B Minister Ground plan v2 AL 1-250 @ A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892" y="0"/>
            <a:ext cx="6804108" cy="4918309"/>
          </a:xfrm>
          <a:prstGeom prst="rect">
            <a:avLst/>
          </a:prstGeom>
        </p:spPr>
      </p:pic>
      <p:pic>
        <p:nvPicPr>
          <p:cNvPr id="5" name="Picture 4" descr="RB Minster Decking Side Elevation v1.pdf"/>
          <p:cNvPicPr>
            <a:picLocks noChangeAspect="1"/>
          </p:cNvPicPr>
          <p:nvPr/>
        </p:nvPicPr>
        <p:blipFill rotWithShape="1">
          <a:blip r:embed="rId3">
            <a:extLst>
              <a:ext uri="{28A0092B-C50C-407E-A947-70E740481C1C}">
                <a14:useLocalDpi xmlns:a14="http://schemas.microsoft.com/office/drawing/2010/main" val="0"/>
              </a:ext>
            </a:extLst>
          </a:blip>
          <a:srcRect b="23477"/>
          <a:stretch/>
        </p:blipFill>
        <p:spPr>
          <a:xfrm>
            <a:off x="188132" y="3326694"/>
            <a:ext cx="3590186" cy="1942257"/>
          </a:xfrm>
          <a:prstGeom prst="rect">
            <a:avLst/>
          </a:prstGeom>
        </p:spPr>
      </p:pic>
    </p:spTree>
    <p:extLst>
      <p:ext uri="{BB962C8B-B14F-4D97-AF65-F5344CB8AC3E}">
        <p14:creationId xmlns:p14="http://schemas.microsoft.com/office/powerpoint/2010/main" val="185603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471" y="568253"/>
            <a:ext cx="5547388" cy="3970318"/>
          </a:xfrm>
          <a:prstGeom prst="rect">
            <a:avLst/>
          </a:prstGeom>
        </p:spPr>
        <p:txBody>
          <a:bodyPr wrap="square">
            <a:spAutoFit/>
          </a:bodyPr>
          <a:lstStyle/>
          <a:p>
            <a:r>
              <a:rPr lang="en-US" dirty="0"/>
              <a:t>The Royal Ballet’s visit will celebrate Hull’s extraordinary contribution to dance and ballet, while showcasing the city’s next generation of dancers. Reaching out to dance enthusiasts of all ages and levels of experience,</a:t>
            </a:r>
            <a:r>
              <a:rPr lang="en-GB" dirty="0"/>
              <a:t> </a:t>
            </a:r>
            <a:r>
              <a:rPr lang="en-US" dirty="0"/>
              <a:t>Opening The New will offer a range of opportunities during 2017, including pop-up performances</a:t>
            </a:r>
            <a:endParaRPr lang="en-GB" dirty="0"/>
          </a:p>
          <a:p>
            <a:r>
              <a:rPr lang="en-US" dirty="0"/>
              <a:t>and the Royal Opera House National Nutcracker project with local schools.</a:t>
            </a:r>
            <a:endParaRPr lang="en-GB" dirty="0"/>
          </a:p>
          <a:p>
            <a:r>
              <a:rPr lang="en-US" dirty="0"/>
              <a:t> </a:t>
            </a:r>
            <a:endParaRPr lang="en-GB" dirty="0"/>
          </a:p>
          <a:p>
            <a:r>
              <a:rPr lang="en-US" dirty="0"/>
              <a:t>Culminating in a day of free public events across the city, The Royal Ballet visit will bring dance schools, participants and the public together to dance, enjoy and recognize Hull New Theatre as a premier stage and venue for audiences from the city, the region and beyond.</a:t>
            </a:r>
            <a:endParaRPr lang="en-GB" dirty="0"/>
          </a:p>
        </p:txBody>
      </p:sp>
      <p:pic>
        <p:nvPicPr>
          <p:cNvPr id="5" name="Picture 4" descr="Screen Shot 2017-07-11 at 11.15.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169" y="0"/>
            <a:ext cx="3004831" cy="5143500"/>
          </a:xfrm>
          <a:prstGeom prst="rect">
            <a:avLst/>
          </a:prstGeom>
        </p:spPr>
      </p:pic>
    </p:spTree>
    <p:extLst>
      <p:ext uri="{BB962C8B-B14F-4D97-AF65-F5344CB8AC3E}">
        <p14:creationId xmlns:p14="http://schemas.microsoft.com/office/powerpoint/2010/main" val="418662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4340" y="1028109"/>
            <a:ext cx="4594975" cy="3416320"/>
          </a:xfrm>
          <a:prstGeom prst="rect">
            <a:avLst/>
          </a:prstGeom>
        </p:spPr>
        <p:txBody>
          <a:bodyPr wrap="square">
            <a:spAutoFit/>
          </a:bodyPr>
          <a:lstStyle/>
          <a:p>
            <a:r>
              <a:rPr lang="en-GB" dirty="0"/>
              <a:t>This is a three-way partnership with the Royal Ballet, Hull City Council and Hull 2017.</a:t>
            </a:r>
          </a:p>
          <a:p>
            <a:r>
              <a:rPr lang="en-GB" dirty="0"/>
              <a:t>The three separate conjoined events are:</a:t>
            </a:r>
          </a:p>
          <a:p>
            <a:endParaRPr lang="en-GB" dirty="0"/>
          </a:p>
          <a:p>
            <a:r>
              <a:rPr lang="en-GB" dirty="0"/>
              <a:t> </a:t>
            </a:r>
          </a:p>
          <a:p>
            <a:pPr marL="285750" lvl="0" indent="-285750">
              <a:buFont typeface="Arial"/>
              <a:buChar char="•"/>
            </a:pPr>
            <a:r>
              <a:rPr lang="en-GB" i="1" dirty="0"/>
              <a:t>The RB celebration Performance on the 16</a:t>
            </a:r>
            <a:r>
              <a:rPr lang="en-GB" i="1" baseline="30000" dirty="0"/>
              <a:t>th</a:t>
            </a:r>
            <a:r>
              <a:rPr lang="en-GB" i="1" dirty="0"/>
              <a:t> September in the New Theatre</a:t>
            </a:r>
            <a:endParaRPr lang="en-GB" dirty="0"/>
          </a:p>
          <a:p>
            <a:pPr marL="285750" lvl="0" indent="-285750">
              <a:buFont typeface="Arial"/>
              <a:buChar char="•"/>
            </a:pPr>
            <a:r>
              <a:rPr lang="en-GB" i="1" dirty="0"/>
              <a:t>The Screening of the Performance</a:t>
            </a:r>
            <a:endParaRPr lang="en-GB" dirty="0"/>
          </a:p>
          <a:p>
            <a:pPr marL="285750" lvl="0" indent="-285750">
              <a:buFont typeface="Arial"/>
              <a:buChar char="•"/>
            </a:pPr>
            <a:r>
              <a:rPr lang="en-GB" i="1" dirty="0"/>
              <a:t>The community and engagement piece culminating in a performance with the opportunity to participate</a:t>
            </a:r>
            <a:endParaRPr lang="en-GB" dirty="0"/>
          </a:p>
          <a:p>
            <a:r>
              <a:rPr lang="en-GB" dirty="0"/>
              <a:t> </a:t>
            </a:r>
          </a:p>
        </p:txBody>
      </p:sp>
      <p:pic>
        <p:nvPicPr>
          <p:cNvPr id="5" name="Picture 4" descr="Screen Shot 2017-07-11 at 11.18.46.png"/>
          <p:cNvPicPr>
            <a:picLocks noChangeAspect="1"/>
          </p:cNvPicPr>
          <p:nvPr/>
        </p:nvPicPr>
        <p:blipFill rotWithShape="1">
          <a:blip r:embed="rId2">
            <a:extLst>
              <a:ext uri="{28A0092B-C50C-407E-A947-70E740481C1C}">
                <a14:useLocalDpi xmlns:a14="http://schemas.microsoft.com/office/drawing/2010/main" val="0"/>
              </a:ext>
            </a:extLst>
          </a:blip>
          <a:srcRect l="12107" r="21036"/>
          <a:stretch/>
        </p:blipFill>
        <p:spPr>
          <a:xfrm>
            <a:off x="-16709" y="0"/>
            <a:ext cx="4060287" cy="5143500"/>
          </a:xfrm>
          <a:prstGeom prst="rect">
            <a:avLst/>
          </a:prstGeom>
        </p:spPr>
      </p:pic>
    </p:spTree>
    <p:extLst>
      <p:ext uri="{BB962C8B-B14F-4D97-AF65-F5344CB8AC3E}">
        <p14:creationId xmlns:p14="http://schemas.microsoft.com/office/powerpoint/2010/main" val="426079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852" y="2122582"/>
            <a:ext cx="2622721" cy="2954655"/>
          </a:xfrm>
          <a:prstGeom prst="rect">
            <a:avLst/>
          </a:prstGeom>
          <a:noFill/>
        </p:spPr>
        <p:txBody>
          <a:bodyPr wrap="none" rtlCol="0">
            <a:spAutoFit/>
          </a:bodyPr>
          <a:lstStyle/>
          <a:p>
            <a:r>
              <a:rPr lang="en-US" sz="2400" dirty="0"/>
              <a:t>The New Theatre:</a:t>
            </a:r>
          </a:p>
          <a:p>
            <a:endParaRPr lang="en-US" dirty="0"/>
          </a:p>
          <a:p>
            <a:endParaRPr lang="en-US" dirty="0"/>
          </a:p>
          <a:p>
            <a:endParaRPr lang="en-US" dirty="0"/>
          </a:p>
          <a:p>
            <a:endParaRPr lang="en-US" dirty="0"/>
          </a:p>
          <a:p>
            <a:endParaRPr lang="en-US" dirty="0"/>
          </a:p>
          <a:p>
            <a:endParaRPr lang="en-US" dirty="0"/>
          </a:p>
          <a:p>
            <a:r>
              <a:rPr lang="en-US" dirty="0"/>
              <a:t>Doors open:              18:30</a:t>
            </a:r>
          </a:p>
          <a:p>
            <a:r>
              <a:rPr lang="en-US" dirty="0"/>
              <a:t>Performance starts: 19:30</a:t>
            </a:r>
          </a:p>
          <a:p>
            <a:endParaRPr lang="en-US" dirty="0"/>
          </a:p>
        </p:txBody>
      </p:sp>
      <p:pic>
        <p:nvPicPr>
          <p:cNvPr id="6" name="Picture 5" descr="Screen Shot 2017-07-11 at 11.19.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600" y="0"/>
            <a:ext cx="2682400" cy="2557122"/>
          </a:xfrm>
          <a:prstGeom prst="rect">
            <a:avLst/>
          </a:prstGeom>
        </p:spPr>
      </p:pic>
      <p:pic>
        <p:nvPicPr>
          <p:cNvPr id="7" name="Picture 6" descr="Screen Shot 2017-07-11 at 11.16.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151" y="2584140"/>
            <a:ext cx="2682400" cy="2590552"/>
          </a:xfrm>
          <a:prstGeom prst="rect">
            <a:avLst/>
          </a:prstGeom>
        </p:spPr>
      </p:pic>
    </p:spTree>
    <p:extLst>
      <p:ext uri="{BB962C8B-B14F-4D97-AF65-F5344CB8AC3E}">
        <p14:creationId xmlns:p14="http://schemas.microsoft.com/office/powerpoint/2010/main" val="311486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17" y="481542"/>
            <a:ext cx="8242097" cy="4247317"/>
          </a:xfrm>
          <a:prstGeom prst="rect">
            <a:avLst/>
          </a:prstGeom>
        </p:spPr>
        <p:txBody>
          <a:bodyPr wrap="square">
            <a:spAutoFit/>
          </a:bodyPr>
          <a:lstStyle/>
          <a:p>
            <a:r>
              <a:rPr lang="en-GB" dirty="0"/>
              <a:t>Marking The Royal Ballet's first performance in Hull for 30 years, the evening will feature performances by some of the finest dancers in the world. Royal Ballet Principal dancers </a:t>
            </a:r>
            <a:r>
              <a:rPr lang="en-GB" b="1" dirty="0"/>
              <a:t>Francesca Hayward</a:t>
            </a:r>
            <a:r>
              <a:rPr lang="en-GB" dirty="0"/>
              <a:t>, </a:t>
            </a:r>
            <a:r>
              <a:rPr lang="en-GB" b="1" dirty="0"/>
              <a:t>Sarah</a:t>
            </a:r>
            <a:r>
              <a:rPr lang="en-GB" dirty="0"/>
              <a:t> </a:t>
            </a:r>
            <a:r>
              <a:rPr lang="en-GB" b="1" dirty="0"/>
              <a:t>Lamb</a:t>
            </a:r>
            <a:r>
              <a:rPr lang="en-GB" dirty="0"/>
              <a:t>, </a:t>
            </a:r>
            <a:r>
              <a:rPr lang="en-GB" b="1" dirty="0" err="1"/>
              <a:t>Marianela</a:t>
            </a:r>
            <a:r>
              <a:rPr lang="en-GB" dirty="0"/>
              <a:t> </a:t>
            </a:r>
            <a:r>
              <a:rPr lang="en-GB" b="1" dirty="0" err="1"/>
              <a:t>Nuñez</a:t>
            </a:r>
            <a:r>
              <a:rPr lang="en-GB" dirty="0"/>
              <a:t>, </a:t>
            </a:r>
            <a:r>
              <a:rPr lang="en-GB" b="1" dirty="0" err="1"/>
              <a:t>Thiago</a:t>
            </a:r>
            <a:r>
              <a:rPr lang="en-GB" b="1" dirty="0"/>
              <a:t> </a:t>
            </a:r>
            <a:r>
              <a:rPr lang="en-GB" b="1" dirty="0" err="1"/>
              <a:t>Soares</a:t>
            </a:r>
            <a:r>
              <a:rPr lang="en-GB" dirty="0"/>
              <a:t>, </a:t>
            </a:r>
            <a:r>
              <a:rPr lang="en-GB" b="1" dirty="0"/>
              <a:t>Steven McRae</a:t>
            </a:r>
            <a:r>
              <a:rPr lang="en-GB" dirty="0"/>
              <a:t> and </a:t>
            </a:r>
            <a:r>
              <a:rPr lang="en-GB" b="1" dirty="0"/>
              <a:t>Edward Watson</a:t>
            </a:r>
            <a:r>
              <a:rPr lang="en-GB" dirty="0"/>
              <a:t> will be joined by </a:t>
            </a:r>
            <a:r>
              <a:rPr lang="en-GB" b="1" dirty="0" err="1"/>
              <a:t>Xander</a:t>
            </a:r>
            <a:r>
              <a:rPr lang="en-GB" b="1" dirty="0"/>
              <a:t> Parish</a:t>
            </a:r>
            <a:r>
              <a:rPr lang="en-GB" dirty="0"/>
              <a:t>, who was born in North </a:t>
            </a:r>
            <a:r>
              <a:rPr lang="en-GB" dirty="0" err="1"/>
              <a:t>Ferriby</a:t>
            </a:r>
            <a:r>
              <a:rPr lang="en-GB" dirty="0"/>
              <a:t>, first learned to dance in Hull and was the first British dancer to be employed by the </a:t>
            </a:r>
            <a:r>
              <a:rPr lang="en-GB" dirty="0" err="1"/>
              <a:t>Mariinsky</a:t>
            </a:r>
            <a:r>
              <a:rPr lang="en-GB" dirty="0"/>
              <a:t> Ballet in St Petersburg. </a:t>
            </a:r>
            <a:r>
              <a:rPr lang="en-GB" dirty="0" err="1"/>
              <a:t>Xander's</a:t>
            </a:r>
            <a:r>
              <a:rPr lang="en-GB" dirty="0"/>
              <a:t> sister </a:t>
            </a:r>
            <a:r>
              <a:rPr lang="en-GB" b="1" dirty="0" err="1"/>
              <a:t>Demelza</a:t>
            </a:r>
            <a:r>
              <a:rPr lang="en-GB" b="1" dirty="0"/>
              <a:t> Parish</a:t>
            </a:r>
            <a:r>
              <a:rPr lang="en-GB" dirty="0"/>
              <a:t>, a First Artist of The Royal Ballet will also feature in the performance, as well Royal Ballet Soloist </a:t>
            </a:r>
            <a:r>
              <a:rPr lang="en-GB" b="1" dirty="0"/>
              <a:t>Elizabeth </a:t>
            </a:r>
            <a:r>
              <a:rPr lang="en-GB" b="1" dirty="0" err="1"/>
              <a:t>Harrod</a:t>
            </a:r>
            <a:r>
              <a:rPr lang="en-GB" b="1" dirty="0"/>
              <a:t>,</a:t>
            </a:r>
            <a:r>
              <a:rPr lang="en-GB" dirty="0"/>
              <a:t> another dancer who trained in Hull. Hull-born </a:t>
            </a:r>
            <a:r>
              <a:rPr lang="en-GB" b="1" dirty="0"/>
              <a:t>Joseph </a:t>
            </a:r>
            <a:r>
              <a:rPr lang="en-GB" b="1" dirty="0" err="1"/>
              <a:t>Caley</a:t>
            </a:r>
            <a:r>
              <a:rPr lang="en-GB" dirty="0"/>
              <a:t>, who was recently announced as joining English National Ballet from Birmingham Royal Ballet where he began his career, rising through the ranks to Principal, will also perform.</a:t>
            </a:r>
          </a:p>
          <a:p>
            <a:r>
              <a:rPr lang="en-GB" dirty="0"/>
              <a:t> </a:t>
            </a:r>
          </a:p>
          <a:p>
            <a:r>
              <a:rPr lang="en-GB" dirty="0"/>
              <a:t>The programme will include excerpts from </a:t>
            </a:r>
            <a:r>
              <a:rPr lang="en-GB" b="1" i="1" dirty="0"/>
              <a:t>Swan Lake</a:t>
            </a:r>
            <a:r>
              <a:rPr lang="en-GB" dirty="0"/>
              <a:t> and </a:t>
            </a:r>
            <a:r>
              <a:rPr lang="en-GB" b="1" i="1" dirty="0"/>
              <a:t>Romeo and Juliet</a:t>
            </a:r>
            <a:r>
              <a:rPr lang="en-GB" dirty="0"/>
              <a:t> and works by The Royal Ballet's associated choreographers, the internationally renowned Wayne McGregor and Christopher </a:t>
            </a:r>
            <a:r>
              <a:rPr lang="en-GB" dirty="0" err="1"/>
              <a:t>Wheeldon</a:t>
            </a:r>
            <a:r>
              <a:rPr lang="en-GB" dirty="0"/>
              <a:t>. </a:t>
            </a:r>
            <a:endParaRPr lang="en-US" dirty="0"/>
          </a:p>
        </p:txBody>
      </p:sp>
    </p:spTree>
    <p:extLst>
      <p:ext uri="{BB962C8B-B14F-4D97-AF65-F5344CB8AC3E}">
        <p14:creationId xmlns:p14="http://schemas.microsoft.com/office/powerpoint/2010/main" val="161997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7-11 at 11.11.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1836" cy="5143500"/>
          </a:xfrm>
          <a:prstGeom prst="rect">
            <a:avLst/>
          </a:prstGeom>
        </p:spPr>
      </p:pic>
      <p:sp>
        <p:nvSpPr>
          <p:cNvPr id="6" name="TextBox 5"/>
          <p:cNvSpPr txBox="1"/>
          <p:nvPr/>
        </p:nvSpPr>
        <p:spPr>
          <a:xfrm>
            <a:off x="3189956" y="747071"/>
            <a:ext cx="6006773" cy="4801315"/>
          </a:xfrm>
          <a:prstGeom prst="rect">
            <a:avLst/>
          </a:prstGeom>
          <a:noFill/>
        </p:spPr>
        <p:txBody>
          <a:bodyPr wrap="none" rtlCol="0">
            <a:spAutoFit/>
          </a:bodyPr>
          <a:lstStyle/>
          <a:p>
            <a:r>
              <a:rPr lang="en-US" dirty="0"/>
              <a:t>Skelton Hooper and NAPA- the next generation.</a:t>
            </a:r>
          </a:p>
          <a:p>
            <a:endParaRPr lang="en-US" dirty="0"/>
          </a:p>
          <a:p>
            <a:r>
              <a:rPr lang="en-US" dirty="0"/>
              <a:t>The 2 dance schools will perform a piece each as part of the</a:t>
            </a:r>
          </a:p>
          <a:p>
            <a:r>
              <a:rPr lang="en-US" dirty="0"/>
              <a:t> New Theatre presentation. </a:t>
            </a:r>
          </a:p>
          <a:p>
            <a:endParaRPr lang="en-US" dirty="0"/>
          </a:p>
          <a:p>
            <a:r>
              <a:rPr lang="en-US" dirty="0"/>
              <a:t>Skelton Hooper school of Dance and Theatre, taught dancers </a:t>
            </a:r>
          </a:p>
          <a:p>
            <a:r>
              <a:rPr lang="en-US" dirty="0" err="1"/>
              <a:t>Xander</a:t>
            </a:r>
            <a:r>
              <a:rPr lang="en-US" dirty="0"/>
              <a:t> and </a:t>
            </a:r>
            <a:r>
              <a:rPr lang="en-US" dirty="0" err="1"/>
              <a:t>Demelza</a:t>
            </a:r>
            <a:r>
              <a:rPr lang="en-US" dirty="0"/>
              <a:t> Parish to name but 2 and Vanessa </a:t>
            </a:r>
          </a:p>
          <a:p>
            <a:r>
              <a:rPr lang="en-US" dirty="0"/>
              <a:t>Hooper has choreographed a piece called xxx</a:t>
            </a:r>
          </a:p>
          <a:p>
            <a:endParaRPr lang="en-US" dirty="0"/>
          </a:p>
          <a:p>
            <a:r>
              <a:rPr lang="en-US" dirty="0"/>
              <a:t>NAPA was the college that Liam Mower now dancing with </a:t>
            </a:r>
          </a:p>
          <a:p>
            <a:r>
              <a:rPr lang="en-US" dirty="0"/>
              <a:t>Matthew Bourne is from and Julie </a:t>
            </a:r>
            <a:r>
              <a:rPr lang="en-US" dirty="0" err="1"/>
              <a:t>Lovewell</a:t>
            </a:r>
            <a:r>
              <a:rPr lang="en-US" dirty="0"/>
              <a:t> has created a 5 </a:t>
            </a:r>
          </a:p>
          <a:p>
            <a:r>
              <a:rPr lang="en-US" dirty="0"/>
              <a:t>Minute contemporary piece </a:t>
            </a:r>
            <a:r>
              <a:rPr lang="en-US" dirty="0" err="1"/>
              <a:t>utilising</a:t>
            </a:r>
            <a:r>
              <a:rPr lang="en-US" dirty="0"/>
              <a:t> the poem created </a:t>
            </a:r>
          </a:p>
          <a:p>
            <a:r>
              <a:rPr lang="en-US" dirty="0"/>
              <a:t>by Shane Rhodes.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945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54357889"/>
              </p:ext>
            </p:extLst>
          </p:nvPr>
        </p:nvGraphicFramePr>
        <p:xfrm>
          <a:off x="265429" y="271082"/>
          <a:ext cx="8054434" cy="4560450"/>
        </p:xfrm>
        <a:graphic>
          <a:graphicData uri="http://schemas.openxmlformats.org/presentationml/2006/ole">
            <mc:AlternateContent xmlns:mc="http://schemas.openxmlformats.org/markup-compatibility/2006">
              <mc:Choice xmlns:v="urn:schemas-microsoft-com:vml" Requires="v">
                <p:oleObj spid="_x0000_s1027" name="Document" r:id="rId3" imgW="9105900" imgH="5156200" progId="Word.Document.12">
                  <p:embed/>
                </p:oleObj>
              </mc:Choice>
              <mc:Fallback>
                <p:oleObj name="Document" r:id="rId3" imgW="9105900" imgH="5156200" progId="Word.Document.12">
                  <p:embed/>
                  <p:pic>
                    <p:nvPicPr>
                      <p:cNvPr id="0" name=""/>
                      <p:cNvPicPr/>
                      <p:nvPr/>
                    </p:nvPicPr>
                    <p:blipFill>
                      <a:blip r:embed="rId4"/>
                      <a:stretch>
                        <a:fillRect/>
                      </a:stretch>
                    </p:blipFill>
                    <p:spPr>
                      <a:xfrm>
                        <a:off x="265429" y="271082"/>
                        <a:ext cx="8054434" cy="4560450"/>
                      </a:xfrm>
                      <a:prstGeom prst="rect">
                        <a:avLst/>
                      </a:prstGeom>
                    </p:spPr>
                  </p:pic>
                </p:oleObj>
              </mc:Fallback>
            </mc:AlternateContent>
          </a:graphicData>
        </a:graphic>
      </p:graphicFrame>
      <p:pic>
        <p:nvPicPr>
          <p:cNvPr id="5" name="Picture 4" descr="Screen Shot 2017-07-11 at 11.19.58.png"/>
          <p:cNvPicPr>
            <a:picLocks noChangeAspect="1"/>
          </p:cNvPicPr>
          <p:nvPr/>
        </p:nvPicPr>
        <p:blipFill rotWithShape="1">
          <a:blip r:embed="rId5">
            <a:extLst>
              <a:ext uri="{28A0092B-C50C-407E-A947-70E740481C1C}">
                <a14:useLocalDpi xmlns:a14="http://schemas.microsoft.com/office/drawing/2010/main" val="0"/>
              </a:ext>
            </a:extLst>
          </a:blip>
          <a:srcRect l="15733" r="31223"/>
          <a:stretch/>
        </p:blipFill>
        <p:spPr>
          <a:xfrm>
            <a:off x="7349450" y="0"/>
            <a:ext cx="1794550" cy="5143500"/>
          </a:xfrm>
          <a:prstGeom prst="rect">
            <a:avLst/>
          </a:prstGeom>
        </p:spPr>
      </p:pic>
      <p:pic>
        <p:nvPicPr>
          <p:cNvPr id="6" name="Picture 5" descr="Screen Shot 2017-07-11 at 11.20.36.png"/>
          <p:cNvPicPr>
            <a:picLocks noChangeAspect="1"/>
          </p:cNvPicPr>
          <p:nvPr/>
        </p:nvPicPr>
        <p:blipFill rotWithShape="1">
          <a:blip r:embed="rId6">
            <a:extLst>
              <a:ext uri="{28A0092B-C50C-407E-A947-70E740481C1C}">
                <a14:useLocalDpi xmlns:a14="http://schemas.microsoft.com/office/drawing/2010/main" val="0"/>
              </a:ext>
            </a:extLst>
          </a:blip>
          <a:srcRect l="37178" r="34439"/>
          <a:stretch/>
        </p:blipFill>
        <p:spPr>
          <a:xfrm>
            <a:off x="5779668" y="0"/>
            <a:ext cx="1498432" cy="5143500"/>
          </a:xfrm>
          <a:prstGeom prst="rect">
            <a:avLst/>
          </a:prstGeom>
        </p:spPr>
      </p:pic>
    </p:spTree>
    <p:extLst>
      <p:ext uri="{BB962C8B-B14F-4D97-AF65-F5344CB8AC3E}">
        <p14:creationId xmlns:p14="http://schemas.microsoft.com/office/powerpoint/2010/main" val="72339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NT Approx Camera Positions 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75623" y="-1075622"/>
            <a:ext cx="5190112" cy="7341357"/>
          </a:xfrm>
          <a:prstGeom prst="rect">
            <a:avLst/>
          </a:prstGeom>
        </p:spPr>
      </p:pic>
      <p:sp>
        <p:nvSpPr>
          <p:cNvPr id="5" name="TextBox 4"/>
          <p:cNvSpPr txBox="1"/>
          <p:nvPr/>
        </p:nvSpPr>
        <p:spPr>
          <a:xfrm>
            <a:off x="6553106" y="54025"/>
            <a:ext cx="2585075" cy="369332"/>
          </a:xfrm>
          <a:prstGeom prst="rect">
            <a:avLst/>
          </a:prstGeom>
          <a:noFill/>
        </p:spPr>
        <p:txBody>
          <a:bodyPr wrap="none" rtlCol="0">
            <a:spAutoFit/>
          </a:bodyPr>
          <a:lstStyle/>
          <a:p>
            <a:r>
              <a:rPr lang="en-US" dirty="0"/>
              <a:t>Seats &amp; camera Locations</a:t>
            </a:r>
          </a:p>
        </p:txBody>
      </p:sp>
    </p:spTree>
    <p:extLst>
      <p:ext uri="{BB962C8B-B14F-4D97-AF65-F5344CB8AC3E}">
        <p14:creationId xmlns:p14="http://schemas.microsoft.com/office/powerpoint/2010/main" val="220902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7-11 at 13.0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98" y="0"/>
            <a:ext cx="5081929" cy="5143500"/>
          </a:xfrm>
          <a:prstGeom prst="rect">
            <a:avLst/>
          </a:prstGeom>
        </p:spPr>
      </p:pic>
      <p:sp>
        <p:nvSpPr>
          <p:cNvPr id="2" name="TextBox 1"/>
          <p:cNvSpPr txBox="1"/>
          <p:nvPr/>
        </p:nvSpPr>
        <p:spPr>
          <a:xfrm>
            <a:off x="5053585" y="439188"/>
            <a:ext cx="3537592" cy="4801315"/>
          </a:xfrm>
          <a:prstGeom prst="rect">
            <a:avLst/>
          </a:prstGeom>
          <a:noFill/>
        </p:spPr>
        <p:txBody>
          <a:bodyPr wrap="square" rtlCol="0">
            <a:spAutoFit/>
          </a:bodyPr>
          <a:lstStyle/>
          <a:p>
            <a:r>
              <a:rPr lang="en-US" b="1" dirty="0"/>
              <a:t>Flower  Presentations</a:t>
            </a:r>
          </a:p>
          <a:p>
            <a:endParaRPr lang="en-US" b="1" dirty="0"/>
          </a:p>
          <a:p>
            <a:endParaRPr lang="en-US" dirty="0"/>
          </a:p>
          <a:p>
            <a:r>
              <a:rPr lang="en-US" dirty="0"/>
              <a:t>The idea is to have the next generation giving flowers to this</a:t>
            </a:r>
          </a:p>
          <a:p>
            <a:r>
              <a:rPr lang="en-US" dirty="0"/>
              <a:t>Generation of dancers.</a:t>
            </a:r>
          </a:p>
          <a:p>
            <a:endParaRPr lang="en-US" dirty="0"/>
          </a:p>
          <a:p>
            <a:r>
              <a:rPr lang="en-US" i="1" dirty="0"/>
              <a:t>The proposal is:</a:t>
            </a:r>
          </a:p>
          <a:p>
            <a:endParaRPr lang="en-US" dirty="0"/>
          </a:p>
          <a:p>
            <a:r>
              <a:rPr lang="en-US" dirty="0"/>
              <a:t>Two each from NAPA and Skelton Hooper giving the flowers in the Theatre</a:t>
            </a:r>
          </a:p>
          <a:p>
            <a:endParaRPr lang="en-US" dirty="0"/>
          </a:p>
          <a:p>
            <a:r>
              <a:rPr lang="en-US" dirty="0"/>
              <a:t>Two from LWHS and </a:t>
            </a:r>
            <a:r>
              <a:rPr lang="en-US" dirty="0" err="1"/>
              <a:t>MacKowen</a:t>
            </a:r>
            <a:r>
              <a:rPr lang="en-US" dirty="0"/>
              <a:t> giving them in the Gardens.</a:t>
            </a:r>
          </a:p>
          <a:p>
            <a:endParaRPr lang="en-US" dirty="0"/>
          </a:p>
          <a:p>
            <a:endParaRPr lang="en-US" dirty="0"/>
          </a:p>
        </p:txBody>
      </p:sp>
    </p:spTree>
    <p:extLst>
      <p:ext uri="{BB962C8B-B14F-4D97-AF65-F5344CB8AC3E}">
        <p14:creationId xmlns:p14="http://schemas.microsoft.com/office/powerpoint/2010/main" val="4020860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703E9C5-8DB7-4117-9560-CB9D5EE65B2D}"/>
</file>

<file path=customXml/itemProps3.xml><?xml version="1.0" encoding="utf-8"?>
<ds:datastoreItem xmlns:ds="http://schemas.openxmlformats.org/officeDocument/2006/customXml" ds:itemID="{7B6F2769-7194-4217-93D3-3AF3A4742282}">
  <ds:schemaRefs>
    <ds:schemaRef ds:uri="http://www.w3.org/XML/1998/namespace"/>
    <ds:schemaRef ds:uri="http://schemas.microsoft.com/sharepoint/v3/field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332</TotalTime>
  <Words>538</Words>
  <Application>Microsoft Office PowerPoint</Application>
  <PresentationFormat>On-screen Show (16:9)</PresentationFormat>
  <Paragraphs>79</Paragraphs>
  <Slides>15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Calibri</vt:lpstr>
      <vt:lpstr>Office Theme</vt:lpstr>
      <vt:lpstr>Document</vt:lpstr>
      <vt:lpstr>Royal Ballet &amp; the opening of the New Theatre.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Niccy Hallifax</cp:lastModifiedBy>
  <cp:revision>52</cp:revision>
  <dcterms:created xsi:type="dcterms:W3CDTF">2010-04-12T23:12:02Z</dcterms:created>
  <dcterms:modified xsi:type="dcterms:W3CDTF">2017-07-17T08:47:39Z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