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slides/slide17.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slides/slide1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Layouts/slideLayout43.xml" ContentType="application/vnd.openxmlformats-officedocument.presentationml.slideLayout+xml"/>
  <Override PartName="/ppt/slideLayouts/slideLayout36.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37.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4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59.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42.xml" ContentType="application/vnd.openxmlformats-officedocument.presentationml.slideLayout+xml"/>
  <Override PartName="/ppt/slideLayouts/slideLayout102.xml" ContentType="application/vnd.openxmlformats-officedocument.presentationml.slideLayout+xml"/>
  <Override PartName="/ppt/slideLayouts/slideLayout33.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7.xml" ContentType="application/vnd.openxmlformats-officedocument.presentationml.slideLayout+xml"/>
  <Override PartName="/ppt/slideLayouts/slideLayout103.xml" ContentType="application/vnd.openxmlformats-officedocument.presentationml.slideLayout+xml"/>
  <Override PartName="/ppt/notesSlides/notesSlide1.xml" ContentType="application/vnd.openxmlformats-officedocument.presentationml.notesSlide+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30.xml" ContentType="application/vnd.openxmlformats-officedocument.presentationml.slideLayout+xml"/>
  <Override PartName="/ppt/slideLayouts/slideLayout26.xml" ContentType="application/vnd.openxmlformats-officedocument.presentationml.slideLayout+xml"/>
  <Override PartName="/ppt/slideLayouts/slideLayout128.xml" ContentType="application/vnd.openxmlformats-officedocument.presentationml.slideLayout+xml"/>
  <Override PartName="/ppt/slideLayouts/slideLayout11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113.xml" ContentType="application/vnd.openxmlformats-officedocument.presentationml.slideLayout+xml"/>
  <Override PartName="/ppt/slideLayouts/slideLayout129.xml" ContentType="application/vnd.openxmlformats-officedocument.presentationml.slideLayout+xml"/>
  <Override PartName="/ppt/slideLayouts/slideLayout29.xml" ContentType="application/vnd.openxmlformats-officedocument.presentationml.slideLayout+xml"/>
  <Override PartName="/ppt/slideLayouts/slideLayout111.xml" ContentType="application/vnd.openxmlformats-officedocument.presentationml.slideLayout+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slideLayouts/slideLayout32.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28.xml" ContentType="application/vnd.openxmlformats-officedocument.presentationml.slideLayout+xml"/>
  <Override PartName="/ppt/slideLayouts/slideLayout114.xml" ContentType="application/vnd.openxmlformats-officedocument.presentationml.slideLayout+xml"/>
  <Override PartName="/ppt/slideLayouts/slideLayout116.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3.xml" ContentType="application/vnd.openxmlformats-officedocument.presentationml.slideLayout+xml"/>
  <Override PartName="/ppt/slideLayouts/slideLayout115.xml" ContentType="application/vnd.openxmlformats-officedocument.presentationml.slideLayout+xml"/>
  <Override PartName="/ppt/slideLayouts/slideLayout121.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22.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3.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theme/theme4.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10.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4" r:id="rId2"/>
    <p:sldMasterId id="2147483706" r:id="rId3"/>
    <p:sldMasterId id="2147483718" r:id="rId4"/>
    <p:sldMasterId id="2147483730" r:id="rId5"/>
    <p:sldMasterId id="2147483742" r:id="rId6"/>
    <p:sldMasterId id="2147483754" r:id="rId7"/>
    <p:sldMasterId id="2147483766" r:id="rId8"/>
    <p:sldMasterId id="2147483778" r:id="rId9"/>
    <p:sldMasterId id="2147483790" r:id="rId10"/>
    <p:sldMasterId id="2147483802" r:id="rId11"/>
  </p:sldMasterIdLst>
  <p:notesMasterIdLst>
    <p:notesMasterId r:id="rId32"/>
  </p:notesMasterIdLst>
  <p:handoutMasterIdLst>
    <p:handoutMasterId r:id="rId33"/>
  </p:handoutMasterIdLst>
  <p:sldIdLst>
    <p:sldId id="513" r:id="rId12"/>
    <p:sldId id="520" r:id="rId13"/>
    <p:sldId id="554" r:id="rId14"/>
    <p:sldId id="555" r:id="rId15"/>
    <p:sldId id="332" r:id="rId16"/>
    <p:sldId id="565" r:id="rId17"/>
    <p:sldId id="400" r:id="rId18"/>
    <p:sldId id="558" r:id="rId19"/>
    <p:sldId id="522" r:id="rId20"/>
    <p:sldId id="534" r:id="rId21"/>
    <p:sldId id="559" r:id="rId22"/>
    <p:sldId id="560" r:id="rId23"/>
    <p:sldId id="561" r:id="rId24"/>
    <p:sldId id="535" r:id="rId25"/>
    <p:sldId id="536" r:id="rId26"/>
    <p:sldId id="537" r:id="rId27"/>
    <p:sldId id="544" r:id="rId28"/>
    <p:sldId id="546" r:id="rId29"/>
    <p:sldId id="562" r:id="rId30"/>
    <p:sldId id="563" r:id="rId31"/>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01A5"/>
    <a:srgbClr val="FEDC22"/>
    <a:srgbClr val="12B5D6"/>
    <a:srgbClr val="E34350"/>
    <a:srgbClr val="EE4865"/>
    <a:srgbClr val="F86BBE"/>
    <a:srgbClr val="8512BE"/>
    <a:srgbClr val="990099"/>
    <a:srgbClr val="F15CB7"/>
    <a:srgbClr val="85D1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673" autoAdjust="0"/>
    <p:restoredTop sz="94743" autoAdjust="0"/>
  </p:normalViewPr>
  <p:slideViewPr>
    <p:cSldViewPr snapToGrid="0" snapToObjects="1">
      <p:cViewPr varScale="1">
        <p:scale>
          <a:sx n="85" d="100"/>
          <a:sy n="85" d="100"/>
        </p:scale>
        <p:origin x="1188" y="6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customXml" Target="../customXml/item2.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handoutMaster" Target="handoutMasters/handoutMaster1.xml"/><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21B8FD4-C7D0-4A50-8D77-16A02BE54957}" type="datetimeFigureOut">
              <a:rPr lang="en-GB" smtClean="0"/>
              <a:t>13/12/2016</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9F15A21E-19EE-4968-A6AE-D3F65A4CF46A}" type="slidenum">
              <a:rPr lang="en-GB" smtClean="0"/>
              <a:t>‹#›</a:t>
            </a:fld>
            <a:endParaRPr lang="en-GB"/>
          </a:p>
        </p:txBody>
      </p:sp>
    </p:spTree>
    <p:extLst>
      <p:ext uri="{BB962C8B-B14F-4D97-AF65-F5344CB8AC3E}">
        <p14:creationId xmlns:p14="http://schemas.microsoft.com/office/powerpoint/2010/main" val="1063943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7064CF2-C508-467B-8B40-89DBA2810D0B}" type="datetimeFigureOut">
              <a:rPr lang="en-GB" smtClean="0"/>
              <a:t>13/12/2016</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8697D6F-E1D6-4468-B1AB-F8CD72934803}" type="slidenum">
              <a:rPr lang="en-GB" smtClean="0"/>
              <a:t>‹#›</a:t>
            </a:fld>
            <a:endParaRPr lang="en-GB"/>
          </a:p>
        </p:txBody>
      </p:sp>
    </p:spTree>
    <p:extLst>
      <p:ext uri="{BB962C8B-B14F-4D97-AF65-F5344CB8AC3E}">
        <p14:creationId xmlns:p14="http://schemas.microsoft.com/office/powerpoint/2010/main" val="3717575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1611B2-ADB2-CA48-B0F8-6CA834DDDDAB}"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421560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697D6F-E1D6-4468-B1AB-F8CD72934803}" type="slidenum">
              <a:rPr lang="en-GB" smtClean="0"/>
              <a:t>4</a:t>
            </a:fld>
            <a:endParaRPr lang="en-GB"/>
          </a:p>
        </p:txBody>
      </p:sp>
    </p:spTree>
    <p:extLst>
      <p:ext uri="{BB962C8B-B14F-4D97-AF65-F5344CB8AC3E}">
        <p14:creationId xmlns:p14="http://schemas.microsoft.com/office/powerpoint/2010/main" val="284742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1611B2-ADB2-CA48-B0F8-6CA834DDDDAB}"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061772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CKGROUND PURPL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8964A840-9413-534E-BB8B-0F73A7F24329}"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21EF1-347A-A24E-AEA9-F86D65806B2C}" type="slidenum">
              <a:rPr lang="en-US" smtClean="0"/>
              <a:t>‹#›</a:t>
            </a:fld>
            <a:endParaRPr lang="en-US"/>
          </a:p>
        </p:txBody>
      </p:sp>
      <p:sp>
        <p:nvSpPr>
          <p:cNvPr id="7" name="Rectangle 6"/>
          <p:cNvSpPr/>
          <p:nvPr userDrawn="1"/>
        </p:nvSpPr>
        <p:spPr>
          <a:xfrm>
            <a:off x="0" y="0"/>
            <a:ext cx="9144000" cy="5143500"/>
          </a:xfrm>
          <a:prstGeom prst="rect">
            <a:avLst/>
          </a:prstGeom>
          <a:solidFill>
            <a:srgbClr val="8C01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528184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964A840-9413-534E-BB8B-0F73A7F24329}" type="datetimeFigureOut">
              <a:rPr lang="en-US" smtClean="0"/>
              <a:t>12/13/2016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421EF1-347A-A24E-AEA9-F86D65806B2C}" type="slidenum">
              <a:rPr lang="en-US" smtClean="0"/>
              <a:t>‹#›</a:t>
            </a:fld>
            <a:endParaRPr lang="en-US"/>
          </a:p>
        </p:txBody>
      </p:sp>
    </p:spTree>
    <p:extLst>
      <p:ext uri="{BB962C8B-B14F-4D97-AF65-F5344CB8AC3E}">
        <p14:creationId xmlns:p14="http://schemas.microsoft.com/office/powerpoint/2010/main" val="20607576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5299F1-181F-41D5-817D-013DC3C370C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3458717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5299F1-181F-41D5-817D-013DC3C370C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8610144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5299F1-181F-41D5-817D-013DC3C370C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911245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5299F1-181F-41D5-817D-013DC3C370C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470773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22745B2-94C2-44B5-BF31-06EAAC9C08F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984359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2745B2-94C2-44B5-BF31-06EAAC9C08F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3398716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2745B2-94C2-44B5-BF31-06EAAC9C08F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514071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22745B2-94C2-44B5-BF31-06EAAC9C08F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486098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22745B2-94C2-44B5-BF31-06EAAC9C08F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3360086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22745B2-94C2-44B5-BF31-06EAAC9C08F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66599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4A840-9413-534E-BB8B-0F73A7F24329}" type="datetimeFigureOut">
              <a:rPr lang="en-US" smtClean="0"/>
              <a:t>12/13/2016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421EF1-347A-A24E-AEA9-F86D65806B2C}" type="slidenum">
              <a:rPr lang="en-US" smtClean="0"/>
              <a:t>‹#›</a:t>
            </a:fld>
            <a:endParaRPr lang="en-US"/>
          </a:p>
        </p:txBody>
      </p:sp>
    </p:spTree>
    <p:extLst>
      <p:ext uri="{BB962C8B-B14F-4D97-AF65-F5344CB8AC3E}">
        <p14:creationId xmlns:p14="http://schemas.microsoft.com/office/powerpoint/2010/main" val="10325636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2745B2-94C2-44B5-BF31-06EAAC9C08F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71204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2745B2-94C2-44B5-BF31-06EAAC9C08F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936565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2745B2-94C2-44B5-BF31-06EAAC9C08F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064206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2745B2-94C2-44B5-BF31-06EAAC9C08F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763071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2745B2-94C2-44B5-BF31-06EAAC9C08F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23509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ackground purpl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8C01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38991232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ackground blu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39706047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ackground yellow">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36845692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ackground green">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31709950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ackground pink">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1636396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964A840-9413-534E-BB8B-0F73A7F24329}" type="datetimeFigureOut">
              <a:rPr lang="en-US" smtClean="0"/>
              <a:t>12/13/2016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421EF1-347A-A24E-AEA9-F86D65806B2C}" type="slidenum">
              <a:rPr lang="en-US" smtClean="0"/>
              <a:t>‹#›</a:t>
            </a:fld>
            <a:endParaRPr lang="en-US"/>
          </a:p>
        </p:txBody>
      </p:sp>
    </p:spTree>
    <p:extLst>
      <p:ext uri="{BB962C8B-B14F-4D97-AF65-F5344CB8AC3E}">
        <p14:creationId xmlns:p14="http://schemas.microsoft.com/office/powerpoint/2010/main" val="14857124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ackground red">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1951405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D5E8790-A161-7446-8B8B-EBA779AD0CA6}" type="datetimeFigureOut">
              <a:rPr lang="en-US" smtClean="0">
                <a:solidFill>
                  <a:prstClr val="black">
                    <a:tint val="75000"/>
                  </a:prstClr>
                </a:solidFill>
              </a:rPr>
              <a:pPr/>
              <a:t>12/13/2016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3665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D5E8790-A161-7446-8B8B-EBA779AD0CA6}" type="datetimeFigureOut">
              <a:rPr lang="en-US" smtClean="0">
                <a:solidFill>
                  <a:prstClr val="black">
                    <a:tint val="75000"/>
                  </a:prstClr>
                </a:solidFill>
              </a:rPr>
              <a:pPr/>
              <a:t>12/13/2016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3834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D5E8790-A161-7446-8B8B-EBA779AD0CA6}" type="datetimeFigureOut">
              <a:rPr lang="en-US" smtClean="0">
                <a:solidFill>
                  <a:prstClr val="black">
                    <a:tint val="75000"/>
                  </a:prstClr>
                </a:solidFill>
              </a:rPr>
              <a:pPr/>
              <a:t>12/13/2016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095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D5E8790-A161-7446-8B8B-EBA779AD0CA6}" type="datetimeFigureOut">
              <a:rPr lang="en-US" smtClean="0">
                <a:solidFill>
                  <a:prstClr val="black">
                    <a:tint val="75000"/>
                  </a:prstClr>
                </a:solidFill>
              </a:rPr>
              <a:pPr/>
              <a:t>12/13/2016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8918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D5E8790-A161-7446-8B8B-EBA779AD0CA6}" type="datetimeFigureOut">
              <a:rPr lang="en-US" smtClean="0">
                <a:solidFill>
                  <a:prstClr val="black">
                    <a:tint val="75000"/>
                  </a:prstClr>
                </a:solidFill>
              </a:rPr>
              <a:pPr/>
              <a:t>12/13/2016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272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E8790-A161-7446-8B8B-EBA779AD0CA6}" type="datetimeFigureOut">
              <a:rPr lang="en-US" smtClean="0">
                <a:solidFill>
                  <a:prstClr val="black">
                    <a:tint val="75000"/>
                  </a:prstClr>
                </a:solidFill>
              </a:rPr>
              <a:pPr/>
              <a:t>12/13/2016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2691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D5E8790-A161-7446-8B8B-EBA779AD0CA6}" type="datetimeFigureOut">
              <a:rPr lang="en-US" smtClean="0">
                <a:solidFill>
                  <a:prstClr val="black">
                    <a:tint val="75000"/>
                  </a:prstClr>
                </a:solidFill>
              </a:rPr>
              <a:pPr/>
              <a:t>12/13/2016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39408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D5E8790-A161-7446-8B8B-EBA779AD0CA6}" type="datetimeFigureOut">
              <a:rPr lang="en-US" smtClean="0">
                <a:solidFill>
                  <a:prstClr val="black">
                    <a:tint val="75000"/>
                  </a:prstClr>
                </a:solidFill>
              </a:rPr>
              <a:pPr/>
              <a:t>12/13/2016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5055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D5E8790-A161-7446-8B8B-EBA779AD0CA6}" type="datetimeFigureOut">
              <a:rPr lang="en-US" smtClean="0">
                <a:solidFill>
                  <a:prstClr val="black">
                    <a:tint val="75000"/>
                  </a:prstClr>
                </a:solidFill>
              </a:rPr>
              <a:pPr/>
              <a:t>12/13/2016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712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964A840-9413-534E-BB8B-0F73A7F24329}" type="datetimeFigureOut">
              <a:rPr lang="en-US" smtClean="0"/>
              <a:t>12/13/2016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421EF1-347A-A24E-AEA9-F86D65806B2C}" type="slidenum">
              <a:rPr lang="en-US" smtClean="0"/>
              <a:t>‹#›</a:t>
            </a:fld>
            <a:endParaRPr lang="en-US"/>
          </a:p>
        </p:txBody>
      </p:sp>
    </p:spTree>
    <p:extLst>
      <p:ext uri="{BB962C8B-B14F-4D97-AF65-F5344CB8AC3E}">
        <p14:creationId xmlns:p14="http://schemas.microsoft.com/office/powerpoint/2010/main" val="20101295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D5E8790-A161-7446-8B8B-EBA779AD0CA6}" type="datetimeFigureOut">
              <a:rPr lang="en-US" smtClean="0">
                <a:solidFill>
                  <a:prstClr val="black">
                    <a:tint val="75000"/>
                  </a:prstClr>
                </a:solidFill>
              </a:rPr>
              <a:pPr/>
              <a:t>12/13/2016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558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964A840-9413-534E-BB8B-0F73A7F24329}"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21EF1-347A-A24E-AEA9-F86D65806B2C}" type="slidenum">
              <a:rPr lang="en-US" smtClean="0"/>
              <a:t>‹#›</a:t>
            </a:fld>
            <a:endParaRPr lang="en-US"/>
          </a:p>
        </p:txBody>
      </p:sp>
    </p:spTree>
    <p:extLst>
      <p:ext uri="{BB962C8B-B14F-4D97-AF65-F5344CB8AC3E}">
        <p14:creationId xmlns:p14="http://schemas.microsoft.com/office/powerpoint/2010/main" val="142411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964A840-9413-534E-BB8B-0F73A7F24329}"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21EF1-347A-A24E-AEA9-F86D65806B2C}" type="slidenum">
              <a:rPr lang="en-US" smtClean="0"/>
              <a:t>‹#›</a:t>
            </a:fld>
            <a:endParaRPr lang="en-US"/>
          </a:p>
        </p:txBody>
      </p:sp>
    </p:spTree>
    <p:extLst>
      <p:ext uri="{BB962C8B-B14F-4D97-AF65-F5344CB8AC3E}">
        <p14:creationId xmlns:p14="http://schemas.microsoft.com/office/powerpoint/2010/main" val="1494171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714147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68491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75951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22866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BACKGROUND BLU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8964A840-9413-534E-BB8B-0F73A7F24329}"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21EF1-347A-A24E-AEA9-F86D65806B2C}" type="slidenum">
              <a:rPr lang="en-US" smtClean="0"/>
              <a:t>‹#›</a:t>
            </a:fld>
            <a:endParaRPr lang="en-US"/>
          </a:p>
        </p:txBody>
      </p:sp>
      <p:sp>
        <p:nvSpPr>
          <p:cNvPr id="7" name="Rectangle 6"/>
          <p:cNvSpPr/>
          <p:nvPr userDrawn="1"/>
        </p:nvSpPr>
        <p:spPr>
          <a:xfrm>
            <a:off x="0" y="0"/>
            <a:ext cx="9144000" cy="5143500"/>
          </a:xfrm>
          <a:prstGeom prst="rect">
            <a:avLst/>
          </a:prstGeom>
          <a:solidFill>
            <a:srgbClr val="12B5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3079803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04150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603322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59768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47167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6218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88924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738668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14C3FA2-652B-4EF5-AC96-A926FF8945C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36780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4C3FA2-652B-4EF5-AC96-A926FF8945C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34691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4C3FA2-652B-4EF5-AC96-A926FF8945C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25137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BACKGROUND YELLOW">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8964A840-9413-534E-BB8B-0F73A7F24329}"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21EF1-347A-A24E-AEA9-F86D65806B2C}" type="slidenum">
              <a:rPr lang="en-US" smtClean="0"/>
              <a:t>‹#›</a:t>
            </a:fld>
            <a:endParaRPr lang="en-US"/>
          </a:p>
        </p:txBody>
      </p:sp>
      <p:sp>
        <p:nvSpPr>
          <p:cNvPr id="7" name="Rectangle 6"/>
          <p:cNvSpPr/>
          <p:nvPr userDrawn="1"/>
        </p:nvSpPr>
        <p:spPr>
          <a:xfrm>
            <a:off x="0" y="0"/>
            <a:ext cx="9144000" cy="5143500"/>
          </a:xfrm>
          <a:prstGeom prst="rect">
            <a:avLst/>
          </a:prstGeom>
          <a:solidFill>
            <a:srgbClr val="FEDC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30798038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14C3FA2-652B-4EF5-AC96-A926FF8945C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91393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14C3FA2-652B-4EF5-AC96-A926FF8945C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9339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14C3FA2-652B-4EF5-AC96-A926FF8945C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026122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4C3FA2-652B-4EF5-AC96-A926FF8945C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563868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4C3FA2-652B-4EF5-AC96-A926FF8945C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34932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4C3FA2-652B-4EF5-AC96-A926FF8945C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328809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4C3FA2-652B-4EF5-AC96-A926FF8945C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46071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4C3FA2-652B-4EF5-AC96-A926FF8945C6}"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380140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24906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466035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BACKGROUND GREE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8964A840-9413-534E-BB8B-0F73A7F24329}"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21EF1-347A-A24E-AEA9-F86D65806B2C}" type="slidenum">
              <a:rPr lang="en-US" smtClean="0"/>
              <a:t>‹#›</a:t>
            </a:fld>
            <a:endParaRPr lang="en-US"/>
          </a:p>
        </p:txBody>
      </p:sp>
      <p:sp>
        <p:nvSpPr>
          <p:cNvPr id="7" name="Rectangle 6"/>
          <p:cNvSpPr/>
          <p:nvPr userDrawn="1"/>
        </p:nvSpPr>
        <p:spPr>
          <a:xfrm>
            <a:off x="0" y="0"/>
            <a:ext cx="9144000" cy="5143500"/>
          </a:xfrm>
          <a:prstGeom prst="rect">
            <a:avLst/>
          </a:prstGeom>
          <a:solidFill>
            <a:srgbClr val="85D1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3079803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462734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81339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538425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0669044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5004415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19939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0944880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495607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ED1A04-1261-45D8-990D-E181EDF1E5A7}"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115047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270AFE4-6AD3-4968-8DC3-B2EF0AD3CFE8}"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55899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BACKGROUND PIN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8964A840-9413-534E-BB8B-0F73A7F24329}"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21EF1-347A-A24E-AEA9-F86D65806B2C}" type="slidenum">
              <a:rPr lang="en-US" smtClean="0"/>
              <a:t>‹#›</a:t>
            </a:fld>
            <a:endParaRPr lang="en-US"/>
          </a:p>
        </p:txBody>
      </p:sp>
      <p:sp>
        <p:nvSpPr>
          <p:cNvPr id="7" name="Rectangle 6"/>
          <p:cNvSpPr/>
          <p:nvPr userDrawn="1"/>
        </p:nvSpPr>
        <p:spPr>
          <a:xfrm>
            <a:off x="0" y="0"/>
            <a:ext cx="9144000" cy="5143500"/>
          </a:xfrm>
          <a:prstGeom prst="rect">
            <a:avLst/>
          </a:prstGeom>
          <a:solidFill>
            <a:srgbClr val="F15CB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30798038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270AFE4-6AD3-4968-8DC3-B2EF0AD3CFE8}"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29591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70AFE4-6AD3-4968-8DC3-B2EF0AD3CFE8}"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33643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270AFE4-6AD3-4968-8DC3-B2EF0AD3CFE8}"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652879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270AFE4-6AD3-4968-8DC3-B2EF0AD3CFE8}" type="datetimeFigureOut">
              <a:rPr lang="en-GB" smtClean="0">
                <a:solidFill>
                  <a:prstClr val="black">
                    <a:tint val="75000"/>
                  </a:prstClr>
                </a:solidFill>
              </a:rPr>
              <a:pPr/>
              <a:t>13/12/2016</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094213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270AFE4-6AD3-4968-8DC3-B2EF0AD3CFE8}" type="datetimeFigureOut">
              <a:rPr lang="en-GB" smtClean="0">
                <a:solidFill>
                  <a:prstClr val="black">
                    <a:tint val="75000"/>
                  </a:prstClr>
                </a:solidFill>
              </a:rPr>
              <a:pPr/>
              <a:t>13/12/2016</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3452885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0AFE4-6AD3-4968-8DC3-B2EF0AD3CFE8}" type="datetimeFigureOut">
              <a:rPr lang="en-GB" smtClean="0">
                <a:solidFill>
                  <a:prstClr val="black">
                    <a:tint val="75000"/>
                  </a:prstClr>
                </a:solidFill>
              </a:rPr>
              <a:pPr/>
              <a:t>13/12/2016</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363125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70AFE4-6AD3-4968-8DC3-B2EF0AD3CFE8}"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4101183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70AFE4-6AD3-4968-8DC3-B2EF0AD3CFE8}"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308755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270AFE4-6AD3-4968-8DC3-B2EF0AD3CFE8}"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042368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270AFE4-6AD3-4968-8DC3-B2EF0AD3CFE8}"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76787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RED">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EE48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8234507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F253ADE-AF9B-43B6-9F02-8B97C2BB970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445258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253ADE-AF9B-43B6-9F02-8B97C2BB970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70698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253ADE-AF9B-43B6-9F02-8B97C2BB970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3021033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F253ADE-AF9B-43B6-9F02-8B97C2BB970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821915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F253ADE-AF9B-43B6-9F02-8B97C2BB970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43232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F253ADE-AF9B-43B6-9F02-8B97C2BB970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723556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253ADE-AF9B-43B6-9F02-8B97C2BB970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8612873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253ADE-AF9B-43B6-9F02-8B97C2BB970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491847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253ADE-AF9B-43B6-9F02-8B97C2BB970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859926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253ADE-AF9B-43B6-9F02-8B97C2BB970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18553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964A840-9413-534E-BB8B-0F73A7F24329}"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21EF1-347A-A24E-AEA9-F86D65806B2C}" type="slidenum">
              <a:rPr lang="en-US" smtClean="0"/>
              <a:t>‹#›</a:t>
            </a:fld>
            <a:endParaRPr lang="en-US"/>
          </a:p>
        </p:txBody>
      </p:sp>
    </p:spTree>
    <p:extLst>
      <p:ext uri="{BB962C8B-B14F-4D97-AF65-F5344CB8AC3E}">
        <p14:creationId xmlns:p14="http://schemas.microsoft.com/office/powerpoint/2010/main" val="22598186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253ADE-AF9B-43B6-9F02-8B97C2BB970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195597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3B1617A-9C43-4142-870F-A4CD6A3FADA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66645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B1617A-9C43-4142-870F-A4CD6A3FADA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807866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B1617A-9C43-4142-870F-A4CD6A3FADA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646915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3B1617A-9C43-4142-870F-A4CD6A3FADA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8731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3B1617A-9C43-4142-870F-A4CD6A3FADA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540299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3B1617A-9C43-4142-870F-A4CD6A3FADA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8486140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1617A-9C43-4142-870F-A4CD6A3FADA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0041809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B1617A-9C43-4142-870F-A4CD6A3FADA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7568532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B1617A-9C43-4142-870F-A4CD6A3FADA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1793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8964A840-9413-534E-BB8B-0F73A7F24329}" type="datetimeFigureOut">
              <a:rPr lang="en-US" smtClean="0"/>
              <a:t>12/13/2016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421EF1-347A-A24E-AEA9-F86D65806B2C}" type="slidenum">
              <a:rPr lang="en-US" smtClean="0"/>
              <a:t>‹#›</a:t>
            </a:fld>
            <a:endParaRPr lang="en-US"/>
          </a:p>
        </p:txBody>
      </p:sp>
    </p:spTree>
    <p:extLst>
      <p:ext uri="{BB962C8B-B14F-4D97-AF65-F5344CB8AC3E}">
        <p14:creationId xmlns:p14="http://schemas.microsoft.com/office/powerpoint/2010/main" val="30667277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B1617A-9C43-4142-870F-A4CD6A3FADA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888221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B1617A-9C43-4142-870F-A4CD6A3FADA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917746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C65C3E2-D888-466A-844A-4E86E81A663A}"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69485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65C3E2-D888-466A-844A-4E86E81A663A}"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430487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65C3E2-D888-466A-844A-4E86E81A663A}"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4829579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C65C3E2-D888-466A-844A-4E86E81A663A}"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63361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C65C3E2-D888-466A-844A-4E86E81A663A}" type="datetimeFigureOut">
              <a:rPr lang="en-GB" smtClean="0">
                <a:solidFill>
                  <a:prstClr val="black">
                    <a:tint val="75000"/>
                  </a:prstClr>
                </a:solidFill>
              </a:rPr>
              <a:pPr/>
              <a:t>13/12/2016</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481871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C65C3E2-D888-466A-844A-4E86E81A663A}" type="datetimeFigureOut">
              <a:rPr lang="en-GB" smtClean="0">
                <a:solidFill>
                  <a:prstClr val="black">
                    <a:tint val="75000"/>
                  </a:prstClr>
                </a:solidFill>
              </a:rPr>
              <a:pPr/>
              <a:t>13/12/2016</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962973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65C3E2-D888-466A-844A-4E86E81A663A}" type="datetimeFigureOut">
              <a:rPr lang="en-GB" smtClean="0">
                <a:solidFill>
                  <a:prstClr val="black">
                    <a:tint val="75000"/>
                  </a:prstClr>
                </a:solidFill>
              </a:rPr>
              <a:pPr/>
              <a:t>13/12/2016</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879823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65C3E2-D888-466A-844A-4E86E81A663A}"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55722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8964A840-9413-534E-BB8B-0F73A7F24329}" type="datetimeFigureOut">
              <a:rPr lang="en-US" smtClean="0"/>
              <a:t>12/13/2016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421EF1-347A-A24E-AEA9-F86D65806B2C}" type="slidenum">
              <a:rPr lang="en-US" smtClean="0"/>
              <a:t>‹#›</a:t>
            </a:fld>
            <a:endParaRPr lang="en-US"/>
          </a:p>
        </p:txBody>
      </p:sp>
    </p:spTree>
    <p:extLst>
      <p:ext uri="{BB962C8B-B14F-4D97-AF65-F5344CB8AC3E}">
        <p14:creationId xmlns:p14="http://schemas.microsoft.com/office/powerpoint/2010/main" val="26478385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65C3E2-D888-466A-844A-4E86E81A663A}"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907443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65C3E2-D888-466A-844A-4E86E81A663A}"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600217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65C3E2-D888-466A-844A-4E86E81A663A}"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177973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05299F1-181F-41D5-817D-013DC3C370C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560417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5299F1-181F-41D5-817D-013DC3C370C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741477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5299F1-181F-41D5-817D-013DC3C370C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911007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05299F1-181F-41D5-817D-013DC3C370C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752033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05299F1-181F-41D5-817D-013DC3C370C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183777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05299F1-181F-41D5-817D-013DC3C370C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948694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5299F1-181F-41D5-817D-013DC3C370C5}" type="datetimeFigureOut">
              <a:rPr lang="en-GB" smtClean="0">
                <a:solidFill>
                  <a:prstClr val="black">
                    <a:tint val="75000"/>
                  </a:prstClr>
                </a:solidFill>
              </a:rPr>
              <a:pPr/>
              <a:t>13/12/2016</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42464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8.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theme" Target="../theme/theme1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3.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4.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5.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6.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7.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964A840-9413-534E-BB8B-0F73A7F24329}" type="datetimeFigureOut">
              <a:rPr lang="en-US" smtClean="0"/>
              <a:t>12/13/2016</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B421EF1-347A-A24E-AEA9-F86D65806B2C}" type="slidenum">
              <a:rPr lang="en-US" smtClean="0"/>
              <a:t>‹#›</a:t>
            </a:fld>
            <a:endParaRPr lang="en-US"/>
          </a:p>
        </p:txBody>
      </p:sp>
    </p:spTree>
    <p:extLst>
      <p:ext uri="{BB962C8B-B14F-4D97-AF65-F5344CB8AC3E}">
        <p14:creationId xmlns:p14="http://schemas.microsoft.com/office/powerpoint/2010/main" val="96309786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22745B2-94C2-44B5-BF31-06EAAC9C08F6}" type="datetimeFigureOut">
              <a:rPr lang="en-GB" smtClean="0">
                <a:solidFill>
                  <a:prstClr val="black">
                    <a:tint val="75000"/>
                  </a:prstClr>
                </a:solidFill>
              </a:rPr>
              <a:pPr defTabSz="914400"/>
              <a:t>13/12/2016</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6FB707F-2823-4E4E-8656-9F2A67D672D5}" type="slidenum">
              <a:rPr lang="en-GB" smtClean="0">
                <a:solidFill>
                  <a:prstClr val="black">
                    <a:tint val="75000"/>
                  </a:prstClr>
                </a:solidFill>
              </a:rPr>
              <a:pPr defTabSz="914400"/>
              <a:t>‹#›</a:t>
            </a:fld>
            <a:endParaRPr lang="en-GB" dirty="0">
              <a:solidFill>
                <a:prstClr val="black">
                  <a:tint val="75000"/>
                </a:prstClr>
              </a:solidFill>
            </a:endParaRPr>
          </a:p>
        </p:txBody>
      </p:sp>
      <p:pic>
        <p:nvPicPr>
          <p:cNvPr id="9218" name="Picture 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776199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D5E8790-A161-7446-8B8B-EBA779AD0CA6}" type="datetimeFigureOut">
              <a:rPr lang="en-US" smtClean="0">
                <a:solidFill>
                  <a:prstClr val="black">
                    <a:tint val="75000"/>
                  </a:prstClr>
                </a:solidFill>
              </a:rPr>
              <a:pPr/>
              <a:t>12/13/2016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98851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4840422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14C3FA2-652B-4EF5-AC96-A926FF8945C6}" type="datetimeFigureOut">
              <a:rPr lang="en-GB" smtClean="0">
                <a:solidFill>
                  <a:prstClr val="black">
                    <a:tint val="75000"/>
                  </a:prstClr>
                </a:solidFill>
              </a:rPr>
              <a:pPr defTabSz="914400"/>
              <a:t>13/12/2016</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55EB2DA-0F86-4CB0-81CE-5CED789F24C6}" type="slidenum">
              <a:rPr lang="en-GB" smtClean="0">
                <a:solidFill>
                  <a:prstClr val="black">
                    <a:tint val="75000"/>
                  </a:prstClr>
                </a:solidFill>
              </a:rPr>
              <a:pPr defTabSz="914400"/>
              <a:t>‹#›</a:t>
            </a:fld>
            <a:endParaRPr lang="en-GB" dirty="0">
              <a:solidFill>
                <a:prstClr val="black">
                  <a:tint val="75000"/>
                </a:prstClr>
              </a:solidFill>
            </a:endParaRPr>
          </a:p>
        </p:txBody>
      </p:sp>
      <p:pic>
        <p:nvPicPr>
          <p:cNvPr id="5122" name="Picture 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18354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0ED1A04-1261-45D8-990D-E181EDF1E5A7}" type="datetimeFigureOut">
              <a:rPr lang="en-GB" smtClean="0">
                <a:solidFill>
                  <a:prstClr val="black">
                    <a:tint val="75000"/>
                  </a:prstClr>
                </a:solidFill>
              </a:rPr>
              <a:pPr defTabSz="914400"/>
              <a:t>13/12/2016</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36147C8-2C24-4E2A-8B54-1D1EB17B5A69}" type="slidenum">
              <a:rPr lang="en-GB" smtClean="0">
                <a:solidFill>
                  <a:prstClr val="black">
                    <a:tint val="75000"/>
                  </a:prstClr>
                </a:solidFill>
              </a:rPr>
              <a:pPr defTabSz="914400"/>
              <a:t>‹#›</a:t>
            </a:fld>
            <a:endParaRPr lang="en-GB" dirty="0">
              <a:solidFill>
                <a:prstClr val="black">
                  <a:tint val="75000"/>
                </a:prstClr>
              </a:solidFill>
            </a:endParaRPr>
          </a:p>
        </p:txBody>
      </p:sp>
      <p:pic>
        <p:nvPicPr>
          <p:cNvPr id="3074" name="Picture 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70556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270AFE4-6AD3-4968-8DC3-B2EF0AD3CFE8}" type="datetimeFigureOut">
              <a:rPr lang="en-GB" smtClean="0">
                <a:solidFill>
                  <a:prstClr val="black">
                    <a:tint val="75000"/>
                  </a:prstClr>
                </a:solidFill>
              </a:rPr>
              <a:pPr defTabSz="914400"/>
              <a:t>13/12/2016</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8346D58-AD9C-4889-9B93-EF4006FE87BC}" type="slidenum">
              <a:rPr lang="en-GB" smtClean="0">
                <a:solidFill>
                  <a:prstClr val="black">
                    <a:tint val="75000"/>
                  </a:prstClr>
                </a:solidFill>
              </a:rPr>
              <a:pPr defTabSz="914400"/>
              <a:t>‹#›</a:t>
            </a:fld>
            <a:endParaRPr lang="en-GB" dirty="0">
              <a:solidFill>
                <a:prstClr val="black">
                  <a:tint val="75000"/>
                </a:prstClr>
              </a:solidFill>
            </a:endParaRPr>
          </a:p>
        </p:txBody>
      </p:sp>
      <p:pic>
        <p:nvPicPr>
          <p:cNvPr id="8194" name="Picture 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793967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F253ADE-AF9B-43B6-9F02-8B97C2BB9705}" type="datetimeFigureOut">
              <a:rPr lang="en-GB" smtClean="0">
                <a:solidFill>
                  <a:prstClr val="black">
                    <a:tint val="75000"/>
                  </a:prstClr>
                </a:solidFill>
              </a:rPr>
              <a:pPr defTabSz="914400"/>
              <a:t>13/12/2016</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889BB00-DF8A-4793-A7BB-B769E670E19F}" type="slidenum">
              <a:rPr lang="en-GB" smtClean="0">
                <a:solidFill>
                  <a:prstClr val="black">
                    <a:tint val="75000"/>
                  </a:prstClr>
                </a:solidFill>
              </a:rPr>
              <a:pPr defTabSz="914400"/>
              <a:t>‹#›</a:t>
            </a:fld>
            <a:endParaRPr lang="en-GB" dirty="0">
              <a:solidFill>
                <a:prstClr val="black">
                  <a:tint val="75000"/>
                </a:prstClr>
              </a:solidFill>
            </a:endParaRPr>
          </a:p>
        </p:txBody>
      </p:sp>
      <p:pic>
        <p:nvPicPr>
          <p:cNvPr id="7170" name="Picture 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22710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3B1617A-9C43-4142-870F-A4CD6A3FADA5}" type="datetimeFigureOut">
              <a:rPr lang="en-GB" smtClean="0">
                <a:solidFill>
                  <a:prstClr val="black">
                    <a:tint val="75000"/>
                  </a:prstClr>
                </a:solidFill>
              </a:rPr>
              <a:pPr defTabSz="914400"/>
              <a:t>13/12/2016</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C0C6138-9C21-4DF9-BDEF-661A407CEDCC}" type="slidenum">
              <a:rPr lang="en-GB" smtClean="0">
                <a:solidFill>
                  <a:prstClr val="black">
                    <a:tint val="75000"/>
                  </a:prstClr>
                </a:solidFill>
              </a:rPr>
              <a:pPr defTabSz="914400"/>
              <a:t>‹#›</a:t>
            </a:fld>
            <a:endParaRPr lang="en-GB" dirty="0">
              <a:solidFill>
                <a:prstClr val="black">
                  <a:tint val="75000"/>
                </a:prstClr>
              </a:solidFill>
            </a:endParaRPr>
          </a:p>
        </p:txBody>
      </p:sp>
      <p:pic>
        <p:nvPicPr>
          <p:cNvPr id="4098" name="Picture 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99955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C65C3E2-D888-466A-844A-4E86E81A663A}" type="datetimeFigureOut">
              <a:rPr lang="en-GB" smtClean="0">
                <a:solidFill>
                  <a:prstClr val="black">
                    <a:tint val="75000"/>
                  </a:prstClr>
                </a:solidFill>
              </a:rPr>
              <a:pPr defTabSz="914400"/>
              <a:t>13/12/2016</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0276D55-2334-475D-9835-5013CFC89C52}" type="slidenum">
              <a:rPr lang="en-GB" smtClean="0">
                <a:solidFill>
                  <a:prstClr val="black">
                    <a:tint val="75000"/>
                  </a:prstClr>
                </a:solidFill>
              </a:rPr>
              <a:pPr defTabSz="914400"/>
              <a:t>‹#›</a:t>
            </a:fld>
            <a:endParaRPr lang="en-GB" dirty="0">
              <a:solidFill>
                <a:prstClr val="black">
                  <a:tint val="75000"/>
                </a:prstClr>
              </a:solidFill>
            </a:endParaRPr>
          </a:p>
        </p:txBody>
      </p:sp>
      <p:pic>
        <p:nvPicPr>
          <p:cNvPr id="6146" name="Picture 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986202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5299F1-181F-41D5-817D-013DC3C370C5}" type="datetimeFigureOut">
              <a:rPr lang="en-GB" smtClean="0">
                <a:solidFill>
                  <a:prstClr val="black">
                    <a:tint val="75000"/>
                  </a:prstClr>
                </a:solidFill>
              </a:rPr>
              <a:pPr defTabSz="914400"/>
              <a:t>13/12/2016</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6B4F63F-A3DC-4D83-BEB6-D59791EAB6DD}" type="slidenum">
              <a:rPr lang="en-GB" smtClean="0">
                <a:solidFill>
                  <a:prstClr val="black">
                    <a:tint val="75000"/>
                  </a:prstClr>
                </a:solidFill>
              </a:rPr>
              <a:pPr defTabSz="914400"/>
              <a:t>‹#›</a:t>
            </a:fld>
            <a:endParaRPr lang="en-GB" dirty="0">
              <a:solidFill>
                <a:prstClr val="black">
                  <a:tint val="75000"/>
                </a:prstClr>
              </a:solidFill>
            </a:endParaRPr>
          </a:p>
        </p:txBody>
      </p:sp>
      <p:pic>
        <p:nvPicPr>
          <p:cNvPr id="10242" name="Picture 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39252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1.vml"/><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26.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ull 2017 Everyone Back to Ours Graphic.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3923" y="1"/>
            <a:ext cx="2600081" cy="2313829"/>
          </a:xfrm>
          <a:prstGeom prst="rect">
            <a:avLst/>
          </a:prstGeom>
        </p:spPr>
      </p:pic>
      <p:sp>
        <p:nvSpPr>
          <p:cNvPr id="3" name="Rectangle 2"/>
          <p:cNvSpPr/>
          <p:nvPr/>
        </p:nvSpPr>
        <p:spPr>
          <a:xfrm>
            <a:off x="425373" y="1689351"/>
            <a:ext cx="7183338" cy="3073662"/>
          </a:xfrm>
          <a:prstGeom prst="rect">
            <a:avLst/>
          </a:prstGeom>
        </p:spPr>
        <p:txBody>
          <a:bodyPr wrap="square">
            <a:spAutoFit/>
          </a:bodyPr>
          <a:lstStyle/>
          <a:p>
            <a:pPr>
              <a:lnSpc>
                <a:spcPct val="115000"/>
              </a:lnSpc>
              <a:spcAft>
                <a:spcPts val="1000"/>
              </a:spcAft>
            </a:pPr>
            <a:r>
              <a:rPr lang="en-GB" sz="3600" b="1" dirty="0">
                <a:solidFill>
                  <a:prstClr val="white"/>
                </a:solidFill>
                <a:ea typeface="Calibri"/>
                <a:cs typeface="Times New Roman"/>
              </a:rPr>
              <a:t>MADE IN HULL</a:t>
            </a:r>
          </a:p>
          <a:p>
            <a:r>
              <a:rPr lang="en-GB" sz="1600" b="1" i="1" dirty="0">
                <a:solidFill>
                  <a:prstClr val="white"/>
                </a:solidFill>
                <a:ea typeface="Calibri"/>
                <a:cs typeface="Times New Roman"/>
              </a:rPr>
              <a:t>Niccy Hallifax, Opening Lead Producer</a:t>
            </a:r>
          </a:p>
          <a:p>
            <a:r>
              <a:rPr lang="en-GB" sz="1600" b="1" i="1" dirty="0">
                <a:solidFill>
                  <a:prstClr val="white"/>
                </a:solidFill>
                <a:ea typeface="Calibri"/>
                <a:cs typeface="Times New Roman"/>
              </a:rPr>
              <a:t>Chris Clay – Director of Technical and Operations, City of culture, 2017</a:t>
            </a:r>
          </a:p>
          <a:p>
            <a:r>
              <a:rPr lang="en-GB" sz="1600" b="1" i="1" dirty="0">
                <a:solidFill>
                  <a:prstClr val="white"/>
                </a:solidFill>
                <a:ea typeface="Calibri"/>
                <a:cs typeface="Times New Roman"/>
              </a:rPr>
              <a:t>Lindsey Hammond – Assistant Producer </a:t>
            </a:r>
          </a:p>
          <a:p>
            <a:r>
              <a:rPr lang="en-GB" sz="1600" b="1" i="1" dirty="0">
                <a:solidFill>
                  <a:prstClr val="white"/>
                </a:solidFill>
                <a:ea typeface="Calibri"/>
                <a:cs typeface="Times New Roman"/>
              </a:rPr>
              <a:t>Kate Doyle – Event manager, Ground Control</a:t>
            </a:r>
          </a:p>
          <a:p>
            <a:r>
              <a:rPr lang="en-GB" sz="1600" b="1" i="1" dirty="0">
                <a:solidFill>
                  <a:prstClr val="white"/>
                </a:solidFill>
                <a:ea typeface="Calibri"/>
                <a:cs typeface="Times New Roman"/>
              </a:rPr>
              <a:t>Charlotte Denton- Operations coordinator, Ground Control.</a:t>
            </a:r>
          </a:p>
          <a:p>
            <a:r>
              <a:rPr lang="en-GB" sz="1600" b="1" i="1" dirty="0">
                <a:solidFill>
                  <a:prstClr val="white"/>
                </a:solidFill>
                <a:ea typeface="Calibri"/>
                <a:cs typeface="Times New Roman"/>
              </a:rPr>
              <a:t>Shaun Crummy – Head of Volunteering</a:t>
            </a:r>
          </a:p>
          <a:p>
            <a:r>
              <a:rPr lang="en-GB" sz="1600" b="1" i="1" dirty="0">
                <a:solidFill>
                  <a:prstClr val="white"/>
                </a:solidFill>
                <a:ea typeface="Calibri"/>
                <a:cs typeface="Times New Roman"/>
              </a:rPr>
              <a:t>Harriet Johnson – Volunteer Manager</a:t>
            </a:r>
          </a:p>
          <a:p>
            <a:endParaRPr lang="en-GB" sz="1600" b="1" i="1" dirty="0">
              <a:solidFill>
                <a:prstClr val="white"/>
              </a:solidFill>
              <a:ea typeface="Calibri"/>
              <a:cs typeface="Times New Roman"/>
            </a:endParaRPr>
          </a:p>
          <a:p>
            <a:endParaRPr lang="en-GB" sz="1600" b="1" i="1" dirty="0">
              <a:solidFill>
                <a:prstClr val="white"/>
              </a:solidFill>
              <a:ea typeface="Calibri"/>
              <a:cs typeface="Times New Roman"/>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3132" y="-178130"/>
            <a:ext cx="3279452" cy="23187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3937932"/>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800" b="1" dirty="0">
                <a:solidFill>
                  <a:schemeClr val="accent2"/>
                </a:solidFill>
                <a:latin typeface="+mn-lt"/>
              </a:rPr>
              <a:t>Location Two: Whitefriargate Street.</a:t>
            </a:r>
          </a:p>
        </p:txBody>
      </p:sp>
      <p:sp>
        <p:nvSpPr>
          <p:cNvPr id="3" name="Rectangle 2"/>
          <p:cNvSpPr/>
          <p:nvPr/>
        </p:nvSpPr>
        <p:spPr>
          <a:xfrm>
            <a:off x="484981" y="1014202"/>
            <a:ext cx="3359656" cy="3046988"/>
          </a:xfrm>
          <a:prstGeom prst="rect">
            <a:avLst/>
          </a:prstGeom>
        </p:spPr>
        <p:txBody>
          <a:bodyPr wrap="square">
            <a:spAutoFit/>
          </a:bodyPr>
          <a:lstStyle/>
          <a:p>
            <a:r>
              <a:rPr lang="en-GB" sz="1200" b="1" dirty="0"/>
              <a:t>The Heart of Rugby </a:t>
            </a:r>
            <a:endParaRPr lang="en-GB" sz="1200" dirty="0"/>
          </a:p>
          <a:p>
            <a:r>
              <a:rPr lang="en-GB" sz="1200" b="1" dirty="0"/>
              <a:t>Produced by Chris </a:t>
            </a:r>
            <a:r>
              <a:rPr lang="en-GB" sz="1200" b="1" dirty="0" err="1"/>
              <a:t>Hees</a:t>
            </a:r>
            <a:r>
              <a:rPr lang="en-GB" sz="1200" b="1" dirty="0"/>
              <a:t> and animated by Alex </a:t>
            </a:r>
            <a:r>
              <a:rPr lang="en-GB" sz="1200" b="1" dirty="0" err="1"/>
              <a:t>Twiston</a:t>
            </a:r>
            <a:r>
              <a:rPr lang="en-GB" sz="1200" b="1" dirty="0"/>
              <a:t>-Davies</a:t>
            </a:r>
            <a:endParaRPr lang="en-GB" sz="1200" dirty="0"/>
          </a:p>
          <a:p>
            <a:endParaRPr lang="en-GB" sz="1200" i="1" dirty="0"/>
          </a:p>
          <a:p>
            <a:endParaRPr lang="en-GB" sz="1200" i="1" dirty="0"/>
          </a:p>
          <a:p>
            <a:r>
              <a:rPr lang="en-GB" sz="1200" i="1" dirty="0"/>
              <a:t>The Heart of Rugby</a:t>
            </a:r>
            <a:r>
              <a:rPr lang="en-GB" sz="1200" dirty="0"/>
              <a:t> invites you to feel the burning passion for the game that courses through the city. One side is red and white, the other black and white, Hull KR and Hull FC. As the city grows and changes, decades pass, they face years of success, years of hurt, and years of intense rivalry. The one thing  ever present is the beating hearts of the die-hard supporters.</a:t>
            </a:r>
          </a:p>
          <a:p>
            <a:r>
              <a:rPr lang="en-GB" sz="1200" dirty="0"/>
              <a:t> This was missing a word. Is thing the right word?</a:t>
            </a:r>
          </a:p>
        </p:txBody>
      </p:sp>
      <p:pic>
        <p:nvPicPr>
          <p:cNvPr id="4" name="Picture 3"/>
          <p:cNvPicPr>
            <a:picLocks noChangeAspect="1"/>
          </p:cNvPicPr>
          <p:nvPr/>
        </p:nvPicPr>
        <p:blipFill>
          <a:blip r:embed="rId2"/>
          <a:stretch>
            <a:fillRect/>
          </a:stretch>
        </p:blipFill>
        <p:spPr>
          <a:xfrm>
            <a:off x="4147667" y="1223681"/>
            <a:ext cx="4996333" cy="2810437"/>
          </a:xfrm>
          <a:prstGeom prst="rect">
            <a:avLst/>
          </a:prstGeom>
        </p:spPr>
      </p:pic>
    </p:spTree>
    <p:extLst>
      <p:ext uri="{BB962C8B-B14F-4D97-AF65-F5344CB8AC3E}">
        <p14:creationId xmlns:p14="http://schemas.microsoft.com/office/powerpoint/2010/main" val="2899838742"/>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84376" y="364739"/>
            <a:ext cx="4132721" cy="4031873"/>
          </a:xfrm>
          <a:prstGeom prst="rect">
            <a:avLst/>
          </a:prstGeom>
        </p:spPr>
        <p:txBody>
          <a:bodyPr wrap="square">
            <a:spAutoFit/>
          </a:bodyPr>
          <a:lstStyle/>
          <a:p>
            <a:pPr>
              <a:spcAft>
                <a:spcPts val="0"/>
              </a:spcAft>
            </a:pPr>
            <a:r>
              <a:rPr lang="en-US" sz="1600" b="1" dirty="0">
                <a:latin typeface="Calibri" panose="020F0502020204030204" pitchFamily="34" charset="0"/>
                <a:ea typeface="Calibri" panose="020F0502020204030204" pitchFamily="34" charset="0"/>
                <a:cs typeface="Calibri" panose="020F0502020204030204" pitchFamily="34" charset="0"/>
              </a:rPr>
              <a:t>Reflections</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600" b="1" dirty="0">
                <a:latin typeface="Calibri" panose="020F0502020204030204" pitchFamily="34" charset="0"/>
                <a:ea typeface="Calibri" panose="020F0502020204030204" pitchFamily="34" charset="0"/>
                <a:cs typeface="Calibri" panose="020F0502020204030204" pitchFamily="34" charset="0"/>
              </a:rPr>
              <a:t>Created by Invisible Flock</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400" b="1" dirty="0">
                <a:latin typeface="Calibri" panose="020F0502020204030204" pitchFamily="34" charset="0"/>
                <a:ea typeface="Calibri" panose="020F0502020204030204" pitchFamily="34" charset="0"/>
                <a:cs typeface="Calibri" panose="020F0502020204030204" pitchFamily="34"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400" dirty="0">
                <a:latin typeface="Calibri" panose="020F0502020204030204" pitchFamily="34" charset="0"/>
                <a:ea typeface="Calibri" panose="020F0502020204030204" pitchFamily="34" charset="0"/>
                <a:cs typeface="Calibri" panose="020F0502020204030204" pitchFamily="34" charset="0"/>
              </a:rPr>
              <a:t>Three windows + three perspectives</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400" dirty="0">
                <a:latin typeface="Calibri" panose="020F0502020204030204" pitchFamily="34" charset="0"/>
                <a:ea typeface="Calibri" panose="020F0502020204030204" pitchFamily="34" charset="0"/>
                <a:cs typeface="Calibri" panose="020F0502020204030204" pitchFamily="34" charset="0"/>
              </a:rPr>
              <a:t>Two roads + two individuals sharing a bench</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400" dirty="0">
                <a:latin typeface="Calibri" panose="020F0502020204030204" pitchFamily="34" charset="0"/>
                <a:ea typeface="MS Mincho" panose="02020609040205080304" pitchFamily="49" charset="-128"/>
              </a:rPr>
              <a:t>One minute + one life in the here and now</a:t>
            </a:r>
            <a:endParaRPr lang="en-GB" sz="1400" dirty="0">
              <a:latin typeface="Times New Roman" panose="02020603050405020304" pitchFamily="18" charset="0"/>
              <a:ea typeface="Calibri" panose="020F0502020204030204" pitchFamily="34" charset="0"/>
            </a:endParaRPr>
          </a:p>
          <a:p>
            <a:pPr>
              <a:spcAft>
                <a:spcPts val="0"/>
              </a:spcAft>
            </a:pPr>
            <a:r>
              <a:rPr lang="en-US" sz="1400" dirty="0">
                <a:latin typeface="Calibri" panose="020F0502020204030204" pitchFamily="34" charset="0"/>
                <a:ea typeface="Calibri" panose="020F0502020204030204" pitchFamily="34" charset="0"/>
                <a:cs typeface="Calibri" panose="020F0502020204030204" pitchFamily="34"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400" i="1" dirty="0">
                <a:latin typeface="Calibri" panose="020F0502020204030204" pitchFamily="34" charset="0"/>
                <a:ea typeface="Calibri" panose="020F0502020204030204" pitchFamily="34" charset="0"/>
                <a:cs typeface="Calibri" panose="020F0502020204030204" pitchFamily="34" charset="0"/>
              </a:rPr>
              <a:t>Reflections</a:t>
            </a:r>
            <a:r>
              <a:rPr lang="en-US" sz="1400" dirty="0">
                <a:latin typeface="Calibri" panose="020F0502020204030204" pitchFamily="34" charset="0"/>
                <a:ea typeface="Calibri" panose="020F0502020204030204" pitchFamily="34" charset="0"/>
                <a:cs typeface="Calibri" panose="020F0502020204030204" pitchFamily="34" charset="0"/>
              </a:rPr>
              <a:t> follows and captures the daily lives of those who live on two streets in two parts of town. A celebration of who we are and where we live, of our intrinsic relationship to those around us, strangers and friends, passersby and family, near and far.</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400" dirty="0">
                <a:latin typeface="Calibri" panose="020F0502020204030204" pitchFamily="34" charset="0"/>
                <a:ea typeface="Calibri" panose="020F0502020204030204" pitchFamily="34" charset="0"/>
                <a:cs typeface="Calibri" panose="020F0502020204030204" pitchFamily="34"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400" i="1" dirty="0">
                <a:latin typeface="Calibri" panose="020F0502020204030204" pitchFamily="34" charset="0"/>
                <a:ea typeface="MS Mincho" panose="02020609040205080304" pitchFamily="49" charset="-128"/>
              </a:rPr>
              <a:t>Reflections</a:t>
            </a:r>
            <a:r>
              <a:rPr lang="en-US" sz="1400" dirty="0">
                <a:latin typeface="Calibri" panose="020F0502020204030204" pitchFamily="34" charset="0"/>
                <a:ea typeface="MS Mincho" panose="02020609040205080304" pitchFamily="49" charset="-128"/>
              </a:rPr>
              <a:t> is a momentary encounter and a momentary reveal of personal memory and daily routine, a portrait of two people sharing a bench across geographies and an invitation to meet the gaze of another.</a:t>
            </a:r>
            <a:endParaRPr lang="en-GB" sz="1400" dirty="0">
              <a:latin typeface="Times New Roman" panose="02020603050405020304" pitchFamily="18" charset="0"/>
              <a:ea typeface="Calibri" panose="020F0502020204030204" pitchFamily="34" charset="0"/>
            </a:endParaRPr>
          </a:p>
        </p:txBody>
      </p:sp>
      <p:pic>
        <p:nvPicPr>
          <p:cNvPr id="4" name="Picture 3"/>
          <p:cNvPicPr>
            <a:picLocks noChangeAspect="1"/>
          </p:cNvPicPr>
          <p:nvPr/>
        </p:nvPicPr>
        <p:blipFill>
          <a:blip r:embed="rId2"/>
          <a:stretch>
            <a:fillRect/>
          </a:stretch>
        </p:blipFill>
        <p:spPr>
          <a:xfrm>
            <a:off x="0" y="1183341"/>
            <a:ext cx="4984377" cy="2803712"/>
          </a:xfrm>
          <a:prstGeom prst="rect">
            <a:avLst/>
          </a:prstGeom>
        </p:spPr>
      </p:pic>
    </p:spTree>
    <p:extLst>
      <p:ext uri="{BB962C8B-B14F-4D97-AF65-F5344CB8AC3E}">
        <p14:creationId xmlns:p14="http://schemas.microsoft.com/office/powerpoint/2010/main" val="2640848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6864" y="445421"/>
            <a:ext cx="4437524" cy="4139595"/>
          </a:xfrm>
          <a:prstGeom prst="rect">
            <a:avLst/>
          </a:prstGeom>
        </p:spPr>
        <p:txBody>
          <a:bodyPr wrap="square">
            <a:spAutoFit/>
          </a:bodyPr>
          <a:lstStyle/>
          <a:p>
            <a:pPr>
              <a:spcAft>
                <a:spcPts val="0"/>
              </a:spcAft>
            </a:pPr>
            <a:r>
              <a:rPr lang="en-GB" sz="1600" b="1" dirty="0">
                <a:latin typeface="Calibri" panose="020F0502020204030204" pitchFamily="34" charset="0"/>
                <a:ea typeface="Calibri" panose="020F0502020204030204" pitchFamily="34" charset="0"/>
              </a:rPr>
              <a:t>We’re all going on a Summer Holiday</a:t>
            </a:r>
            <a:endParaRPr lang="en-GB" sz="1600" dirty="0">
              <a:latin typeface="Times New Roman" panose="02020603050405020304" pitchFamily="18" charset="0"/>
              <a:ea typeface="Calibri" panose="020F0502020204030204" pitchFamily="34" charset="0"/>
            </a:endParaRPr>
          </a:p>
          <a:p>
            <a:pPr>
              <a:spcAft>
                <a:spcPts val="0"/>
              </a:spcAft>
            </a:pPr>
            <a:r>
              <a:rPr lang="en-GB" sz="1600" b="1" dirty="0">
                <a:latin typeface="Calibri" panose="020F0502020204030204" pitchFamily="34" charset="0"/>
                <a:ea typeface="Calibri" panose="020F0502020204030204" pitchFamily="34" charset="0"/>
              </a:rPr>
              <a:t>Created by Sodium</a:t>
            </a:r>
            <a:endParaRPr lang="en-GB" sz="1600" dirty="0">
              <a:latin typeface="Times New Roman" panose="02020603050405020304" pitchFamily="18" charset="0"/>
              <a:ea typeface="Calibri" panose="020F0502020204030204" pitchFamily="34" charset="0"/>
            </a:endParaRPr>
          </a:p>
          <a:p>
            <a:pPr>
              <a:spcAft>
                <a:spcPts val="0"/>
              </a:spcAft>
            </a:pPr>
            <a:r>
              <a:rPr lang="en-GB" sz="1100" dirty="0">
                <a:latin typeface="Calibri" panose="020F0502020204030204" pitchFamily="34" charset="0"/>
                <a:ea typeface="Calibri" panose="020F0502020204030204" pitchFamily="34" charset="0"/>
              </a:rPr>
              <a:t> </a:t>
            </a:r>
            <a:endParaRPr lang="en-GB" sz="1100" dirty="0">
              <a:latin typeface="Times New Roman" panose="02020603050405020304" pitchFamily="18" charset="0"/>
              <a:ea typeface="Calibri" panose="020F0502020204030204" pitchFamily="34" charset="0"/>
            </a:endParaRPr>
          </a:p>
          <a:p>
            <a:pPr>
              <a:spcAft>
                <a:spcPts val="0"/>
              </a:spcAft>
            </a:pPr>
            <a:r>
              <a:rPr lang="en-GB" sz="1100" dirty="0">
                <a:latin typeface="+mj-lt"/>
                <a:ea typeface="Calibri" panose="020F0502020204030204" pitchFamily="34" charset="0"/>
              </a:rPr>
              <a:t>The caravan. A home from home and a castle on a clifftop. The caravan has been a staple of the UK’s holiday experience from the early 60s and a key industry in Hull, this is where caravans are made. We hear first-hand reports about the early days of production on the factory floor, as well as some taller tales about what happened after clocking off. We also see and hear misadventures from a young couple of Hull holiday makers.</a:t>
            </a:r>
          </a:p>
          <a:p>
            <a:pPr>
              <a:spcAft>
                <a:spcPts val="0"/>
              </a:spcAft>
            </a:pPr>
            <a:r>
              <a:rPr lang="en-GB" sz="1100" dirty="0">
                <a:latin typeface="+mj-lt"/>
                <a:ea typeface="Calibri" panose="020F0502020204030204" pitchFamily="34" charset="0"/>
              </a:rPr>
              <a:t> </a:t>
            </a:r>
          </a:p>
          <a:p>
            <a:r>
              <a:rPr lang="en-GB" sz="1100" dirty="0">
                <a:latin typeface="+mj-lt"/>
                <a:ea typeface="Calibri" panose="020F0502020204030204" pitchFamily="34" charset="0"/>
              </a:rPr>
              <a:t>Split over two vacated shops you are invited to take a look at the real people that built the industry over 50 years ago and witness a new breed of people that are hitched to an adventurous way of spending their holiday.</a:t>
            </a:r>
            <a:r>
              <a:rPr lang="en-GB" sz="1100" b="1" dirty="0">
                <a:latin typeface="+mj-lt"/>
              </a:rPr>
              <a:t> The Factory: </a:t>
            </a:r>
            <a:r>
              <a:rPr lang="en-GB" sz="1100" dirty="0">
                <a:latin typeface="+mj-lt"/>
              </a:rPr>
              <a:t>We see and hear what it was like to be working in a growing company and thriving industry in the 60s and 70s, enjoying a real job and a real life. Stories and anecdotes of after work with teammates and a social life in Hull. Positive, upbeat accounts and fond memories with a familiar cheeky and honest Hull tone.</a:t>
            </a:r>
          </a:p>
          <a:p>
            <a:r>
              <a:rPr lang="en-GB" sz="1100" dirty="0">
                <a:latin typeface="+mj-lt"/>
              </a:rPr>
              <a:t> </a:t>
            </a:r>
          </a:p>
          <a:p>
            <a:r>
              <a:rPr lang="en-GB" sz="1100" b="1" dirty="0">
                <a:latin typeface="+mj-lt"/>
              </a:rPr>
              <a:t>The Holiday: </a:t>
            </a:r>
            <a:r>
              <a:rPr lang="en-GB" sz="1100" dirty="0">
                <a:latin typeface="+mj-lt"/>
              </a:rPr>
              <a:t>Stories and capers from a young couple from Hull living and holidaying for the first time on the east coast. They don’t have to leave the UK to find the best way to spend their summer but they do have to try and fit their knees under the table</a:t>
            </a:r>
            <a:endParaRPr lang="en-GB" sz="1100" dirty="0">
              <a:latin typeface="+mj-lt"/>
              <a:ea typeface="Calibri" panose="020F0502020204030204" pitchFamily="34" charset="0"/>
            </a:endParaRPr>
          </a:p>
        </p:txBody>
      </p:sp>
      <p:pic>
        <p:nvPicPr>
          <p:cNvPr id="4" name="Picture 3"/>
          <p:cNvPicPr>
            <a:picLocks noChangeAspect="1"/>
          </p:cNvPicPr>
          <p:nvPr/>
        </p:nvPicPr>
        <p:blipFill>
          <a:blip r:embed="rId2"/>
          <a:stretch>
            <a:fillRect/>
          </a:stretch>
        </p:blipFill>
        <p:spPr>
          <a:xfrm>
            <a:off x="5227544" y="950950"/>
            <a:ext cx="3634066" cy="3634066"/>
          </a:xfrm>
          <a:prstGeom prst="rect">
            <a:avLst/>
          </a:prstGeom>
        </p:spPr>
      </p:pic>
    </p:spTree>
    <p:extLst>
      <p:ext uri="{BB962C8B-B14F-4D97-AF65-F5344CB8AC3E}">
        <p14:creationId xmlns:p14="http://schemas.microsoft.com/office/powerpoint/2010/main" val="2112129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156" y="389593"/>
            <a:ext cx="5540186" cy="4647426"/>
          </a:xfrm>
          <a:prstGeom prst="rect">
            <a:avLst/>
          </a:prstGeom>
        </p:spPr>
        <p:txBody>
          <a:bodyPr wrap="square">
            <a:spAutoFit/>
          </a:bodyPr>
          <a:lstStyle/>
          <a:p>
            <a:pPr>
              <a:spcAft>
                <a:spcPts val="0"/>
              </a:spcAft>
            </a:pPr>
            <a:r>
              <a:rPr lang="en-GB" sz="1400" b="1" dirty="0">
                <a:solidFill>
                  <a:srgbClr val="000000"/>
                </a:solidFill>
                <a:latin typeface="Calibri" panose="020F0502020204030204" pitchFamily="34" charset="0"/>
                <a:ea typeface="Calibri" panose="020F0502020204030204" pitchFamily="34" charset="0"/>
                <a:cs typeface="Calibri" panose="020F0502020204030204" pitchFamily="34" charset="0"/>
              </a:rPr>
              <a:t>Amuse Agents – Hull's Premier Inconvenience Store.</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400" b="1" dirty="0">
                <a:latin typeface="Calibri" panose="020F0502020204030204" pitchFamily="34" charset="0"/>
                <a:ea typeface="Calibri" panose="020F0502020204030204" pitchFamily="34" charset="0"/>
                <a:cs typeface="Calibri" panose="020F0502020204030204" pitchFamily="34" charset="0"/>
              </a:rPr>
              <a:t>Created by Preston Likely</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400" dirty="0">
                <a:latin typeface="Calibri" panose="020F0502020204030204" pitchFamily="34" charset="0"/>
                <a:ea typeface="Calibri" panose="020F0502020204030204" pitchFamily="34" charset="0"/>
                <a:cs typeface="Calibri" panose="020F0502020204030204" pitchFamily="34"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400" dirty="0">
                <a:latin typeface="Calibri" panose="020F0502020204030204" pitchFamily="34" charset="0"/>
                <a:ea typeface="Calibri" panose="020F0502020204030204" pitchFamily="34" charset="0"/>
                <a:cs typeface="Calibri" panose="020F0502020204030204" pitchFamily="34" charset="0"/>
              </a:rPr>
              <a:t>Stop and check out the small ads. They might just offer the one thing that could change your life for the better. For ever. Look close and you might find the object of your desire, the event you really don’t want to miss, or that special service your lifestyle has been lacking. No time wasters.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400" b="1" dirty="0">
                <a:latin typeface="Calibri" panose="020F0502020204030204" pitchFamily="34" charset="0"/>
                <a:ea typeface="Calibri" panose="020F0502020204030204" pitchFamily="34" charset="0"/>
                <a:cs typeface="Calibri" panose="020F0502020204030204" pitchFamily="34"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400" b="1" dirty="0">
                <a:latin typeface="Calibri" panose="020F0502020204030204" pitchFamily="34" charset="0"/>
                <a:ea typeface="Calibri" panose="020F0502020204030204" pitchFamily="34" charset="0"/>
                <a:cs typeface="Calibri" panose="020F0502020204030204" pitchFamily="34" charset="0"/>
              </a:rPr>
              <a:t>Pauline’s Gift Shop Emporium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400" b="1" dirty="0">
                <a:latin typeface="Calibri" panose="020F0502020204030204" pitchFamily="34" charset="0"/>
                <a:ea typeface="Calibri" panose="020F0502020204030204" pitchFamily="34" charset="0"/>
                <a:cs typeface="Calibri" panose="020F0502020204030204" pitchFamily="34" charset="0"/>
              </a:rPr>
              <a:t>Created by Helga Gift</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400" b="1" dirty="0">
                <a:latin typeface="Calibri" panose="020F0502020204030204" pitchFamily="34" charset="0"/>
                <a:ea typeface="Calibri" panose="020F0502020204030204" pitchFamily="34" charset="0"/>
                <a:cs typeface="Calibri" panose="020F0502020204030204" pitchFamily="34"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400" dirty="0">
                <a:latin typeface="Calibri" panose="020F0502020204030204" pitchFamily="34" charset="0"/>
                <a:ea typeface="Times New Roman" panose="02020603050405020304" pitchFamily="18" charset="0"/>
                <a:cs typeface="Calibri" panose="020F0502020204030204" pitchFamily="34" charset="0"/>
              </a:rPr>
              <a:t>Hull artist Helga Gift works autobiographically exploring emotions through materials and found objects. Her mother Pauline used to run Pauline’s Gift Shop on Princes Avenue. This installation reflects on her mother’s later years spent in this 8ft square space after a very active lifestyle. Reminiscing about her days filled with hunting and gathering. It’s about growing old, her body slowing down, letting her down, while her mind remained sharp and active. It’s about her interaction with those she met, the people who bought from her shops, with a tale or nugget of advice thrown in for free. </a:t>
            </a:r>
            <a:br>
              <a:rPr lang="en-GB" dirty="0">
                <a:latin typeface="Calibri" panose="020F0502020204030204" pitchFamily="34" charset="0"/>
                <a:ea typeface="Times New Roman" panose="02020603050405020304" pitchFamily="18" charset="0"/>
                <a:cs typeface="Calibri" panose="020F0502020204030204" pitchFamily="34" charset="0"/>
              </a:rPr>
            </a:b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381653287"/>
              </p:ext>
            </p:extLst>
          </p:nvPr>
        </p:nvGraphicFramePr>
        <p:xfrm>
          <a:off x="6008128" y="560282"/>
          <a:ext cx="2874962" cy="4064000"/>
        </p:xfrm>
        <a:graphic>
          <a:graphicData uri="http://schemas.openxmlformats.org/presentationml/2006/ole">
            <mc:AlternateContent xmlns:mc="http://schemas.openxmlformats.org/markup-compatibility/2006">
              <mc:Choice xmlns:v="urn:schemas-microsoft-com:vml" Requires="v">
                <p:oleObj spid="_x0000_s3085" name="Acrobat Document" r:id="rId3" imgW="11344265" imgH="16039993" progId="AcroExch.Document.DC">
                  <p:embed/>
                </p:oleObj>
              </mc:Choice>
              <mc:Fallback>
                <p:oleObj name="Acrobat Document" r:id="rId3" imgW="11344265" imgH="16039993" progId="AcroExch.Document.DC">
                  <p:embed/>
                  <p:pic>
                    <p:nvPicPr>
                      <p:cNvPr id="0" name=""/>
                      <p:cNvPicPr/>
                      <p:nvPr/>
                    </p:nvPicPr>
                    <p:blipFill>
                      <a:blip r:embed="rId4"/>
                      <a:stretch>
                        <a:fillRect/>
                      </a:stretch>
                    </p:blipFill>
                    <p:spPr>
                      <a:xfrm>
                        <a:off x="6008128" y="560282"/>
                        <a:ext cx="2874962" cy="4064000"/>
                      </a:xfrm>
                      <a:prstGeom prst="rect">
                        <a:avLst/>
                      </a:prstGeom>
                    </p:spPr>
                  </p:pic>
                </p:oleObj>
              </mc:Fallback>
            </mc:AlternateContent>
          </a:graphicData>
        </a:graphic>
      </p:graphicFrame>
    </p:spTree>
    <p:extLst>
      <p:ext uri="{BB962C8B-B14F-4D97-AF65-F5344CB8AC3E}">
        <p14:creationId xmlns:p14="http://schemas.microsoft.com/office/powerpoint/2010/main" val="2789198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800" b="1" dirty="0">
                <a:solidFill>
                  <a:schemeClr val="accent2"/>
                </a:solidFill>
                <a:latin typeface="+mn-lt"/>
              </a:rPr>
              <a:t>Location three: Scale Lane </a:t>
            </a:r>
            <a:r>
              <a:rPr lang="en-GB" sz="2800" b="1" dirty="0" err="1">
                <a:solidFill>
                  <a:schemeClr val="accent2"/>
                </a:solidFill>
                <a:latin typeface="+mn-lt"/>
              </a:rPr>
              <a:t>Staith</a:t>
            </a:r>
            <a:r>
              <a:rPr lang="en-GB" sz="2800" b="1" dirty="0">
                <a:solidFill>
                  <a:schemeClr val="accent2"/>
                </a:solidFill>
                <a:latin typeface="+mn-lt"/>
              </a:rPr>
              <a:t>.</a:t>
            </a:r>
          </a:p>
        </p:txBody>
      </p:sp>
      <p:sp>
        <p:nvSpPr>
          <p:cNvPr id="6" name="Rectangle 5"/>
          <p:cNvSpPr/>
          <p:nvPr/>
        </p:nvSpPr>
        <p:spPr>
          <a:xfrm>
            <a:off x="578229" y="1138548"/>
            <a:ext cx="4572000" cy="3662541"/>
          </a:xfrm>
          <a:prstGeom prst="rect">
            <a:avLst/>
          </a:prstGeom>
        </p:spPr>
        <p:txBody>
          <a:bodyPr>
            <a:spAutoFit/>
          </a:bodyPr>
          <a:lstStyle/>
          <a:p>
            <a:pPr>
              <a:spcAft>
                <a:spcPts val="0"/>
              </a:spcAft>
            </a:pPr>
            <a:r>
              <a:rPr lang="en-GB" sz="1600" b="1" dirty="0">
                <a:latin typeface="Calibri" panose="020F0502020204030204" pitchFamily="34" charset="0"/>
                <a:ea typeface="Calibri" panose="020F0502020204030204" pitchFamily="34" charset="0"/>
                <a:cs typeface="Times New Roman" panose="02020603050405020304" pitchFamily="18" charset="0"/>
              </a:rPr>
              <a:t>(in) Dignity of Labour</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600" b="1" dirty="0">
                <a:latin typeface="Calibri" panose="020F0502020204030204" pitchFamily="34" charset="0"/>
                <a:ea typeface="MS Mincho" panose="02020609040205080304" pitchFamily="49" charset="-128"/>
                <a:cs typeface="Calibri" panose="020F0502020204030204" pitchFamily="34" charset="0"/>
              </a:rPr>
              <a:t>Created by artistic directors Jennifer Irons and Zach Walker </a:t>
            </a:r>
            <a:r>
              <a:rPr lang="en-GB" sz="1600" b="1" dirty="0" err="1">
                <a:latin typeface="Calibri" panose="020F0502020204030204" pitchFamily="34" charset="0"/>
                <a:ea typeface="MS Mincho" panose="02020609040205080304" pitchFamily="49" charset="-128"/>
                <a:cs typeface="Calibri" panose="020F0502020204030204" pitchFamily="34" charset="0"/>
              </a:rPr>
              <a:t>makeAMPLIFY</a:t>
            </a:r>
            <a:r>
              <a:rPr lang="en-GB" sz="1600" b="1" dirty="0">
                <a:latin typeface="Calibri" panose="020F0502020204030204" pitchFamily="34" charset="0"/>
                <a:ea typeface="MS Mincho" panose="02020609040205080304" pitchFamily="49" charset="-128"/>
                <a:cs typeface="Calibri" panose="020F0502020204030204" pitchFamily="34" charset="0"/>
              </a:rPr>
              <a:t>, </a:t>
            </a:r>
            <a:r>
              <a:rPr lang="en-GB" sz="1600" b="1" dirty="0">
                <a:latin typeface="Calibri" panose="020F0502020204030204" pitchFamily="34" charset="0"/>
                <a:ea typeface="Calibri" panose="020F0502020204030204" pitchFamily="34" charset="0"/>
                <a:cs typeface="Calibri" panose="020F0502020204030204" pitchFamily="34" charset="0"/>
              </a:rPr>
              <a:t>with original score by Dan Gale and featuring Jody McKenna</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4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400" i="1" dirty="0">
                <a:latin typeface="Calibri" panose="020F0502020204030204" pitchFamily="34" charset="0"/>
                <a:ea typeface="Calibri" panose="020F0502020204030204" pitchFamily="34" charset="0"/>
              </a:rPr>
              <a:t>(in) Dignity of Labour</a:t>
            </a:r>
            <a:r>
              <a:rPr lang="en-GB" sz="1400" dirty="0">
                <a:latin typeface="Calibri" panose="020F0502020204030204" pitchFamily="34" charset="0"/>
                <a:ea typeface="Calibri" panose="020F0502020204030204" pitchFamily="34" charset="0"/>
              </a:rPr>
              <a:t> examines the worlds of employment, unemployment and the benefits system through the real-life experiences of Hull’s young people. Based on interviews and combining movement, archive footage, and video mapping, their stories of struggle, dehumanisation and hope have been set against the boom and bust of Hull’s industrial past.  This multi-sensory installation connects the past and present, the city to its people and each other. It animates the lost and forgotten spaces of the city, offers an intimate portrait of the ambitions of its young people, and ultimately gives a voice to those who are voiceless.</a:t>
            </a:r>
            <a:endParaRPr lang="en-GB" sz="1400" dirty="0">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a:blip r:embed="rId2"/>
          <a:stretch>
            <a:fillRect/>
          </a:stretch>
        </p:blipFill>
        <p:spPr>
          <a:xfrm>
            <a:off x="5150229" y="1603567"/>
            <a:ext cx="3897959" cy="2598639"/>
          </a:xfrm>
          <a:prstGeom prst="rect">
            <a:avLst/>
          </a:prstGeom>
        </p:spPr>
      </p:pic>
    </p:spTree>
    <p:extLst>
      <p:ext uri="{BB962C8B-B14F-4D97-AF65-F5344CB8AC3E}">
        <p14:creationId xmlns:p14="http://schemas.microsoft.com/office/powerpoint/2010/main" val="2899838742"/>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800" b="1" dirty="0">
                <a:solidFill>
                  <a:schemeClr val="accent2"/>
                </a:solidFill>
                <a:latin typeface="+mn-lt"/>
              </a:rPr>
              <a:t>Location four: The Underpass.</a:t>
            </a:r>
          </a:p>
        </p:txBody>
      </p:sp>
      <p:sp>
        <p:nvSpPr>
          <p:cNvPr id="8" name="Rectangle 7"/>
          <p:cNvSpPr/>
          <p:nvPr/>
        </p:nvSpPr>
        <p:spPr>
          <a:xfrm>
            <a:off x="457200" y="849315"/>
            <a:ext cx="4625788" cy="3724096"/>
          </a:xfrm>
          <a:prstGeom prst="rect">
            <a:avLst/>
          </a:prstGeom>
        </p:spPr>
        <p:txBody>
          <a:bodyPr wrap="square">
            <a:spAutoFit/>
          </a:bodyPr>
          <a:lstStyle/>
          <a:p>
            <a:pPr>
              <a:spcAft>
                <a:spcPts val="0"/>
              </a:spcAft>
            </a:pPr>
            <a:r>
              <a:rPr lang="en-GB" sz="1400" b="1" dirty="0">
                <a:ea typeface="Calibri" panose="020F0502020204030204" pitchFamily="34" charset="0"/>
                <a:cs typeface="Calibri" panose="020F0502020204030204" pitchFamily="34" charset="0"/>
              </a:rPr>
              <a:t>Embers</a:t>
            </a:r>
            <a:endParaRPr lang="en-GB" sz="1400" dirty="0">
              <a:ea typeface="Calibri" panose="020F0502020204030204" pitchFamily="34" charset="0"/>
              <a:cs typeface="Times New Roman" panose="02020603050405020304" pitchFamily="18" charset="0"/>
            </a:endParaRPr>
          </a:p>
          <a:p>
            <a:pPr>
              <a:spcAft>
                <a:spcPts val="0"/>
              </a:spcAft>
            </a:pPr>
            <a:r>
              <a:rPr lang="en-GB" sz="1400" b="1" dirty="0">
                <a:ea typeface="Calibri" panose="020F0502020204030204" pitchFamily="34" charset="0"/>
                <a:cs typeface="Calibri" panose="020F0502020204030204" pitchFamily="34" charset="0"/>
              </a:rPr>
              <a:t>Created by Jesse Kanda</a:t>
            </a:r>
            <a:endParaRPr lang="en-GB" sz="1400" dirty="0">
              <a:ea typeface="Calibri" panose="020F0502020204030204" pitchFamily="34" charset="0"/>
              <a:cs typeface="Times New Roman" panose="02020603050405020304" pitchFamily="18" charset="0"/>
            </a:endParaRPr>
          </a:p>
          <a:p>
            <a:pPr>
              <a:spcAft>
                <a:spcPts val="0"/>
              </a:spcAft>
            </a:pPr>
            <a:r>
              <a:rPr lang="en-GB" sz="1400" dirty="0">
                <a:ea typeface="Calibri" panose="020F0502020204030204" pitchFamily="34" charset="0"/>
                <a:cs typeface="Calibri" panose="020F0502020204030204" pitchFamily="34" charset="0"/>
              </a:rPr>
              <a:t> </a:t>
            </a:r>
            <a:endParaRPr lang="en-GB" sz="1400" dirty="0">
              <a:ea typeface="Calibri" panose="020F0502020204030204" pitchFamily="34" charset="0"/>
              <a:cs typeface="Times New Roman" panose="02020603050405020304" pitchFamily="18" charset="0"/>
            </a:endParaRPr>
          </a:p>
          <a:p>
            <a:pPr>
              <a:spcAft>
                <a:spcPts val="0"/>
              </a:spcAft>
            </a:pPr>
            <a:r>
              <a:rPr lang="en-GB" sz="1200" dirty="0">
                <a:ea typeface="Times New Roman" panose="02020603050405020304" pitchFamily="18" charset="0"/>
              </a:rPr>
              <a:t>A multi-screen and sound installation that recreates an echo of the club scene in 90s Yorkshire. With visuals drawn from archive footage of  raves, it portrays the human impulse for freedom of movement, self-expression, and the collective release of shared emotions. ‘Beyond the restraints of social norms and conventions we can be who we want to be – be our truer selves, be more human together, experience and find ourselves.’</a:t>
            </a:r>
            <a:r>
              <a:rPr lang="en-GB" sz="1200" dirty="0">
                <a:ea typeface="Calibri" panose="020F0502020204030204" pitchFamily="34" charset="0"/>
              </a:rPr>
              <a:t> </a:t>
            </a:r>
          </a:p>
          <a:p>
            <a:pPr>
              <a:spcAft>
                <a:spcPts val="0"/>
              </a:spcAft>
            </a:pPr>
            <a:r>
              <a:rPr lang="en-GB" sz="1200" dirty="0">
                <a:ea typeface="Times New Roman" panose="02020603050405020304" pitchFamily="18" charset="0"/>
              </a:rPr>
              <a:t> </a:t>
            </a:r>
            <a:endParaRPr lang="en-GB" sz="1200" dirty="0">
              <a:ea typeface="Calibri" panose="020F0502020204030204" pitchFamily="34" charset="0"/>
            </a:endParaRPr>
          </a:p>
          <a:p>
            <a:pPr>
              <a:spcAft>
                <a:spcPts val="0"/>
              </a:spcAft>
            </a:pPr>
            <a:r>
              <a:rPr lang="en-GB" sz="1200" dirty="0">
                <a:ea typeface="Times New Roman" panose="02020603050405020304" pitchFamily="18" charset="0"/>
              </a:rPr>
              <a:t>While the 90s evokes nostalgia for an era when Yorkshire clubs were inclusive places of playful identity, it is their historic setting that has inspired this installation. In the sound for this piece, the artist and composer are influenced by the hits of club and rave culture, all mid to high frequencies are cut out, so we feel the pulse of the music like a distant memory. A tribute to the innocence and importance of self-expression in the protective womb of the club space</a:t>
            </a:r>
            <a:r>
              <a:rPr lang="en-GB" sz="1400" dirty="0">
                <a:ea typeface="Times New Roman" panose="02020603050405020304" pitchFamily="18" charset="0"/>
              </a:rPr>
              <a:t>.</a:t>
            </a:r>
            <a:endParaRPr lang="en-GB" sz="1400" dirty="0">
              <a:ea typeface="Calibri" panose="020F0502020204030204" pitchFamily="34" charset="0"/>
            </a:endParaRPr>
          </a:p>
        </p:txBody>
      </p:sp>
      <p:pic>
        <p:nvPicPr>
          <p:cNvPr id="9" name="Picture 8"/>
          <p:cNvPicPr>
            <a:picLocks noChangeAspect="1"/>
          </p:cNvPicPr>
          <p:nvPr/>
        </p:nvPicPr>
        <p:blipFill>
          <a:blip r:embed="rId2"/>
          <a:stretch>
            <a:fillRect/>
          </a:stretch>
        </p:blipFill>
        <p:spPr>
          <a:xfrm>
            <a:off x="5446058" y="1492623"/>
            <a:ext cx="3729319" cy="2796989"/>
          </a:xfrm>
          <a:prstGeom prst="rect">
            <a:avLst/>
          </a:prstGeom>
        </p:spPr>
      </p:pic>
    </p:spTree>
    <p:extLst>
      <p:ext uri="{BB962C8B-B14F-4D97-AF65-F5344CB8AC3E}">
        <p14:creationId xmlns:p14="http://schemas.microsoft.com/office/powerpoint/2010/main" val="2899838742"/>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3"/>
            <a:ext cx="8229600" cy="857250"/>
          </a:xfrm>
        </p:spPr>
        <p:txBody>
          <a:bodyPr>
            <a:normAutofit/>
          </a:bodyPr>
          <a:lstStyle/>
          <a:p>
            <a:pPr algn="l"/>
            <a:r>
              <a:rPr lang="en-GB" sz="2800" b="1" dirty="0">
                <a:solidFill>
                  <a:schemeClr val="accent2"/>
                </a:solidFill>
                <a:latin typeface="+mn-lt"/>
              </a:rPr>
              <a:t>Location five: The Deep.</a:t>
            </a:r>
          </a:p>
        </p:txBody>
      </p:sp>
      <p:sp>
        <p:nvSpPr>
          <p:cNvPr id="3" name="Rectangle 2"/>
          <p:cNvSpPr/>
          <p:nvPr/>
        </p:nvSpPr>
        <p:spPr>
          <a:xfrm>
            <a:off x="188259" y="733983"/>
            <a:ext cx="8955741" cy="3016210"/>
          </a:xfrm>
          <a:prstGeom prst="rect">
            <a:avLst/>
          </a:prstGeom>
        </p:spPr>
        <p:txBody>
          <a:bodyPr wrap="square">
            <a:spAutoFit/>
          </a:bodyPr>
          <a:lstStyle/>
          <a:p>
            <a:r>
              <a:rPr lang="en-GB" sz="1200" b="1" dirty="0"/>
              <a:t>Arrivals and Departures</a:t>
            </a:r>
            <a:endParaRPr lang="en-GB" sz="1200" dirty="0"/>
          </a:p>
          <a:p>
            <a:r>
              <a:rPr lang="en-GB" sz="1200" b="1" dirty="0"/>
              <a:t>Created by imitating the dog and designed and storyboarded by Simon Wainwright with the Soundtrack created by Terry Dunn</a:t>
            </a:r>
            <a:endParaRPr lang="en-GB" sz="1200" dirty="0"/>
          </a:p>
          <a:p>
            <a:r>
              <a:rPr lang="en-GB" sz="1200" dirty="0"/>
              <a:t>“This place is built on working hands washed here by the sea…”  </a:t>
            </a:r>
          </a:p>
          <a:p>
            <a:r>
              <a:rPr lang="en-GB" sz="1000" i="1" dirty="0"/>
              <a:t>Arrivals and Departures</a:t>
            </a:r>
            <a:r>
              <a:rPr lang="en-GB" sz="1000" dirty="0"/>
              <a:t> explores the journeys of people into and through Hull, who moulded the city’s population and shaped its distinctive physical and cultural landscape.  From the 18th and 19th century workforce of Irish navvies who built the city’s docks, the south coast seamen who developed our fishing industry, and the millions of trans-migrants from Scandinavia and Europe who sailed to Hull and on to the New World. From the post-WW2 Chinese and Polish communities, to the 21</a:t>
            </a:r>
            <a:r>
              <a:rPr lang="en-GB" sz="1000" baseline="30000" dirty="0"/>
              <a:t>st</a:t>
            </a:r>
            <a:r>
              <a:rPr lang="en-GB" sz="1000" dirty="0"/>
              <a:t>-Century European Union, Kosovan and Kurdish incomers, Hull’s character, creativity and innovations have been built on the mosaic of people from many shores.</a:t>
            </a:r>
          </a:p>
          <a:p>
            <a:r>
              <a:rPr lang="en-GB" sz="1000" dirty="0"/>
              <a:t> </a:t>
            </a:r>
          </a:p>
          <a:p>
            <a:r>
              <a:rPr lang="en-GB" sz="1000" dirty="0"/>
              <a:t>While these layers of history are depicted through archive photography, the broader story of what migration and movement mean in our contemporary society are told through a more playful language of animation. With the Deep as a canvas, the building is transported into the future as the architecture ripples and shifts to depict a ship, a train, a barge and a plane. At the same time layers of maps and plans change into migratory animals reminding us that our travels in ever more sophisticated forms of transport are only a mirror of the natural world.</a:t>
            </a:r>
          </a:p>
          <a:p>
            <a:r>
              <a:rPr lang="en-GB" sz="1000" dirty="0"/>
              <a:t> </a:t>
            </a:r>
          </a:p>
          <a:p>
            <a:r>
              <a:rPr lang="en-GB" sz="1000" dirty="0"/>
              <a:t>Hull as a port city is connected through trade, travel and time to people from many other places and cultures. A city whose story past and present, is built on a history of integration and culture. A city built on working hands.</a:t>
            </a:r>
          </a:p>
          <a:p>
            <a:endParaRPr lang="en-GB" sz="1200" dirty="0"/>
          </a:p>
        </p:txBody>
      </p:sp>
      <p:pic>
        <p:nvPicPr>
          <p:cNvPr id="5" name="Picture 4"/>
          <p:cNvPicPr>
            <a:picLocks noChangeAspect="1"/>
          </p:cNvPicPr>
          <p:nvPr/>
        </p:nvPicPr>
        <p:blipFill>
          <a:blip r:embed="rId2"/>
          <a:stretch>
            <a:fillRect/>
          </a:stretch>
        </p:blipFill>
        <p:spPr>
          <a:xfrm>
            <a:off x="0" y="3536576"/>
            <a:ext cx="9144000" cy="1606924"/>
          </a:xfrm>
          <a:prstGeom prst="rect">
            <a:avLst/>
          </a:prstGeom>
        </p:spPr>
      </p:pic>
    </p:spTree>
    <p:extLst>
      <p:ext uri="{BB962C8B-B14F-4D97-AF65-F5344CB8AC3E}">
        <p14:creationId xmlns:p14="http://schemas.microsoft.com/office/powerpoint/2010/main" val="2899838742"/>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800" b="1" dirty="0">
                <a:solidFill>
                  <a:schemeClr val="accent2"/>
                </a:solidFill>
                <a:latin typeface="+mn-lt"/>
              </a:rPr>
              <a:t>Location six: Zebedee’s Yard.</a:t>
            </a:r>
          </a:p>
        </p:txBody>
      </p:sp>
      <p:sp>
        <p:nvSpPr>
          <p:cNvPr id="3" name="Rectangle 2"/>
          <p:cNvSpPr/>
          <p:nvPr/>
        </p:nvSpPr>
        <p:spPr>
          <a:xfrm>
            <a:off x="484980" y="1049103"/>
            <a:ext cx="5162786" cy="4247317"/>
          </a:xfrm>
          <a:prstGeom prst="rect">
            <a:avLst/>
          </a:prstGeom>
        </p:spPr>
        <p:txBody>
          <a:bodyPr wrap="square">
            <a:spAutoFit/>
          </a:bodyPr>
          <a:lstStyle/>
          <a:p>
            <a:r>
              <a:rPr lang="en-US" sz="1400" b="1" dirty="0"/>
              <a:t>105+dB</a:t>
            </a:r>
            <a:endParaRPr lang="en-GB" sz="1400" dirty="0"/>
          </a:p>
          <a:p>
            <a:r>
              <a:rPr lang="en-US" sz="1400" b="1" dirty="0"/>
              <a:t>Created by Invisible Flock : </a:t>
            </a:r>
            <a:endParaRPr lang="en-GB" sz="1400" dirty="0"/>
          </a:p>
          <a:p>
            <a:r>
              <a:rPr lang="en-GB" sz="1200" b="1" dirty="0"/>
              <a:t>Victoria Pratt, Richard Warburton, Ben Eaton and Catherine Baxendale</a:t>
            </a:r>
            <a:endParaRPr lang="en-GB" sz="1200" dirty="0"/>
          </a:p>
          <a:p>
            <a:r>
              <a:rPr lang="en-US" sz="1200" dirty="0"/>
              <a:t> </a:t>
            </a:r>
            <a:endParaRPr lang="en-GB" sz="1200" dirty="0"/>
          </a:p>
          <a:p>
            <a:r>
              <a:rPr lang="en-US" sz="1200" dirty="0"/>
              <a:t>In an increasingly uniform world how do we articulate and retain our identity? For many, football provides the perfect arena to congregate and express passion, unity and pride, and a shared sense of tribal togetherness; 105+dB is the volume at which our individual voices are lost in the crowd.</a:t>
            </a:r>
            <a:endParaRPr lang="en-GB" sz="1200" dirty="0"/>
          </a:p>
          <a:p>
            <a:r>
              <a:rPr lang="en-US" sz="1200" dirty="0"/>
              <a:t> </a:t>
            </a:r>
            <a:endParaRPr lang="en-GB" sz="1200" dirty="0"/>
          </a:p>
          <a:p>
            <a:r>
              <a:rPr lang="en-GB" sz="1200" dirty="0"/>
              <a:t>Produced for Hull UK City of Culture 2017 as part of the Creative Communities Programme, </a:t>
            </a:r>
            <a:r>
              <a:rPr lang="en-US" sz="1200" dirty="0"/>
              <a:t>this new, large-scale sound installation transplants the awesome wall of noise and energy found in Hull City’s football crowds during matches recorded on 28 November to Zebedee’s Yard, where it can now be explored and appreciated. It is designed as a mass piece of public art, using a total of 36 speakers and creating a truly unique piece of sonic architecture. Immerse yourself in the sound and stillness, hear the roar of the crowd, the tensions as the match is played out, and experience the beautiful game as never before.</a:t>
            </a:r>
            <a:endParaRPr lang="en-GB" sz="1200" dirty="0"/>
          </a:p>
          <a:p>
            <a:r>
              <a:rPr lang="en-GB" sz="1000" dirty="0"/>
              <a:t> </a:t>
            </a:r>
          </a:p>
          <a:p>
            <a:r>
              <a:rPr lang="en-GB" sz="1200" dirty="0"/>
              <a:t> </a:t>
            </a:r>
          </a:p>
        </p:txBody>
      </p:sp>
      <p:pic>
        <p:nvPicPr>
          <p:cNvPr id="6" name="Picture 5"/>
          <p:cNvPicPr>
            <a:picLocks noChangeAspect="1"/>
          </p:cNvPicPr>
          <p:nvPr/>
        </p:nvPicPr>
        <p:blipFill>
          <a:blip r:embed="rId2"/>
          <a:stretch>
            <a:fillRect/>
          </a:stretch>
        </p:blipFill>
        <p:spPr>
          <a:xfrm>
            <a:off x="5832661" y="1840005"/>
            <a:ext cx="3311339" cy="2207559"/>
          </a:xfrm>
          <a:prstGeom prst="rect">
            <a:avLst/>
          </a:prstGeom>
        </p:spPr>
      </p:pic>
    </p:spTree>
    <p:extLst>
      <p:ext uri="{BB962C8B-B14F-4D97-AF65-F5344CB8AC3E}">
        <p14:creationId xmlns:p14="http://schemas.microsoft.com/office/powerpoint/2010/main" val="2208106970"/>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800" b="1" dirty="0">
                <a:solidFill>
                  <a:schemeClr val="accent2"/>
                </a:solidFill>
                <a:latin typeface="+mn-lt"/>
              </a:rPr>
              <a:t>Location seven: Humber Street.</a:t>
            </a:r>
          </a:p>
        </p:txBody>
      </p:sp>
      <p:sp>
        <p:nvSpPr>
          <p:cNvPr id="3" name="Rectangle 2"/>
          <p:cNvSpPr/>
          <p:nvPr/>
        </p:nvSpPr>
        <p:spPr>
          <a:xfrm>
            <a:off x="484980" y="1023091"/>
            <a:ext cx="5203126" cy="4062651"/>
          </a:xfrm>
          <a:prstGeom prst="rect">
            <a:avLst/>
          </a:prstGeom>
        </p:spPr>
        <p:txBody>
          <a:bodyPr wrap="square">
            <a:spAutoFit/>
          </a:bodyPr>
          <a:lstStyle/>
          <a:p>
            <a:r>
              <a:rPr lang="en-GB" sz="1200" b="1" dirty="0"/>
              <a:t>Vantage Point</a:t>
            </a:r>
            <a:endParaRPr lang="en-GB" sz="1200" dirty="0"/>
          </a:p>
          <a:p>
            <a:r>
              <a:rPr lang="en-GB" sz="1200" b="1" dirty="0"/>
              <a:t>Created by Rebecca Smith - Urban Projections</a:t>
            </a:r>
            <a:endParaRPr lang="en-GB" sz="1200" dirty="0"/>
          </a:p>
          <a:p>
            <a:r>
              <a:rPr lang="en-GB" sz="1200" dirty="0"/>
              <a:t> </a:t>
            </a:r>
          </a:p>
          <a:p>
            <a:r>
              <a:rPr lang="en-GB" sz="1200" dirty="0"/>
              <a:t>Asking the viewer to step inside and ‘become’ the artwork, </a:t>
            </a:r>
            <a:r>
              <a:rPr lang="en-GB" sz="1200" i="1" dirty="0"/>
              <a:t>Vantage Point</a:t>
            </a:r>
            <a:r>
              <a:rPr lang="en-GB" sz="1200" dirty="0"/>
              <a:t> captures and reflects the fun and vibrancy of Hull and its people, transforming street locations into a living canvas of light and movement.  </a:t>
            </a:r>
          </a:p>
          <a:p>
            <a:r>
              <a:rPr lang="en-GB" sz="1200" dirty="0"/>
              <a:t> </a:t>
            </a:r>
          </a:p>
          <a:p>
            <a:r>
              <a:rPr lang="en-GB" sz="1200" dirty="0"/>
              <a:t>By day, the city and its unique landscape is used as an urban canvas for the creation of a site-specific piece of art.  As dusk falls and daylight retreats, digital projections burst from the Light Cycle, a mobile projection device designed for portable projections, illuminating and bringing the artwork to life.  </a:t>
            </a:r>
          </a:p>
          <a:p>
            <a:r>
              <a:rPr lang="en-GB" sz="1200" dirty="0"/>
              <a:t> </a:t>
            </a:r>
          </a:p>
          <a:p>
            <a:r>
              <a:rPr lang="en-GB" sz="1200" dirty="0"/>
              <a:t>Members of the public are invited to explore and interact with the piece, capturing their selfies in a digital selfie booth as they are immersed in the installation.  The moments of interaction become an integral part of the piece, as their photograph is beamed back onto surrounding architecture and shared with all.</a:t>
            </a:r>
          </a:p>
          <a:p>
            <a:r>
              <a:rPr lang="en-GB" dirty="0"/>
              <a:t> </a:t>
            </a:r>
          </a:p>
          <a:p>
            <a:r>
              <a:rPr lang="en-GB" sz="1200" dirty="0"/>
              <a:t> </a:t>
            </a:r>
          </a:p>
        </p:txBody>
      </p:sp>
      <p:pic>
        <p:nvPicPr>
          <p:cNvPr id="4" name="Picture 3"/>
          <p:cNvPicPr>
            <a:picLocks noChangeAspect="1"/>
          </p:cNvPicPr>
          <p:nvPr/>
        </p:nvPicPr>
        <p:blipFill>
          <a:blip r:embed="rId2"/>
          <a:stretch>
            <a:fillRect/>
          </a:stretch>
        </p:blipFill>
        <p:spPr>
          <a:xfrm>
            <a:off x="5688106" y="1583579"/>
            <a:ext cx="3428114" cy="2226048"/>
          </a:xfrm>
          <a:prstGeom prst="rect">
            <a:avLst/>
          </a:prstGeom>
        </p:spPr>
      </p:pic>
    </p:spTree>
    <p:extLst>
      <p:ext uri="{BB962C8B-B14F-4D97-AF65-F5344CB8AC3E}">
        <p14:creationId xmlns:p14="http://schemas.microsoft.com/office/powerpoint/2010/main" val="2208106970"/>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800" b="1" dirty="0">
                <a:solidFill>
                  <a:schemeClr val="accent2"/>
                </a:solidFill>
                <a:latin typeface="+mn-lt"/>
              </a:rPr>
              <a:t>Location eight: Silver street.</a:t>
            </a:r>
          </a:p>
        </p:txBody>
      </p:sp>
      <p:sp>
        <p:nvSpPr>
          <p:cNvPr id="3" name="Rectangle 2"/>
          <p:cNvSpPr/>
          <p:nvPr/>
        </p:nvSpPr>
        <p:spPr>
          <a:xfrm>
            <a:off x="484980" y="1023091"/>
            <a:ext cx="4450091" cy="3939540"/>
          </a:xfrm>
          <a:prstGeom prst="rect">
            <a:avLst/>
          </a:prstGeom>
        </p:spPr>
        <p:txBody>
          <a:bodyPr wrap="square">
            <a:spAutoFit/>
          </a:bodyPr>
          <a:lstStyle/>
          <a:p>
            <a:r>
              <a:rPr lang="en-GB" sz="1400" b="1" dirty="0" err="1"/>
              <a:t>Hullywood</a:t>
            </a:r>
            <a:r>
              <a:rPr lang="en-GB" sz="1400" b="1" dirty="0"/>
              <a:t> Icons</a:t>
            </a:r>
          </a:p>
          <a:p>
            <a:r>
              <a:rPr lang="en-GB" sz="1400" b="1" dirty="0"/>
              <a:t>Created by Quentin </a:t>
            </a:r>
            <a:r>
              <a:rPr lang="en-GB" sz="1400" b="1" dirty="0" err="1"/>
              <a:t>Budworth</a:t>
            </a:r>
            <a:endParaRPr lang="en-GB" sz="1400" b="1" dirty="0"/>
          </a:p>
          <a:p>
            <a:r>
              <a:rPr lang="en-GB" sz="1200" dirty="0"/>
              <a:t> </a:t>
            </a:r>
          </a:p>
          <a:p>
            <a:r>
              <a:rPr lang="en-GB" sz="1200" dirty="0"/>
              <a:t>For </a:t>
            </a:r>
            <a:r>
              <a:rPr lang="en-GB" sz="1200" i="1" dirty="0" err="1"/>
              <a:t>Hullywood</a:t>
            </a:r>
            <a:r>
              <a:rPr lang="en-GB" sz="1200" i="1" dirty="0"/>
              <a:t> Icons</a:t>
            </a:r>
            <a:r>
              <a:rPr lang="en-GB" sz="1200" dirty="0"/>
              <a:t>, local people have taken up the challenge of re-creating and starring in a scene from a classic movie. From </a:t>
            </a:r>
            <a:r>
              <a:rPr lang="en-GB" sz="1200" i="1" dirty="0"/>
              <a:t>Brief Encounter</a:t>
            </a:r>
            <a:r>
              <a:rPr lang="en-GB" sz="1200" dirty="0"/>
              <a:t> to </a:t>
            </a:r>
            <a:r>
              <a:rPr lang="en-GB" sz="1200" i="1" dirty="0"/>
              <a:t>Castaway</a:t>
            </a:r>
            <a:r>
              <a:rPr lang="en-GB" sz="1200" dirty="0"/>
              <a:t> these still photographs capture the spirit of the original and reveal the character, enthusiasm and passions of those taking part. Projected onto buildings </a:t>
            </a:r>
            <a:r>
              <a:rPr lang="en-GB" sz="1200" i="1" dirty="0" err="1"/>
              <a:t>Hullywood</a:t>
            </a:r>
            <a:r>
              <a:rPr lang="en-GB" sz="1200" i="1" dirty="0"/>
              <a:t> Icons</a:t>
            </a:r>
            <a:r>
              <a:rPr lang="en-GB" sz="1200" dirty="0"/>
              <a:t> puts the people of Hull and East Yorkshire on the big screen with some playful twists. </a:t>
            </a:r>
          </a:p>
          <a:p>
            <a:r>
              <a:rPr lang="en-GB" sz="1200" dirty="0"/>
              <a:t> </a:t>
            </a:r>
          </a:p>
          <a:p>
            <a:r>
              <a:rPr lang="en-GB" sz="1200" dirty="0"/>
              <a:t>By using Hull as a movie set, a playground for creative work and as an exhibiting space Quentin has created a body of work that has involved the people of Hull as participants and collaborators in a playful way whilst creating a series of photographs that celebrate the city's unique character and spirit.</a:t>
            </a:r>
          </a:p>
          <a:p>
            <a:r>
              <a:rPr lang="en-GB" dirty="0"/>
              <a:t> </a:t>
            </a:r>
          </a:p>
          <a:p>
            <a:r>
              <a:rPr lang="en-GB" sz="1200" dirty="0"/>
              <a:t> </a:t>
            </a:r>
          </a:p>
        </p:txBody>
      </p:sp>
      <p:pic>
        <p:nvPicPr>
          <p:cNvPr id="4" name="Picture 3"/>
          <p:cNvPicPr>
            <a:picLocks noChangeAspect="1"/>
          </p:cNvPicPr>
          <p:nvPr/>
        </p:nvPicPr>
        <p:blipFill>
          <a:blip r:embed="rId2"/>
          <a:stretch>
            <a:fillRect/>
          </a:stretch>
        </p:blipFill>
        <p:spPr>
          <a:xfrm>
            <a:off x="5177087" y="1367794"/>
            <a:ext cx="3966913" cy="2696135"/>
          </a:xfrm>
          <a:prstGeom prst="rect">
            <a:avLst/>
          </a:prstGeom>
        </p:spPr>
      </p:pic>
    </p:spTree>
    <p:extLst>
      <p:ext uri="{BB962C8B-B14F-4D97-AF65-F5344CB8AC3E}">
        <p14:creationId xmlns:p14="http://schemas.microsoft.com/office/powerpoint/2010/main" val="3836265616"/>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86C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0861" y="322975"/>
            <a:ext cx="1228072" cy="692009"/>
          </a:xfrm>
          <a:prstGeom prst="rect">
            <a:avLst/>
          </a:prstGeom>
        </p:spPr>
      </p:pic>
      <p:sp>
        <p:nvSpPr>
          <p:cNvPr id="5" name="Rectangle 4"/>
          <p:cNvSpPr/>
          <p:nvPr/>
        </p:nvSpPr>
        <p:spPr>
          <a:xfrm>
            <a:off x="2286000" y="1694749"/>
            <a:ext cx="6523182" cy="1938992"/>
          </a:xfrm>
          <a:prstGeom prst="rect">
            <a:avLst/>
          </a:prstGeom>
        </p:spPr>
        <p:txBody>
          <a:bodyPr wrap="square">
            <a:spAutoFit/>
          </a:bodyPr>
          <a:lstStyle/>
          <a:p>
            <a:r>
              <a:rPr lang="en-US" sz="2000" dirty="0">
                <a:solidFill>
                  <a:schemeClr val="bg1"/>
                </a:solidFill>
              </a:rPr>
              <a:t>The first and opening event of our year as UK City of culture, and the first of the season Made in Hull will be a large scale multi site event inspired by the heritage and culture of the city, and a statement of intent of the way we intend to (re)position the city &amp; to engage in meaningful ways with its communities. </a:t>
            </a:r>
          </a:p>
        </p:txBody>
      </p:sp>
    </p:spTree>
    <p:extLst>
      <p:ext uri="{BB962C8B-B14F-4D97-AF65-F5344CB8AC3E}">
        <p14:creationId xmlns:p14="http://schemas.microsoft.com/office/powerpoint/2010/main" val="3733979023"/>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ull 2017 Everyone Back to Ours Graphic.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3923" y="1"/>
            <a:ext cx="2600081" cy="2313829"/>
          </a:xfrm>
          <a:prstGeom prst="rect">
            <a:avLst/>
          </a:prstGeom>
        </p:spPr>
      </p:pic>
      <p:sp>
        <p:nvSpPr>
          <p:cNvPr id="3" name="Rectangle 2"/>
          <p:cNvSpPr/>
          <p:nvPr/>
        </p:nvSpPr>
        <p:spPr>
          <a:xfrm>
            <a:off x="425373" y="1689351"/>
            <a:ext cx="6357090" cy="2334998"/>
          </a:xfrm>
          <a:prstGeom prst="rect">
            <a:avLst/>
          </a:prstGeom>
        </p:spPr>
        <p:txBody>
          <a:bodyPr wrap="square">
            <a:spAutoFit/>
          </a:bodyPr>
          <a:lstStyle/>
          <a:p>
            <a:pPr>
              <a:lnSpc>
                <a:spcPct val="115000"/>
              </a:lnSpc>
              <a:spcAft>
                <a:spcPts val="1000"/>
              </a:spcAft>
            </a:pPr>
            <a:r>
              <a:rPr lang="en-GB" sz="3600" b="1" dirty="0">
                <a:solidFill>
                  <a:prstClr val="white"/>
                </a:solidFill>
                <a:ea typeface="Calibri"/>
                <a:cs typeface="Times New Roman"/>
              </a:rPr>
              <a:t>MADE IN HULL</a:t>
            </a:r>
          </a:p>
          <a:p>
            <a:r>
              <a:rPr lang="en-GB" sz="1600" b="1" i="1" dirty="0">
                <a:solidFill>
                  <a:prstClr val="white"/>
                </a:solidFill>
                <a:ea typeface="Calibri"/>
                <a:cs typeface="Times New Roman"/>
              </a:rPr>
              <a:t>Break outs:</a:t>
            </a:r>
          </a:p>
          <a:p>
            <a:endParaRPr lang="en-GB" sz="1600" b="1" i="1" dirty="0">
              <a:solidFill>
                <a:prstClr val="white"/>
              </a:solidFill>
              <a:ea typeface="Calibri"/>
              <a:cs typeface="Times New Roman"/>
            </a:endParaRPr>
          </a:p>
          <a:p>
            <a:r>
              <a:rPr lang="en-GB" sz="1600" b="1" i="1" dirty="0">
                <a:solidFill>
                  <a:prstClr val="white"/>
                </a:solidFill>
                <a:ea typeface="Calibri"/>
                <a:cs typeface="Times New Roman"/>
              </a:rPr>
              <a:t>Crowd management - completed</a:t>
            </a:r>
          </a:p>
          <a:p>
            <a:r>
              <a:rPr lang="en-GB" sz="1600" b="1" i="1" dirty="0">
                <a:solidFill>
                  <a:prstClr val="white"/>
                </a:solidFill>
                <a:ea typeface="Calibri"/>
                <a:cs typeface="Times New Roman"/>
              </a:rPr>
              <a:t>Visitor Hosting – with Niccy Hallifax &amp; Charlotte Denton</a:t>
            </a:r>
          </a:p>
          <a:p>
            <a:r>
              <a:rPr lang="en-GB" sz="1600" b="1" i="1" dirty="0">
                <a:solidFill>
                  <a:prstClr val="white"/>
                </a:solidFill>
                <a:ea typeface="Calibri"/>
                <a:cs typeface="Times New Roman"/>
              </a:rPr>
              <a:t>Leaders,  Production and Events runners – Chris Clay &amp; Kate Doyle</a:t>
            </a: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3132" y="-178130"/>
            <a:ext cx="3279452" cy="23187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8146185"/>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484772" y="1194021"/>
            <a:ext cx="8024449" cy="37692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endParaRPr lang="en-GB" sz="1450" dirty="0">
              <a:solidFill>
                <a:schemeClr val="tx1">
                  <a:lumMod val="75000"/>
                  <a:lumOff val="25000"/>
                </a:schemeClr>
              </a:solidFill>
              <a:latin typeface="Trebuchet MS" panose="020B0603020202020204" pitchFamily="34" charset="0"/>
            </a:endParaRPr>
          </a:p>
        </p:txBody>
      </p:sp>
      <p:sp>
        <p:nvSpPr>
          <p:cNvPr id="10" name="Title 1"/>
          <p:cNvSpPr txBox="1">
            <a:spLocks/>
          </p:cNvSpPr>
          <p:nvPr/>
        </p:nvSpPr>
        <p:spPr>
          <a:xfrm>
            <a:off x="583527" y="664233"/>
            <a:ext cx="8120526" cy="45157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GB" sz="2800" b="1" dirty="0">
                <a:solidFill>
                  <a:schemeClr val="tx1">
                    <a:lumMod val="75000"/>
                    <a:lumOff val="25000"/>
                  </a:schemeClr>
                </a:solidFill>
                <a:latin typeface="Arial Black" panose="020B0A04020102020204" pitchFamily="34" charset="0"/>
              </a:rPr>
              <a:t>CREATIVE TEAM</a:t>
            </a:r>
          </a:p>
        </p:txBody>
      </p:sp>
      <p:sp>
        <p:nvSpPr>
          <p:cNvPr id="2" name="Rectangle 1"/>
          <p:cNvSpPr/>
          <p:nvPr/>
        </p:nvSpPr>
        <p:spPr>
          <a:xfrm>
            <a:off x="1928237" y="2309512"/>
            <a:ext cx="1467584" cy="838691"/>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GB" sz="1000" b="1" dirty="0">
                <a:solidFill>
                  <a:schemeClr val="tx1">
                    <a:lumMod val="75000"/>
                    <a:lumOff val="25000"/>
                  </a:schemeClr>
                </a:solidFill>
                <a:latin typeface="Trebuchet MS" panose="020B0603020202020204" pitchFamily="34" charset="0"/>
              </a:rPr>
              <a:t>Sean McAllister</a:t>
            </a:r>
          </a:p>
          <a:p>
            <a:r>
              <a:rPr lang="en-GB" sz="1000" b="1" dirty="0">
                <a:solidFill>
                  <a:schemeClr val="tx1">
                    <a:lumMod val="75000"/>
                    <a:lumOff val="25000"/>
                  </a:schemeClr>
                </a:solidFill>
                <a:latin typeface="Trebuchet MS" panose="020B0603020202020204" pitchFamily="34" charset="0"/>
              </a:rPr>
              <a:t>Creative Director</a:t>
            </a:r>
          </a:p>
          <a:p>
            <a:endParaRPr lang="en-GB" sz="1550" b="1" dirty="0">
              <a:solidFill>
                <a:schemeClr val="tx1">
                  <a:lumMod val="75000"/>
                  <a:lumOff val="25000"/>
                </a:schemeClr>
              </a:solidFill>
              <a:latin typeface="Trebuchet MS" panose="020B0603020202020204" pitchFamily="34" charset="0"/>
            </a:endParaRPr>
          </a:p>
        </p:txBody>
      </p:sp>
      <p:pic>
        <p:nvPicPr>
          <p:cNvPr id="3" name="Picture 2" descr="Screen Shot 2016-09-01 at 17.29.2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95920" y="1204737"/>
            <a:ext cx="1341303" cy="1310409"/>
          </a:xfrm>
          <a:prstGeom prst="rect">
            <a:avLst/>
          </a:prstGeom>
        </p:spPr>
      </p:pic>
      <p:pic>
        <p:nvPicPr>
          <p:cNvPr id="8" name="Picture 7" descr="Screen Shot 2016-09-01 at 17.00.5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1090" y="1204737"/>
            <a:ext cx="1325698" cy="1311888"/>
          </a:xfrm>
          <a:prstGeom prst="rect">
            <a:avLst/>
          </a:prstGeom>
        </p:spPr>
      </p:pic>
      <p:pic>
        <p:nvPicPr>
          <p:cNvPr id="9" name="Picture 8" descr="Screen Shot 2016-09-01 at 17.01.5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30655" y="1204737"/>
            <a:ext cx="1212273" cy="1320144"/>
          </a:xfrm>
          <a:prstGeom prst="rect">
            <a:avLst/>
          </a:prstGeom>
        </p:spPr>
      </p:pic>
      <p:pic>
        <p:nvPicPr>
          <p:cNvPr id="11" name="Picture 10" descr="Screen Shot 2016-09-01 at 17.29.07.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70498" y="1216284"/>
            <a:ext cx="1317663" cy="1308598"/>
          </a:xfrm>
          <a:prstGeom prst="rect">
            <a:avLst/>
          </a:prstGeom>
        </p:spPr>
      </p:pic>
      <p:pic>
        <p:nvPicPr>
          <p:cNvPr id="12" name="Picture 11" descr="Screen Shot 2016-09-01 at 17.35.39.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95684" y="1204737"/>
            <a:ext cx="1467805" cy="1310409"/>
          </a:xfrm>
          <a:prstGeom prst="rect">
            <a:avLst/>
          </a:prstGeom>
        </p:spPr>
      </p:pic>
      <p:sp>
        <p:nvSpPr>
          <p:cNvPr id="14" name="Rectangle 13"/>
          <p:cNvSpPr/>
          <p:nvPr/>
        </p:nvSpPr>
        <p:spPr>
          <a:xfrm>
            <a:off x="3408312" y="2300282"/>
            <a:ext cx="1467584" cy="838691"/>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GB" sz="1000" b="1" dirty="0">
                <a:solidFill>
                  <a:schemeClr val="tx1">
                    <a:lumMod val="75000"/>
                    <a:lumOff val="25000"/>
                  </a:schemeClr>
                </a:solidFill>
                <a:latin typeface="Trebuchet MS" panose="020B0603020202020204" pitchFamily="34" charset="0"/>
              </a:rPr>
              <a:t>Rupert Creed</a:t>
            </a:r>
          </a:p>
          <a:p>
            <a:r>
              <a:rPr lang="en-GB" sz="1000" b="1" dirty="0">
                <a:solidFill>
                  <a:schemeClr val="tx1">
                    <a:lumMod val="75000"/>
                    <a:lumOff val="25000"/>
                  </a:schemeClr>
                </a:solidFill>
                <a:latin typeface="Trebuchet MS" panose="020B0603020202020204" pitchFamily="34" charset="0"/>
              </a:rPr>
              <a:t>Writer</a:t>
            </a:r>
          </a:p>
          <a:p>
            <a:endParaRPr lang="en-GB" sz="1550" b="1" dirty="0">
              <a:solidFill>
                <a:schemeClr val="tx1">
                  <a:lumMod val="75000"/>
                  <a:lumOff val="25000"/>
                </a:schemeClr>
              </a:solidFill>
              <a:latin typeface="Trebuchet MS" panose="020B0603020202020204" pitchFamily="34" charset="0"/>
            </a:endParaRPr>
          </a:p>
        </p:txBody>
      </p:sp>
      <p:sp>
        <p:nvSpPr>
          <p:cNvPr id="15" name="Rectangle 14"/>
          <p:cNvSpPr/>
          <p:nvPr/>
        </p:nvSpPr>
        <p:spPr>
          <a:xfrm>
            <a:off x="4701352" y="2311827"/>
            <a:ext cx="1467584" cy="992579"/>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GB" sz="1000" b="1" dirty="0" err="1">
                <a:solidFill>
                  <a:schemeClr val="tx1">
                    <a:lumMod val="75000"/>
                    <a:lumOff val="25000"/>
                  </a:schemeClr>
                </a:solidFill>
                <a:latin typeface="Trebuchet MS" panose="020B0603020202020204" pitchFamily="34" charset="0"/>
              </a:rPr>
              <a:t>Ala</a:t>
            </a:r>
            <a:r>
              <a:rPr lang="en-GB" sz="1000" b="1" dirty="0">
                <a:solidFill>
                  <a:schemeClr val="tx1">
                    <a:lumMod val="75000"/>
                    <a:lumOff val="25000"/>
                  </a:schemeClr>
                </a:solidFill>
                <a:latin typeface="Trebuchet MS" panose="020B0603020202020204" pitchFamily="34" charset="0"/>
              </a:rPr>
              <a:t> Lloyd</a:t>
            </a:r>
          </a:p>
          <a:p>
            <a:r>
              <a:rPr lang="en-GB" sz="1000" b="1" dirty="0">
                <a:solidFill>
                  <a:schemeClr val="tx1">
                    <a:lumMod val="75000"/>
                    <a:lumOff val="25000"/>
                  </a:schemeClr>
                </a:solidFill>
                <a:latin typeface="Trebuchet MS" panose="020B0603020202020204" pitchFamily="34" charset="0"/>
              </a:rPr>
              <a:t>3D &amp; Environmental Designer</a:t>
            </a:r>
          </a:p>
          <a:p>
            <a:endParaRPr lang="en-GB" sz="1550" b="1" dirty="0">
              <a:solidFill>
                <a:schemeClr val="tx1">
                  <a:lumMod val="75000"/>
                  <a:lumOff val="25000"/>
                </a:schemeClr>
              </a:solidFill>
              <a:latin typeface="Trebuchet MS" panose="020B0603020202020204" pitchFamily="34" charset="0"/>
            </a:endParaRPr>
          </a:p>
        </p:txBody>
      </p:sp>
      <p:sp>
        <p:nvSpPr>
          <p:cNvPr id="16" name="Rectangle 15"/>
          <p:cNvSpPr/>
          <p:nvPr/>
        </p:nvSpPr>
        <p:spPr>
          <a:xfrm>
            <a:off x="6100612" y="2325687"/>
            <a:ext cx="1467584" cy="838691"/>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GB" sz="1000" b="1" dirty="0">
                <a:solidFill>
                  <a:schemeClr val="tx1">
                    <a:lumMod val="75000"/>
                    <a:lumOff val="25000"/>
                  </a:schemeClr>
                </a:solidFill>
                <a:latin typeface="Trebuchet MS" panose="020B0603020202020204" pitchFamily="34" charset="0"/>
              </a:rPr>
              <a:t>Durham </a:t>
            </a:r>
            <a:r>
              <a:rPr lang="en-GB" sz="1000" b="1" dirty="0" err="1">
                <a:solidFill>
                  <a:schemeClr val="tx1">
                    <a:lumMod val="75000"/>
                    <a:lumOff val="25000"/>
                  </a:schemeClr>
                </a:solidFill>
                <a:latin typeface="Trebuchet MS" panose="020B0603020202020204" pitchFamily="34" charset="0"/>
              </a:rPr>
              <a:t>Marenghi</a:t>
            </a:r>
            <a:endParaRPr lang="en-GB" sz="1000" b="1" dirty="0">
              <a:solidFill>
                <a:schemeClr val="tx1">
                  <a:lumMod val="75000"/>
                  <a:lumOff val="25000"/>
                </a:schemeClr>
              </a:solidFill>
              <a:latin typeface="Trebuchet MS" panose="020B0603020202020204" pitchFamily="34" charset="0"/>
            </a:endParaRPr>
          </a:p>
          <a:p>
            <a:r>
              <a:rPr lang="en-GB" sz="1000" b="1" dirty="0">
                <a:solidFill>
                  <a:schemeClr val="tx1">
                    <a:lumMod val="75000"/>
                    <a:lumOff val="25000"/>
                  </a:schemeClr>
                </a:solidFill>
                <a:latin typeface="Trebuchet MS" panose="020B0603020202020204" pitchFamily="34" charset="0"/>
              </a:rPr>
              <a:t>Lighting Designer</a:t>
            </a:r>
          </a:p>
          <a:p>
            <a:endParaRPr lang="en-GB" sz="1550" b="1" dirty="0">
              <a:solidFill>
                <a:schemeClr val="tx1">
                  <a:lumMod val="75000"/>
                  <a:lumOff val="25000"/>
                </a:schemeClr>
              </a:solidFill>
              <a:latin typeface="Trebuchet MS" panose="020B0603020202020204" pitchFamily="34" charset="0"/>
            </a:endParaRPr>
          </a:p>
        </p:txBody>
      </p:sp>
      <p:sp>
        <p:nvSpPr>
          <p:cNvPr id="17" name="Rectangle 16"/>
          <p:cNvSpPr/>
          <p:nvPr/>
        </p:nvSpPr>
        <p:spPr>
          <a:xfrm>
            <a:off x="7347472" y="2325687"/>
            <a:ext cx="1467584" cy="992579"/>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GB" sz="1000" b="1" dirty="0">
                <a:solidFill>
                  <a:schemeClr val="tx1">
                    <a:lumMod val="75000"/>
                    <a:lumOff val="25000"/>
                  </a:schemeClr>
                </a:solidFill>
                <a:latin typeface="Trebuchet MS" panose="020B0603020202020204" pitchFamily="34" charset="0"/>
              </a:rPr>
              <a:t>Dan Jones</a:t>
            </a:r>
          </a:p>
          <a:p>
            <a:r>
              <a:rPr lang="en-GB" sz="1000" b="1" dirty="0">
                <a:solidFill>
                  <a:schemeClr val="tx1">
                    <a:lumMod val="75000"/>
                    <a:lumOff val="25000"/>
                  </a:schemeClr>
                </a:solidFill>
                <a:latin typeface="Trebuchet MS" panose="020B0603020202020204" pitchFamily="34" charset="0"/>
              </a:rPr>
              <a:t>Composer &amp; Sound Designer</a:t>
            </a:r>
          </a:p>
          <a:p>
            <a:endParaRPr lang="en-GB" sz="1550" b="1" dirty="0">
              <a:solidFill>
                <a:schemeClr val="tx1">
                  <a:lumMod val="75000"/>
                  <a:lumOff val="25000"/>
                </a:schemeClr>
              </a:solidFill>
              <a:latin typeface="Trebuchet MS" panose="020B0603020202020204" pitchFamily="34" charset="0"/>
            </a:endParaRPr>
          </a:p>
        </p:txBody>
      </p:sp>
      <p:sp>
        <p:nvSpPr>
          <p:cNvPr id="18" name="Rectangle 17"/>
          <p:cNvSpPr/>
          <p:nvPr/>
        </p:nvSpPr>
        <p:spPr>
          <a:xfrm>
            <a:off x="484772" y="3068807"/>
            <a:ext cx="8219280" cy="1815882"/>
          </a:xfrm>
          <a:prstGeom prst="rect">
            <a:avLst/>
          </a:prstGeom>
        </p:spPr>
        <p:txBody>
          <a:bodyPr wrap="square">
            <a:spAutoFit/>
          </a:bodyPr>
          <a:lstStyle/>
          <a:p>
            <a:r>
              <a:rPr lang="en-US" sz="1400" dirty="0">
                <a:solidFill>
                  <a:srgbClr val="000000"/>
                </a:solidFill>
              </a:rPr>
              <a:t>Sean McAllister a documentary director and the creative team have been brought onto the project which is a 7 day event to help create a spectacular start to 2017.  The event  captures Hull's history in the last 70 years, culture and residents in a dramatic and thematic way by using some of the  heritage buildings and structures as a canvas to hold the conversation about Hull and its psyche.</a:t>
            </a:r>
          </a:p>
          <a:p>
            <a:endParaRPr lang="en-US" sz="1400" dirty="0">
              <a:solidFill>
                <a:srgbClr val="000000"/>
              </a:solidFill>
            </a:endParaRPr>
          </a:p>
          <a:p>
            <a:r>
              <a:rPr lang="en-US" sz="1400" dirty="0">
                <a:solidFill>
                  <a:srgbClr val="000000"/>
                </a:solidFill>
              </a:rPr>
              <a:t>The core creative team are experts in their fields and as well as being part of the process of commissioning several local and national artists to create a responses to briefs, they are also looking at  the project in its whole form and ensuring there is a coherence and cohesion between sites.</a:t>
            </a:r>
          </a:p>
        </p:txBody>
      </p:sp>
    </p:spTree>
    <p:extLst>
      <p:ext uri="{BB962C8B-B14F-4D97-AF65-F5344CB8AC3E}">
        <p14:creationId xmlns:p14="http://schemas.microsoft.com/office/powerpoint/2010/main" val="3602802742"/>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484772" y="1194021"/>
            <a:ext cx="8024449" cy="37692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endParaRPr lang="en-GB" sz="1450" dirty="0">
              <a:solidFill>
                <a:schemeClr val="tx1">
                  <a:lumMod val="75000"/>
                  <a:lumOff val="25000"/>
                </a:schemeClr>
              </a:solidFill>
              <a:latin typeface="Trebuchet MS" panose="020B0603020202020204" pitchFamily="34" charset="0"/>
            </a:endParaRPr>
          </a:p>
        </p:txBody>
      </p:sp>
      <p:grpSp>
        <p:nvGrpSpPr>
          <p:cNvPr id="5" name="Group 4"/>
          <p:cNvGrpSpPr/>
          <p:nvPr/>
        </p:nvGrpSpPr>
        <p:grpSpPr>
          <a:xfrm>
            <a:off x="484772" y="664233"/>
            <a:ext cx="8219281" cy="3574125"/>
            <a:chOff x="484772" y="664233"/>
            <a:chExt cx="8219281" cy="3574125"/>
          </a:xfrm>
        </p:grpSpPr>
        <p:sp>
          <p:nvSpPr>
            <p:cNvPr id="10" name="Title 1"/>
            <p:cNvSpPr txBox="1">
              <a:spLocks/>
            </p:cNvSpPr>
            <p:nvPr/>
          </p:nvSpPr>
          <p:spPr>
            <a:xfrm>
              <a:off x="583527" y="664233"/>
              <a:ext cx="8120526" cy="45157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GB" sz="2800" b="1" dirty="0">
                  <a:solidFill>
                    <a:schemeClr val="tx1">
                      <a:lumMod val="75000"/>
                      <a:lumOff val="25000"/>
                    </a:schemeClr>
                  </a:solidFill>
                  <a:latin typeface="Arial Black" panose="020B0A04020102020204" pitchFamily="34" charset="0"/>
                </a:rPr>
                <a:t>PRODUCTION TEAM</a:t>
              </a:r>
            </a:p>
          </p:txBody>
        </p:sp>
        <p:sp>
          <p:nvSpPr>
            <p:cNvPr id="18" name="Rectangle 17"/>
            <p:cNvSpPr/>
            <p:nvPr/>
          </p:nvSpPr>
          <p:spPr>
            <a:xfrm>
              <a:off x="484772" y="3068807"/>
              <a:ext cx="8219280" cy="1169551"/>
            </a:xfrm>
            <a:prstGeom prst="rect">
              <a:avLst/>
            </a:prstGeom>
          </p:spPr>
          <p:txBody>
            <a:bodyPr wrap="square">
              <a:spAutoFit/>
            </a:bodyPr>
            <a:lstStyle/>
            <a:p>
              <a:r>
                <a:rPr lang="en-US" sz="1400" dirty="0">
                  <a:solidFill>
                    <a:srgbClr val="000000"/>
                  </a:solidFill>
                </a:rPr>
                <a:t>Working with Niccy Hallifax (Freelance Creative Producer) and Chris Clay (technical and operations director) the production and technical teams will be working with Ground Control an independent events company. GC have been brought in to manage the technical and operations aspects of the overall project for the Opening and will be key contacts for you. Kate is the Event Manager and Charlotte is the  Coordinator for GC.</a:t>
              </a:r>
            </a:p>
            <a:p>
              <a:endParaRPr lang="en-US" sz="1400" dirty="0">
                <a:solidFill>
                  <a:srgbClr val="000000"/>
                </a:solidFill>
              </a:endParaRPr>
            </a:p>
          </p:txBody>
        </p:sp>
      </p:grpSp>
      <p:pic>
        <p:nvPicPr>
          <p:cNvPr id="7" name="Picture 6" descr="Screen Shot 2016-09-13 at 08.34.4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0342" y="1275489"/>
            <a:ext cx="1326469" cy="1356875"/>
          </a:xfrm>
          <a:prstGeom prst="rect">
            <a:avLst/>
          </a:prstGeom>
        </p:spPr>
      </p:pic>
      <p:sp>
        <p:nvSpPr>
          <p:cNvPr id="19" name="Rectangle 18"/>
          <p:cNvSpPr/>
          <p:nvPr/>
        </p:nvSpPr>
        <p:spPr>
          <a:xfrm>
            <a:off x="2021543" y="2429592"/>
            <a:ext cx="1467584" cy="838691"/>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GB" sz="1000" b="1" dirty="0">
                <a:solidFill>
                  <a:schemeClr val="tx1">
                    <a:lumMod val="75000"/>
                    <a:lumOff val="25000"/>
                  </a:schemeClr>
                </a:solidFill>
                <a:latin typeface="Trebuchet MS" panose="020B0603020202020204" pitchFamily="34" charset="0"/>
              </a:rPr>
              <a:t>Chris Clay</a:t>
            </a:r>
          </a:p>
          <a:p>
            <a:r>
              <a:rPr lang="en-GB" sz="1000" b="1" dirty="0">
                <a:solidFill>
                  <a:schemeClr val="tx1">
                    <a:lumMod val="75000"/>
                    <a:lumOff val="25000"/>
                  </a:schemeClr>
                </a:solidFill>
                <a:latin typeface="Trebuchet MS" panose="020B0603020202020204" pitchFamily="34" charset="0"/>
              </a:rPr>
              <a:t>Technical  Director</a:t>
            </a:r>
          </a:p>
          <a:p>
            <a:endParaRPr lang="en-GB" sz="1550" b="1" dirty="0">
              <a:solidFill>
                <a:schemeClr val="tx1">
                  <a:lumMod val="75000"/>
                  <a:lumOff val="25000"/>
                </a:schemeClr>
              </a:solidFill>
              <a:latin typeface="Trebuchet MS" panose="020B0603020202020204" pitchFamily="34" charset="0"/>
            </a:endParaRPr>
          </a:p>
        </p:txBody>
      </p:sp>
      <p:pic>
        <p:nvPicPr>
          <p:cNvPr id="21" name="Picture 20" descr="Screen Shot 2016-09-13 at 08.36.2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70604" y="1287035"/>
            <a:ext cx="1184213" cy="1345330"/>
          </a:xfrm>
          <a:prstGeom prst="rect">
            <a:avLst/>
          </a:prstGeom>
        </p:spPr>
      </p:pic>
      <p:sp>
        <p:nvSpPr>
          <p:cNvPr id="22" name="Rectangle 21"/>
          <p:cNvSpPr/>
          <p:nvPr/>
        </p:nvSpPr>
        <p:spPr>
          <a:xfrm>
            <a:off x="6017171" y="2415732"/>
            <a:ext cx="1467584" cy="838691"/>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GB" sz="1000" b="1" dirty="0">
                <a:solidFill>
                  <a:schemeClr val="tx1">
                    <a:lumMod val="75000"/>
                    <a:lumOff val="25000"/>
                  </a:schemeClr>
                </a:solidFill>
                <a:latin typeface="Trebuchet MS" panose="020B0603020202020204" pitchFamily="34" charset="0"/>
              </a:rPr>
              <a:t>Charlotte Denton</a:t>
            </a:r>
          </a:p>
          <a:p>
            <a:r>
              <a:rPr lang="en-GB" sz="1000" b="1" dirty="0">
                <a:solidFill>
                  <a:schemeClr val="tx1">
                    <a:lumMod val="75000"/>
                    <a:lumOff val="25000"/>
                  </a:schemeClr>
                </a:solidFill>
                <a:latin typeface="Trebuchet MS" panose="020B0603020202020204" pitchFamily="34" charset="0"/>
              </a:rPr>
              <a:t>Ground Control</a:t>
            </a:r>
          </a:p>
          <a:p>
            <a:endParaRPr lang="en-GB" sz="1550" b="1" dirty="0">
              <a:solidFill>
                <a:schemeClr val="tx1">
                  <a:lumMod val="75000"/>
                  <a:lumOff val="25000"/>
                </a:schemeClr>
              </a:solidFill>
              <a:latin typeface="Trebuchet MS" panose="020B0603020202020204" pitchFamily="34" charset="0"/>
            </a:endParaRPr>
          </a:p>
        </p:txBody>
      </p:sp>
      <p:sp>
        <p:nvSpPr>
          <p:cNvPr id="23" name="Rectangle 22"/>
          <p:cNvSpPr/>
          <p:nvPr/>
        </p:nvSpPr>
        <p:spPr>
          <a:xfrm>
            <a:off x="4898030" y="2429592"/>
            <a:ext cx="1467584" cy="838691"/>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GB" sz="1000" b="1" dirty="0">
                <a:solidFill>
                  <a:schemeClr val="tx1">
                    <a:lumMod val="75000"/>
                    <a:lumOff val="25000"/>
                  </a:schemeClr>
                </a:solidFill>
                <a:latin typeface="Trebuchet MS" panose="020B0603020202020204" pitchFamily="34" charset="0"/>
              </a:rPr>
              <a:t>Kate Doyle</a:t>
            </a:r>
          </a:p>
          <a:p>
            <a:r>
              <a:rPr lang="en-GB" sz="1000" b="1" dirty="0">
                <a:solidFill>
                  <a:schemeClr val="tx1">
                    <a:lumMod val="75000"/>
                    <a:lumOff val="25000"/>
                  </a:schemeClr>
                </a:solidFill>
                <a:latin typeface="Trebuchet MS" panose="020B0603020202020204" pitchFamily="34" charset="0"/>
              </a:rPr>
              <a:t>Ground Control</a:t>
            </a:r>
          </a:p>
          <a:p>
            <a:endParaRPr lang="en-GB" sz="1550" b="1" dirty="0">
              <a:solidFill>
                <a:schemeClr val="tx1">
                  <a:lumMod val="75000"/>
                  <a:lumOff val="25000"/>
                </a:schemeClr>
              </a:solidFill>
              <a:latin typeface="Trebuchet MS" panose="020B0603020202020204" pitchFamily="34" charset="0"/>
            </a:endParaRPr>
          </a:p>
        </p:txBody>
      </p:sp>
      <p:pic>
        <p:nvPicPr>
          <p:cNvPr id="12" name="Picture 11" descr="Screen Shot 2016-09-01 at 17.30.05.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0107" y="1275489"/>
            <a:ext cx="1532120" cy="1310409"/>
          </a:xfrm>
          <a:prstGeom prst="rect">
            <a:avLst/>
          </a:prstGeom>
        </p:spPr>
      </p:pic>
      <p:sp>
        <p:nvSpPr>
          <p:cNvPr id="13" name="Rectangle 12"/>
          <p:cNvSpPr/>
          <p:nvPr/>
        </p:nvSpPr>
        <p:spPr>
          <a:xfrm>
            <a:off x="731375" y="2398130"/>
            <a:ext cx="1467584" cy="838691"/>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GB" sz="1000" b="1" dirty="0">
                <a:solidFill>
                  <a:schemeClr val="tx1">
                    <a:lumMod val="75000"/>
                    <a:lumOff val="25000"/>
                  </a:schemeClr>
                </a:solidFill>
                <a:latin typeface="Trebuchet MS" panose="020B0603020202020204" pitchFamily="34" charset="0"/>
              </a:rPr>
              <a:t>Niccy Hallifax</a:t>
            </a:r>
          </a:p>
          <a:p>
            <a:r>
              <a:rPr lang="en-GB" sz="1000" b="1" dirty="0">
                <a:solidFill>
                  <a:schemeClr val="tx1">
                    <a:lumMod val="75000"/>
                    <a:lumOff val="25000"/>
                  </a:schemeClr>
                </a:solidFill>
                <a:latin typeface="Trebuchet MS" panose="020B0603020202020204" pitchFamily="34" charset="0"/>
              </a:rPr>
              <a:t>Creative Producer</a:t>
            </a:r>
          </a:p>
          <a:p>
            <a:endParaRPr lang="en-GB" sz="1550" b="1" dirty="0">
              <a:solidFill>
                <a:schemeClr val="tx1">
                  <a:lumMod val="75000"/>
                  <a:lumOff val="25000"/>
                </a:schemeClr>
              </a:solidFill>
              <a:latin typeface="Trebuchet MS" panose="020B0603020202020204" pitchFamily="34" charset="0"/>
            </a:endParaRPr>
          </a:p>
        </p:txBody>
      </p:sp>
      <p:sp>
        <p:nvSpPr>
          <p:cNvPr id="14" name="Rectangle 13"/>
          <p:cNvSpPr/>
          <p:nvPr/>
        </p:nvSpPr>
        <p:spPr>
          <a:xfrm>
            <a:off x="3545537" y="2434075"/>
            <a:ext cx="1467584" cy="838691"/>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GB" sz="1000" b="1" dirty="0">
                <a:solidFill>
                  <a:schemeClr val="tx1">
                    <a:lumMod val="75000"/>
                    <a:lumOff val="25000"/>
                  </a:schemeClr>
                </a:solidFill>
                <a:latin typeface="Trebuchet MS" panose="020B0603020202020204" pitchFamily="34" charset="0"/>
              </a:rPr>
              <a:t>Lindsey Hammond</a:t>
            </a:r>
          </a:p>
          <a:p>
            <a:r>
              <a:rPr lang="en-GB" sz="1000" b="1" dirty="0">
                <a:solidFill>
                  <a:schemeClr val="tx1">
                    <a:lumMod val="75000"/>
                    <a:lumOff val="25000"/>
                  </a:schemeClr>
                </a:solidFill>
                <a:latin typeface="Trebuchet MS" panose="020B0603020202020204" pitchFamily="34" charset="0"/>
              </a:rPr>
              <a:t>Assistant producer</a:t>
            </a:r>
          </a:p>
          <a:p>
            <a:endParaRPr lang="en-GB" sz="1550" b="1" dirty="0">
              <a:solidFill>
                <a:schemeClr val="tx1">
                  <a:lumMod val="75000"/>
                  <a:lumOff val="25000"/>
                </a:schemeClr>
              </a:solidFill>
              <a:latin typeface="Trebuchet MS" panose="020B0603020202020204" pitchFamily="34" charset="0"/>
            </a:endParaRPr>
          </a:p>
        </p:txBody>
      </p:sp>
      <p:pic>
        <p:nvPicPr>
          <p:cNvPr id="2" name="Picture 1"/>
          <p:cNvPicPr>
            <a:picLocks noChangeAspect="1"/>
          </p:cNvPicPr>
          <p:nvPr/>
        </p:nvPicPr>
        <p:blipFill>
          <a:blip r:embed="rId6"/>
          <a:stretch>
            <a:fillRect/>
          </a:stretch>
        </p:blipFill>
        <p:spPr>
          <a:xfrm>
            <a:off x="3543812" y="1275489"/>
            <a:ext cx="1186852" cy="1391584"/>
          </a:xfrm>
          <a:prstGeom prst="rect">
            <a:avLst/>
          </a:prstGeom>
        </p:spPr>
      </p:pic>
      <p:pic>
        <p:nvPicPr>
          <p:cNvPr id="3" name="Picture 2"/>
          <p:cNvPicPr>
            <a:picLocks noChangeAspect="1"/>
          </p:cNvPicPr>
          <p:nvPr/>
        </p:nvPicPr>
        <p:blipFill>
          <a:blip r:embed="rId7"/>
          <a:stretch>
            <a:fillRect/>
          </a:stretch>
        </p:blipFill>
        <p:spPr>
          <a:xfrm>
            <a:off x="6006046" y="1287035"/>
            <a:ext cx="1008997" cy="1345329"/>
          </a:xfrm>
          <a:prstGeom prst="rect">
            <a:avLst/>
          </a:prstGeom>
        </p:spPr>
      </p:pic>
    </p:spTree>
    <p:extLst>
      <p:ext uri="{BB962C8B-B14F-4D97-AF65-F5344CB8AC3E}">
        <p14:creationId xmlns:p14="http://schemas.microsoft.com/office/powerpoint/2010/main" val="174605281"/>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514526" y="1672283"/>
            <a:ext cx="8136904" cy="36004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GB" sz="1550" b="1" dirty="0">
                <a:solidFill>
                  <a:schemeClr val="tx1">
                    <a:lumMod val="75000"/>
                    <a:lumOff val="25000"/>
                  </a:schemeClr>
                </a:solidFill>
              </a:rPr>
              <a:t>to kick off a year long programme that really does showcase the City as the national cultural centre for 2017 with the Volunteers being present and integrated into the wider team.</a:t>
            </a:r>
          </a:p>
          <a:p>
            <a:pPr marL="457200" indent="-457200">
              <a:buFont typeface="Arial" panose="020B0604020202020204" pitchFamily="34" charset="0"/>
              <a:buChar char="•"/>
            </a:pPr>
            <a:r>
              <a:rPr lang="en-GB" sz="1550" b="1" dirty="0">
                <a:solidFill>
                  <a:schemeClr val="tx1">
                    <a:lumMod val="75000"/>
                    <a:lumOff val="25000"/>
                  </a:schemeClr>
                </a:solidFill>
              </a:rPr>
              <a:t>to unlock Hulls volunteer potential and to give real experience to people involved. </a:t>
            </a:r>
          </a:p>
          <a:p>
            <a:pPr marL="457200" indent="-457200">
              <a:buFont typeface="Arial" panose="020B0604020202020204" pitchFamily="34" charset="0"/>
              <a:buChar char="•"/>
            </a:pPr>
            <a:r>
              <a:rPr lang="en-GB" sz="1550" b="1" dirty="0">
                <a:solidFill>
                  <a:schemeClr val="tx1">
                    <a:lumMod val="75000"/>
                    <a:lumOff val="25000"/>
                  </a:schemeClr>
                </a:solidFill>
              </a:rPr>
              <a:t>to ensure all the visitors who come to the vent have fun.</a:t>
            </a:r>
          </a:p>
          <a:p>
            <a:pPr marL="457200" indent="-457200">
              <a:buFont typeface="Arial" panose="020B0604020202020204" pitchFamily="34" charset="0"/>
              <a:buChar char="•"/>
            </a:pPr>
            <a:r>
              <a:rPr lang="en-GB" sz="1550" b="1" dirty="0">
                <a:solidFill>
                  <a:schemeClr val="tx1">
                    <a:lumMod val="75000"/>
                    <a:lumOff val="25000"/>
                  </a:schemeClr>
                </a:solidFill>
              </a:rPr>
              <a:t>to ensure you have fun.</a:t>
            </a:r>
          </a:p>
          <a:p>
            <a:pPr marL="457200" indent="-457200">
              <a:buFont typeface="Arial" panose="020B0604020202020204" pitchFamily="34" charset="0"/>
              <a:buChar char="•"/>
            </a:pPr>
            <a:r>
              <a:rPr lang="en-GB" sz="1550" b="1" dirty="0">
                <a:solidFill>
                  <a:schemeClr val="tx1">
                    <a:lumMod val="75000"/>
                    <a:lumOff val="25000"/>
                  </a:schemeClr>
                </a:solidFill>
              </a:rPr>
              <a:t>to ensure the public are well informed</a:t>
            </a:r>
          </a:p>
          <a:p>
            <a:pPr marL="457200" indent="-457200">
              <a:buFont typeface="Arial" panose="020B0604020202020204" pitchFamily="34" charset="0"/>
              <a:buChar char="•"/>
            </a:pPr>
            <a:endParaRPr lang="en-GB" sz="1550" b="1" dirty="0">
              <a:solidFill>
                <a:schemeClr val="tx1">
                  <a:lumMod val="75000"/>
                  <a:lumOff val="25000"/>
                </a:schemeClr>
              </a:solidFill>
            </a:endParaRPr>
          </a:p>
          <a:p>
            <a:pPr marL="0" indent="0">
              <a:buNone/>
            </a:pPr>
            <a:endParaRPr lang="en-GB" sz="2400" dirty="0"/>
          </a:p>
          <a:p>
            <a:endParaRPr lang="en-GB" dirty="0"/>
          </a:p>
        </p:txBody>
      </p:sp>
      <p:sp>
        <p:nvSpPr>
          <p:cNvPr id="7" name="Title 1"/>
          <p:cNvSpPr txBox="1">
            <a:spLocks/>
          </p:cNvSpPr>
          <p:nvPr/>
        </p:nvSpPr>
        <p:spPr>
          <a:xfrm>
            <a:off x="3182287" y="963412"/>
            <a:ext cx="8303702"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ct val="70000"/>
              </a:lnSpc>
            </a:pPr>
            <a:endParaRPr lang="en-GB" sz="2800" b="1" dirty="0">
              <a:solidFill>
                <a:schemeClr val="tx1">
                  <a:lumMod val="75000"/>
                  <a:lumOff val="25000"/>
                </a:schemeClr>
              </a:solidFill>
              <a:latin typeface="Arial Black" panose="020B0A04020102020204" pitchFamily="34" charset="0"/>
            </a:endParaRPr>
          </a:p>
        </p:txBody>
      </p:sp>
      <p:pic>
        <p:nvPicPr>
          <p:cNvPr id="9" name="Picture 8" descr="SHAPE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824" y="-1"/>
            <a:ext cx="2695434" cy="1291699"/>
          </a:xfrm>
          <a:prstGeom prst="rect">
            <a:avLst/>
          </a:prstGeom>
        </p:spPr>
      </p:pic>
    </p:spTree>
    <p:extLst>
      <p:ext uri="{BB962C8B-B14F-4D97-AF65-F5344CB8AC3E}">
        <p14:creationId xmlns:p14="http://schemas.microsoft.com/office/powerpoint/2010/main" val="3551002062"/>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019665"/>
            <a:ext cx="8417859" cy="3077766"/>
          </a:xfrm>
          <a:prstGeom prst="rect">
            <a:avLst/>
          </a:prstGeom>
        </p:spPr>
        <p:txBody>
          <a:bodyPr wrap="square">
            <a:spAutoFit/>
          </a:bodyPr>
          <a:lstStyle/>
          <a:p>
            <a:pPr>
              <a:spcAft>
                <a:spcPts val="0"/>
              </a:spcAft>
            </a:pPr>
            <a:r>
              <a:rPr lang="en-GB" sz="1400" b="1" dirty="0">
                <a:latin typeface="Calibri" panose="020F0502020204030204" pitchFamily="34" charset="0"/>
                <a:ea typeface="Calibri" panose="020F0502020204030204" pitchFamily="34" charset="0"/>
                <a:cs typeface="Calibri" panose="020F0502020204030204" pitchFamily="34" charset="0"/>
              </a:rPr>
              <a:t>Who to speak to</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200" b="1" dirty="0">
                <a:latin typeface="Calibri" panose="020F0502020204030204" pitchFamily="34" charset="0"/>
                <a:ea typeface="Calibri" panose="020F0502020204030204" pitchFamily="34" charset="0"/>
                <a:cs typeface="Calibri" panose="020F0502020204030204" pitchFamily="34" charset="0"/>
              </a:rPr>
              <a:t> </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200" i="1" dirty="0">
                <a:latin typeface="Calibri" panose="020F0502020204030204" pitchFamily="34" charset="0"/>
                <a:ea typeface="Times New Roman" panose="02020603050405020304" pitchFamily="18" charset="0"/>
              </a:rPr>
              <a:t>If you are in the following locations this is who to talk to if you have a problem or need help:</a:t>
            </a:r>
          </a:p>
          <a:p>
            <a:pPr>
              <a:spcAft>
                <a:spcPts val="0"/>
              </a:spcAft>
            </a:pPr>
            <a:endParaRPr lang="en-GB" sz="1200" i="1" dirty="0">
              <a:latin typeface="Calibri" panose="020F0502020204030204" pitchFamily="34" charset="0"/>
              <a:ea typeface="Times New Roman" panose="02020603050405020304" pitchFamily="18" charset="0"/>
            </a:endParaRPr>
          </a:p>
          <a:p>
            <a:pPr>
              <a:spcAft>
                <a:spcPts val="0"/>
              </a:spcAft>
            </a:pPr>
            <a:r>
              <a:rPr lang="en-GB" sz="1200" b="1" i="1" dirty="0">
                <a:latin typeface="Calibri" panose="020F0502020204030204" pitchFamily="34" charset="0"/>
                <a:ea typeface="Times New Roman" panose="02020603050405020304" pitchFamily="18" charset="0"/>
              </a:rPr>
              <a:t>Customer service point</a:t>
            </a:r>
            <a:r>
              <a:rPr lang="en-GB" sz="1200" i="1" dirty="0">
                <a:latin typeface="Calibri" panose="020F0502020204030204" pitchFamily="34" charset="0"/>
                <a:ea typeface="Times New Roman" panose="02020603050405020304" pitchFamily="18" charset="0"/>
              </a:rPr>
              <a:t>: Shaun Crummy</a:t>
            </a:r>
          </a:p>
          <a:p>
            <a:pPr>
              <a:spcAft>
                <a:spcPts val="0"/>
              </a:spcAft>
            </a:pPr>
            <a:r>
              <a:rPr lang="en-GB" sz="1200" b="1" i="1" dirty="0">
                <a:latin typeface="Calibri" panose="020F0502020204030204" pitchFamily="34" charset="0"/>
                <a:ea typeface="Times New Roman" panose="02020603050405020304" pitchFamily="18" charset="0"/>
              </a:rPr>
              <a:t>Welfare centre</a:t>
            </a:r>
            <a:r>
              <a:rPr lang="en-GB" sz="1200" i="1" dirty="0">
                <a:latin typeface="Calibri" panose="020F0502020204030204" pitchFamily="34" charset="0"/>
                <a:ea typeface="Times New Roman" panose="02020603050405020304" pitchFamily="18" charset="0"/>
              </a:rPr>
              <a:t>:  Ground control Accreditation person. (TBC)</a:t>
            </a:r>
          </a:p>
          <a:p>
            <a:pPr>
              <a:spcAft>
                <a:spcPts val="0"/>
              </a:spcAft>
            </a:pPr>
            <a:r>
              <a:rPr lang="en-GB" sz="1200" b="1" i="1" dirty="0">
                <a:latin typeface="Calibri" panose="020F0502020204030204" pitchFamily="34" charset="0"/>
                <a:ea typeface="Calibri" panose="020F0502020204030204" pitchFamily="34" charset="0"/>
              </a:rPr>
              <a:t>Visitor Hosts and ushers</a:t>
            </a:r>
            <a:r>
              <a:rPr lang="en-GB" sz="1200" i="1" dirty="0">
                <a:latin typeface="Calibri" panose="020F0502020204030204" pitchFamily="34" charset="0"/>
                <a:ea typeface="Calibri" panose="020F0502020204030204" pitchFamily="34" charset="0"/>
              </a:rPr>
              <a:t>: Per venue you will be allocated a person or find a team member or a crew member with a radio (this will be told to you who has one each day)</a:t>
            </a:r>
          </a:p>
          <a:p>
            <a:pPr>
              <a:spcAft>
                <a:spcPts val="0"/>
              </a:spcAft>
            </a:pPr>
            <a:r>
              <a:rPr lang="en-GB" sz="1200" b="1" i="1" dirty="0">
                <a:latin typeface="Calibri" panose="020F0502020204030204" pitchFamily="34" charset="0"/>
                <a:ea typeface="Calibri" panose="020F0502020204030204" pitchFamily="34" charset="0"/>
              </a:rPr>
              <a:t>Runners</a:t>
            </a:r>
            <a:r>
              <a:rPr lang="en-GB" sz="1200" i="1" dirty="0">
                <a:latin typeface="Calibri" panose="020F0502020204030204" pitchFamily="34" charset="0"/>
                <a:ea typeface="Calibri" panose="020F0502020204030204" pitchFamily="34" charset="0"/>
              </a:rPr>
              <a:t>: Charlotte Denton</a:t>
            </a:r>
          </a:p>
          <a:p>
            <a:pPr>
              <a:spcAft>
                <a:spcPts val="0"/>
              </a:spcAft>
            </a:pPr>
            <a:endParaRPr lang="en-GB" sz="1200" i="1" dirty="0">
              <a:latin typeface="Calibri" panose="020F0502020204030204" pitchFamily="34" charset="0"/>
              <a:ea typeface="Calibri" panose="020F0502020204030204" pitchFamily="34" charset="0"/>
            </a:endParaRPr>
          </a:p>
          <a:p>
            <a:pPr>
              <a:spcAft>
                <a:spcPts val="0"/>
              </a:spcAft>
            </a:pPr>
            <a:r>
              <a:rPr lang="en-GB" sz="1200" b="1" i="1" dirty="0">
                <a:latin typeface="Calibri" panose="020F0502020204030204" pitchFamily="34" charset="0"/>
                <a:ea typeface="Calibri" panose="020F0502020204030204" pitchFamily="34" charset="0"/>
              </a:rPr>
              <a:t>If it is an HR or welfare query</a:t>
            </a:r>
            <a:r>
              <a:rPr lang="en-GB" sz="1200" i="1" dirty="0">
                <a:latin typeface="Calibri" panose="020F0502020204030204" pitchFamily="34" charset="0"/>
                <a:ea typeface="Calibri" panose="020F0502020204030204" pitchFamily="34" charset="0"/>
              </a:rPr>
              <a:t>: </a:t>
            </a:r>
          </a:p>
          <a:p>
            <a:pPr>
              <a:spcAft>
                <a:spcPts val="0"/>
              </a:spcAft>
            </a:pPr>
            <a:r>
              <a:rPr lang="en-GB" sz="1200" i="1" dirty="0">
                <a:latin typeface="Calibri" panose="020F0502020204030204" pitchFamily="34" charset="0"/>
                <a:ea typeface="Calibri" panose="020F0502020204030204" pitchFamily="34" charset="0"/>
              </a:rPr>
              <a:t>Speak to either Harriett Johnson or Shaun Crummy.</a:t>
            </a:r>
          </a:p>
          <a:p>
            <a:pPr>
              <a:spcAft>
                <a:spcPts val="0"/>
              </a:spcAft>
            </a:pPr>
            <a:endParaRPr lang="en-GB" sz="1200" i="1" dirty="0">
              <a:latin typeface="Calibri" panose="020F0502020204030204" pitchFamily="34" charset="0"/>
              <a:ea typeface="Calibri" panose="020F0502020204030204" pitchFamily="34" charset="0"/>
            </a:endParaRPr>
          </a:p>
          <a:p>
            <a:pPr>
              <a:spcAft>
                <a:spcPts val="0"/>
              </a:spcAft>
            </a:pPr>
            <a:endParaRPr lang="en-GB" sz="1200" i="1" dirty="0">
              <a:latin typeface="Calibri" panose="020F0502020204030204" pitchFamily="34" charset="0"/>
              <a:ea typeface="Calibri" panose="020F0502020204030204" pitchFamily="34" charset="0"/>
            </a:endParaRPr>
          </a:p>
          <a:p>
            <a:pPr>
              <a:spcAft>
                <a:spcPts val="0"/>
              </a:spcAft>
            </a:pPr>
            <a:r>
              <a:rPr lang="en-GB" sz="1200" i="1" dirty="0">
                <a:latin typeface="Calibri" panose="020F0502020204030204" pitchFamily="34" charset="0"/>
                <a:ea typeface="Calibri" panose="020F0502020204030204" pitchFamily="34" charset="0"/>
              </a:rPr>
              <a:t>If you need to escalate problems: ask for Kate Doyle or Niccy Hallifax.</a:t>
            </a:r>
            <a:endParaRPr lang="en-GB" sz="1200" dirty="0">
              <a:latin typeface="Times New Roman" panose="02020603050405020304" pitchFamily="18" charset="0"/>
              <a:ea typeface="Calibri" panose="020F0502020204030204" pitchFamily="34" charset="0"/>
            </a:endParaRPr>
          </a:p>
          <a:p>
            <a:pPr>
              <a:spcAft>
                <a:spcPts val="0"/>
              </a:spcAft>
            </a:pPr>
            <a:r>
              <a:rPr lang="en-GB" sz="1200" dirty="0">
                <a:latin typeface="Calibri" panose="020F0502020204030204" pitchFamily="34" charset="0"/>
                <a:ea typeface="Times New Roman" panose="02020603050405020304" pitchFamily="18" charset="0"/>
              </a:rPr>
              <a:t> </a:t>
            </a:r>
            <a:endParaRPr lang="en-GB"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0747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1887" y="426720"/>
            <a:ext cx="6544102" cy="438582"/>
          </a:xfrm>
          <a:prstGeom prst="rect">
            <a:avLst/>
          </a:prstGeom>
          <a:noFill/>
        </p:spPr>
        <p:txBody>
          <a:bodyPr wrap="square" rtlCol="0">
            <a:spAutoFit/>
          </a:bodyPr>
          <a:lstStyle/>
          <a:p>
            <a:pPr>
              <a:lnSpc>
                <a:spcPct val="70000"/>
              </a:lnSpc>
            </a:pPr>
            <a:r>
              <a:rPr lang="en-GB" sz="3000" b="1" dirty="0">
                <a:solidFill>
                  <a:srgbClr val="8C01A5"/>
                </a:solidFill>
                <a:latin typeface="Arial Black" panose="020B0A04020102020204" pitchFamily="34" charset="0"/>
                <a:cs typeface="OCR F-Bold OSF"/>
              </a:rPr>
              <a:t>Volunteers</a:t>
            </a:r>
            <a:endParaRPr lang="en-US" sz="2800" b="1" dirty="0">
              <a:solidFill>
                <a:srgbClr val="8C01A5"/>
              </a:solidFill>
              <a:latin typeface="Arial Black" panose="020B0A04020102020204" pitchFamily="34" charset="0"/>
              <a:cs typeface="OCR F-Bold OSF"/>
            </a:endParaRPr>
          </a:p>
        </p:txBody>
      </p:sp>
      <p:sp>
        <p:nvSpPr>
          <p:cNvPr id="3" name="TextBox 2"/>
          <p:cNvSpPr txBox="1"/>
          <p:nvPr/>
        </p:nvSpPr>
        <p:spPr>
          <a:xfrm>
            <a:off x="267249" y="1255267"/>
            <a:ext cx="8622751" cy="3270126"/>
          </a:xfrm>
          <a:prstGeom prst="rect">
            <a:avLst/>
          </a:prstGeom>
          <a:noFill/>
        </p:spPr>
        <p:txBody>
          <a:bodyPr wrap="square" rtlCol="0">
            <a:spAutoFit/>
          </a:bodyPr>
          <a:lstStyle/>
          <a:p>
            <a:pPr lvl="0"/>
            <a:r>
              <a:rPr lang="en-GB" sz="1600" dirty="0">
                <a:latin typeface="+mj-lt"/>
              </a:rPr>
              <a:t>The different Roles and every role matters.</a:t>
            </a:r>
          </a:p>
          <a:p>
            <a:pPr lvl="0"/>
            <a:endParaRPr lang="en-GB" sz="1600" dirty="0">
              <a:latin typeface="+mj-lt"/>
            </a:endParaRPr>
          </a:p>
          <a:p>
            <a:pPr lvl="0"/>
            <a:endParaRPr lang="en-GB" sz="1600" dirty="0">
              <a:latin typeface="+mj-lt"/>
            </a:endParaRPr>
          </a:p>
          <a:p>
            <a:pPr lvl="0"/>
            <a:endParaRPr lang="en-GB" sz="1600" dirty="0">
              <a:latin typeface="+mj-lt"/>
            </a:endParaRPr>
          </a:p>
          <a:p>
            <a:pPr marL="285750" lvl="0" indent="-285750">
              <a:buFont typeface="Arial"/>
              <a:buChar char="•"/>
            </a:pPr>
            <a:r>
              <a:rPr lang="en-GB" sz="1600" dirty="0">
                <a:latin typeface="+mj-lt"/>
              </a:rPr>
              <a:t>Ushers (FOH)and BOH roles: </a:t>
            </a:r>
          </a:p>
          <a:p>
            <a:pPr marL="285750" lvl="0" indent="-285750">
              <a:buFont typeface="Arial"/>
              <a:buChar char="•"/>
            </a:pPr>
            <a:r>
              <a:rPr lang="en-GB" sz="1600" dirty="0">
                <a:latin typeface="+mj-lt"/>
              </a:rPr>
              <a:t>Visitor Hosting at each site.</a:t>
            </a:r>
          </a:p>
          <a:p>
            <a:pPr marL="285750" lvl="0" indent="-285750">
              <a:buFont typeface="Arial"/>
              <a:buChar char="•"/>
            </a:pPr>
            <a:r>
              <a:rPr lang="en-GB" sz="1600" dirty="0">
                <a:latin typeface="+mj-lt"/>
              </a:rPr>
              <a:t>Runners: Technical and Event management.</a:t>
            </a:r>
          </a:p>
          <a:p>
            <a:pPr marL="285750" lvl="0" indent="-285750">
              <a:buFont typeface="Arial"/>
              <a:buChar char="•"/>
            </a:pPr>
            <a:r>
              <a:rPr lang="en-GB" sz="1600" dirty="0">
                <a:latin typeface="+mj-lt"/>
              </a:rPr>
              <a:t>Leaders – Ushers. (FOH)</a:t>
            </a:r>
          </a:p>
          <a:p>
            <a:pPr marL="742950" lvl="1" indent="-285750">
              <a:buFont typeface="Arial"/>
              <a:buChar char="•"/>
            </a:pPr>
            <a:r>
              <a:rPr lang="en-GB" sz="1600" dirty="0">
                <a:latin typeface="+mj-lt"/>
              </a:rPr>
              <a:t>A personal journey for all.</a:t>
            </a:r>
          </a:p>
          <a:p>
            <a:pPr marL="742950" lvl="1" indent="-285750">
              <a:buFont typeface="Arial"/>
              <a:buChar char="•"/>
            </a:pPr>
            <a:r>
              <a:rPr lang="en-GB" sz="1600" dirty="0">
                <a:latin typeface="+mj-lt"/>
              </a:rPr>
              <a:t>Values &amp; attitudes- you are the face of the city and the project</a:t>
            </a:r>
          </a:p>
          <a:p>
            <a:pPr marL="742950" lvl="1" indent="-285750">
              <a:buFont typeface="Arial"/>
              <a:buChar char="•"/>
            </a:pPr>
            <a:r>
              <a:rPr lang="en-GB" sz="1600" dirty="0">
                <a:latin typeface="+mj-lt"/>
              </a:rPr>
              <a:t>Smile you are on camera….. the face of Made in Hull</a:t>
            </a:r>
          </a:p>
          <a:p>
            <a:pPr marL="742950" lvl="1" indent="-285750">
              <a:buFont typeface="Arial"/>
              <a:buChar char="•"/>
            </a:pPr>
            <a:r>
              <a:rPr lang="en-GB" sz="1600" dirty="0">
                <a:latin typeface="+mj-lt"/>
              </a:rPr>
              <a:t>Integrated into our team as we operate a one team approach.</a:t>
            </a:r>
          </a:p>
          <a:p>
            <a:pPr lvl="0"/>
            <a:endParaRPr lang="en-GB" sz="1450" dirty="0">
              <a:solidFill>
                <a:prstClr val="black">
                  <a:lumMod val="75000"/>
                  <a:lumOff val="25000"/>
                </a:prstClr>
              </a:solidFill>
              <a:latin typeface="Trebuchet MS" panose="020B0603020202020204" pitchFamily="34" charset="0"/>
            </a:endParaRPr>
          </a:p>
        </p:txBody>
      </p:sp>
    </p:spTree>
    <p:extLst>
      <p:ext uri="{BB962C8B-B14F-4D97-AF65-F5344CB8AC3E}">
        <p14:creationId xmlns:p14="http://schemas.microsoft.com/office/powerpoint/2010/main" val="2560854255"/>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9956" y="438067"/>
            <a:ext cx="5779912" cy="276999"/>
          </a:xfrm>
          <a:prstGeom prst="rect">
            <a:avLst/>
          </a:prstGeom>
        </p:spPr>
        <p:txBody>
          <a:bodyPr wrap="square">
            <a:spAutoFit/>
          </a:bodyPr>
          <a:lstStyle/>
          <a:p>
            <a:pPr>
              <a:spcAft>
                <a:spcPts val="0"/>
              </a:spcAft>
            </a:pPr>
            <a:endParaRPr lang="en-GB" sz="1200" dirty="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903111" y="313888"/>
            <a:ext cx="7191022" cy="4460932"/>
          </a:xfrm>
          <a:prstGeom prst="rect">
            <a:avLst/>
          </a:prstGeom>
        </p:spPr>
      </p:pic>
    </p:spTree>
    <p:extLst>
      <p:ext uri="{BB962C8B-B14F-4D97-AF65-F5344CB8AC3E}">
        <p14:creationId xmlns:p14="http://schemas.microsoft.com/office/powerpoint/2010/main" val="156008539"/>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800" b="1" dirty="0">
                <a:solidFill>
                  <a:schemeClr val="accent2"/>
                </a:solidFill>
                <a:latin typeface="+mn-lt"/>
              </a:rPr>
              <a:t>Location One: Queen Victoria Square.</a:t>
            </a:r>
          </a:p>
        </p:txBody>
      </p:sp>
      <p:sp>
        <p:nvSpPr>
          <p:cNvPr id="8" name="Rectangle 7"/>
          <p:cNvSpPr/>
          <p:nvPr/>
        </p:nvSpPr>
        <p:spPr>
          <a:xfrm>
            <a:off x="457200" y="1019665"/>
            <a:ext cx="8417859" cy="2000548"/>
          </a:xfrm>
          <a:prstGeom prst="rect">
            <a:avLst/>
          </a:prstGeom>
        </p:spPr>
        <p:txBody>
          <a:bodyPr wrap="square">
            <a:spAutoFit/>
          </a:bodyPr>
          <a:lstStyle/>
          <a:p>
            <a:pPr>
              <a:spcAft>
                <a:spcPts val="0"/>
              </a:spcAft>
            </a:pPr>
            <a:r>
              <a:rPr lang="en-GB" sz="1400" b="1" dirty="0">
                <a:latin typeface="Calibri" panose="020F0502020204030204" pitchFamily="34" charset="0"/>
                <a:ea typeface="Calibri" panose="020F0502020204030204" pitchFamily="34" charset="0"/>
                <a:cs typeface="Calibri" panose="020F0502020204030204" pitchFamily="34" charset="0"/>
              </a:rPr>
              <a:t>We Are Hull</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400" b="1" dirty="0">
                <a:latin typeface="Calibri" panose="020F0502020204030204" pitchFamily="34" charset="0"/>
                <a:ea typeface="Calibri" panose="020F0502020204030204" pitchFamily="34" charset="0"/>
                <a:cs typeface="Calibri" panose="020F0502020204030204" pitchFamily="34" charset="0"/>
              </a:rPr>
              <a:t>Created by </a:t>
            </a:r>
            <a:r>
              <a:rPr lang="en-GB" sz="1400" b="1" dirty="0" err="1">
                <a:latin typeface="Calibri" panose="020F0502020204030204" pitchFamily="34" charset="0"/>
                <a:ea typeface="Calibri" panose="020F0502020204030204" pitchFamily="34" charset="0"/>
                <a:cs typeface="Calibri" panose="020F0502020204030204" pitchFamily="34" charset="0"/>
              </a:rPr>
              <a:t>Zsolt</a:t>
            </a:r>
            <a:r>
              <a:rPr lang="en-GB" sz="1400" b="1" dirty="0">
                <a:latin typeface="Calibri" panose="020F0502020204030204" pitchFamily="34" charset="0"/>
                <a:ea typeface="Calibri" panose="020F0502020204030204" pitchFamily="34" charset="0"/>
                <a:cs typeface="Calibri" panose="020F0502020204030204" pitchFamily="34" charset="0"/>
              </a:rPr>
              <a:t> </a:t>
            </a:r>
            <a:r>
              <a:rPr lang="en-GB" sz="1400" b="1" dirty="0" err="1">
                <a:latin typeface="Calibri" panose="020F0502020204030204" pitchFamily="34" charset="0"/>
                <a:ea typeface="Calibri" panose="020F0502020204030204" pitchFamily="34" charset="0"/>
                <a:cs typeface="Calibri" panose="020F0502020204030204" pitchFamily="34" charset="0"/>
              </a:rPr>
              <a:t>Balogh</a:t>
            </a:r>
            <a:r>
              <a:rPr lang="en-GB" sz="1400" b="1" dirty="0">
                <a:latin typeface="Calibri" panose="020F0502020204030204" pitchFamily="34" charset="0"/>
                <a:ea typeface="Calibri" panose="020F0502020204030204" pitchFamily="34" charset="0"/>
                <a:cs typeface="Calibri" panose="020F0502020204030204" pitchFamily="34" charset="0"/>
              </a:rPr>
              <a:t> with original soundtrack by Dan Jones</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200" b="1" dirty="0">
                <a:latin typeface="Calibri" panose="020F0502020204030204" pitchFamily="34" charset="0"/>
                <a:ea typeface="Calibri" panose="020F0502020204030204" pitchFamily="34" charset="0"/>
                <a:cs typeface="Calibri" panose="020F0502020204030204" pitchFamily="34" charset="0"/>
              </a:rPr>
              <a:t> </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200" i="1" dirty="0">
                <a:latin typeface="Calibri" panose="020F0502020204030204" pitchFamily="34" charset="0"/>
                <a:ea typeface="Times New Roman" panose="02020603050405020304" pitchFamily="18" charset="0"/>
              </a:rPr>
              <a:t>We Are Hull</a:t>
            </a:r>
            <a:r>
              <a:rPr lang="en-GB" sz="1200" dirty="0">
                <a:latin typeface="Calibri" panose="020F0502020204030204" pitchFamily="34" charset="0"/>
                <a:ea typeface="Times New Roman" panose="02020603050405020304" pitchFamily="18" charset="0"/>
              </a:rPr>
              <a:t> is a spectacular panoramic 15-minute film sequence projected onto the Maritime Museum, the </a:t>
            </a:r>
            <a:r>
              <a:rPr lang="en-GB" sz="1200" dirty="0" err="1">
                <a:latin typeface="Calibri" panose="020F0502020204030204" pitchFamily="34" charset="0"/>
                <a:ea typeface="Times New Roman" panose="02020603050405020304" pitchFamily="18" charset="0"/>
              </a:rPr>
              <a:t>Ferens</a:t>
            </a:r>
            <a:r>
              <a:rPr lang="en-GB" sz="1200" dirty="0">
                <a:latin typeface="Calibri" panose="020F0502020204030204" pitchFamily="34" charset="0"/>
                <a:ea typeface="Times New Roman" panose="02020603050405020304" pitchFamily="18" charset="0"/>
              </a:rPr>
              <a:t> Art Gallery and City Hall. The show takes you on a moving and exhilarating journey through the last 100 years of Hull’s history, transporting you into the sky, underwater, and through time. It tells a story of constant change, destruction and recovery, re-invention and resilience, culminating in Hull’s win as the UK City of Culture 2017. </a:t>
            </a:r>
            <a:r>
              <a:rPr lang="en-GB" sz="1200" i="1" dirty="0">
                <a:latin typeface="Calibri" panose="020F0502020204030204" pitchFamily="34" charset="0"/>
                <a:ea typeface="Times New Roman" panose="02020603050405020304" pitchFamily="18" charset="0"/>
              </a:rPr>
              <a:t>We Are Hull</a:t>
            </a:r>
            <a:r>
              <a:rPr lang="en-GB" sz="1200" dirty="0">
                <a:latin typeface="Calibri" panose="020F0502020204030204" pitchFamily="34" charset="0"/>
                <a:ea typeface="Times New Roman" panose="02020603050405020304" pitchFamily="18" charset="0"/>
              </a:rPr>
              <a:t> mixes archive footage with cutting-edge CGI animation and special visual effects, to a soundtrack that includes some of Hull’s famous musicians and bands, as well as a montage of photographs submitted by local people.</a:t>
            </a:r>
            <a:endParaRPr lang="en-GB" sz="1200" dirty="0">
              <a:latin typeface="Times New Roman" panose="02020603050405020304" pitchFamily="18" charset="0"/>
              <a:ea typeface="Calibri" panose="020F0502020204030204" pitchFamily="34" charset="0"/>
            </a:endParaRPr>
          </a:p>
          <a:p>
            <a:pPr>
              <a:spcAft>
                <a:spcPts val="0"/>
              </a:spcAft>
            </a:pPr>
            <a:r>
              <a:rPr lang="en-GB" sz="1200" dirty="0">
                <a:latin typeface="Calibri" panose="020F0502020204030204" pitchFamily="34" charset="0"/>
                <a:ea typeface="Times New Roman" panose="02020603050405020304" pitchFamily="18" charset="0"/>
              </a:rPr>
              <a:t> </a:t>
            </a:r>
            <a:endParaRPr lang="en-GB"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2"/>
          <a:srcRect t="25609"/>
          <a:stretch/>
        </p:blipFill>
        <p:spPr>
          <a:xfrm>
            <a:off x="0" y="3039035"/>
            <a:ext cx="9144000" cy="2104465"/>
          </a:xfrm>
          <a:prstGeom prst="rect">
            <a:avLst/>
          </a:prstGeom>
        </p:spPr>
      </p:pic>
    </p:spTree>
    <p:extLst>
      <p:ext uri="{BB962C8B-B14F-4D97-AF65-F5344CB8AC3E}">
        <p14:creationId xmlns:p14="http://schemas.microsoft.com/office/powerpoint/2010/main" val="124741579"/>
      </p:ext>
    </p:extLst>
  </p:cSld>
  <p:clrMapOvr>
    <a:masterClrMapping/>
  </p:clrMapOvr>
  <p:transition spd="slow">
    <p:randomBar dir="vert"/>
  </p:transition>
</p:sld>
</file>

<file path=ppt/theme/theme1.xml><?xml version="1.0" encoding="utf-8"?>
<a:theme xmlns:a="http://schemas.openxmlformats.org/drawingml/2006/main" name="Office Theme">
  <a:themeElements>
    <a:clrScheme name="HULL CITY OF CULTURE">
      <a:dk1>
        <a:sysClr val="windowText" lastClr="000000"/>
      </a:dk1>
      <a:lt1>
        <a:sysClr val="window" lastClr="FFFFFF"/>
      </a:lt1>
      <a:dk2>
        <a:srgbClr val="1F497D"/>
      </a:dk2>
      <a:lt2>
        <a:srgbClr val="EEECE1"/>
      </a:lt2>
      <a:accent1>
        <a:srgbClr val="21B5D6"/>
      </a:accent1>
      <a:accent2>
        <a:srgbClr val="8C00A6"/>
      </a:accent2>
      <a:accent3>
        <a:srgbClr val="F7DD18"/>
      </a:accent3>
      <a:accent4>
        <a:srgbClr val="EB3EA8"/>
      </a:accent4>
      <a:accent5>
        <a:srgbClr val="E62E52"/>
      </a:accent5>
      <a:accent6>
        <a:srgbClr val="85D200"/>
      </a:accent6>
      <a:hlink>
        <a:srgbClr val="0000FF"/>
      </a:hlink>
      <a:folHlink>
        <a:srgbClr val="800080"/>
      </a:folHlink>
    </a:clrScheme>
    <a:fontScheme name="Custom 1">
      <a:majorFont>
        <a:latin typeface="Calibri"/>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HULL CITY OF CULTURE">
      <a:dk1>
        <a:sysClr val="windowText" lastClr="000000"/>
      </a:dk1>
      <a:lt1>
        <a:sysClr val="window" lastClr="FFFFFF"/>
      </a:lt1>
      <a:dk2>
        <a:srgbClr val="1F497D"/>
      </a:dk2>
      <a:lt2>
        <a:srgbClr val="EEECE1"/>
      </a:lt2>
      <a:accent1>
        <a:srgbClr val="21B5D6"/>
      </a:accent1>
      <a:accent2>
        <a:srgbClr val="8C00A6"/>
      </a:accent2>
      <a:accent3>
        <a:srgbClr val="F7DD18"/>
      </a:accent3>
      <a:accent4>
        <a:srgbClr val="EB3EA8"/>
      </a:accent4>
      <a:accent5>
        <a:srgbClr val="E62E52"/>
      </a:accent5>
      <a:accent6>
        <a:srgbClr val="85D2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Custom Desig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C42307EFC073438B4FFFF77ECBCF68" ma:contentTypeVersion="4" ma:contentTypeDescription="Create a new document." ma:contentTypeScope="" ma:versionID="01387e538d303d4511b38984cb8f4137">
  <xsd:schema xmlns:xsd="http://www.w3.org/2001/XMLSchema" xmlns:xs="http://www.w3.org/2001/XMLSchema" xmlns:p="http://schemas.microsoft.com/office/2006/metadata/properties" xmlns:ns2="80129174-c05c-43cc-8e32-21fcbdfe51bb" targetNamespace="http://schemas.microsoft.com/office/2006/metadata/properties" ma:root="true" ma:fieldsID="d9df92410fb100edcedf31af840db09e" ns2:_="">
    <xsd:import namespace="80129174-c05c-43cc-8e32-21fcbdfe51bb"/>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29174-c05c-43cc-8e32-21fcbdfe51b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0129174-c05c-43cc-8e32-21fcbdfe51bb">
      <UserInfo>
        <DisplayName>Rachael Booth</DisplayName>
        <AccountId>26</AccountId>
        <AccountType/>
      </UserInfo>
    </SharedWithUsers>
  </documentManagement>
</p:properties>
</file>

<file path=customXml/itemProps1.xml><?xml version="1.0" encoding="utf-8"?>
<ds:datastoreItem xmlns:ds="http://schemas.openxmlformats.org/officeDocument/2006/customXml" ds:itemID="{6B1A1266-D0BD-4D20-9FE6-EFF484527F95}"/>
</file>

<file path=customXml/itemProps2.xml><?xml version="1.0" encoding="utf-8"?>
<ds:datastoreItem xmlns:ds="http://schemas.openxmlformats.org/officeDocument/2006/customXml" ds:itemID="{35C77A63-DCB4-481C-BF59-5020A17EC495}"/>
</file>

<file path=customXml/itemProps3.xml><?xml version="1.0" encoding="utf-8"?>
<ds:datastoreItem xmlns:ds="http://schemas.openxmlformats.org/officeDocument/2006/customXml" ds:itemID="{AB290FF4-0DC8-4D72-A6FD-612DA0FF263A}"/>
</file>

<file path=docProps/app.xml><?xml version="1.0" encoding="utf-8"?>
<Properties xmlns="http://schemas.openxmlformats.org/officeDocument/2006/extended-properties" xmlns:vt="http://schemas.openxmlformats.org/officeDocument/2006/docPropsVTypes">
  <TotalTime>6472</TotalTime>
  <Words>750</Words>
  <Application>Microsoft Office PowerPoint</Application>
  <PresentationFormat>On-screen Show (16:9)</PresentationFormat>
  <Paragraphs>179</Paragraphs>
  <Slides>20</Slides>
  <Notes>3</Notes>
  <HiddenSlides>0</HiddenSlides>
  <MMClips>0</MMClips>
  <ScaleCrop>false</ScaleCrop>
  <HeadingPairs>
    <vt:vector size="8" baseType="variant">
      <vt:variant>
        <vt:lpstr>Fonts Used</vt:lpstr>
      </vt:variant>
      <vt:variant>
        <vt:i4>7</vt:i4>
      </vt:variant>
      <vt:variant>
        <vt:lpstr>Theme</vt:lpstr>
      </vt:variant>
      <vt:variant>
        <vt:i4>11</vt:i4>
      </vt:variant>
      <vt:variant>
        <vt:lpstr>Embedded OLE Servers</vt:lpstr>
      </vt:variant>
      <vt:variant>
        <vt:i4>1</vt:i4>
      </vt:variant>
      <vt:variant>
        <vt:lpstr>Slide Titles</vt:lpstr>
      </vt:variant>
      <vt:variant>
        <vt:i4>20</vt:i4>
      </vt:variant>
    </vt:vector>
  </HeadingPairs>
  <TitlesOfParts>
    <vt:vector size="39" baseType="lpstr">
      <vt:lpstr>MS Mincho</vt:lpstr>
      <vt:lpstr>Arial</vt:lpstr>
      <vt:lpstr>Arial Black</vt:lpstr>
      <vt:lpstr>Calibri</vt:lpstr>
      <vt:lpstr>OCR F-Bold OSF</vt:lpstr>
      <vt:lpstr>Times New Roman</vt:lpstr>
      <vt:lpstr>Trebuchet MS</vt:lpstr>
      <vt:lpstr>Office Theme</vt:lpstr>
      <vt:lpstr>9_Custom Design</vt:lpstr>
      <vt:lpstr>3_Custom Design</vt:lpstr>
      <vt:lpstr>1_Custom Design</vt:lpstr>
      <vt:lpstr>6_Custom Design</vt:lpstr>
      <vt:lpstr>5_Custom Design</vt:lpstr>
      <vt:lpstr>2_Custom Design</vt:lpstr>
      <vt:lpstr>12_Custom Design</vt:lpstr>
      <vt:lpstr>8_Custom Design</vt:lpstr>
      <vt:lpstr>7_Custom Design</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Location One: Queen Victoria Square.</vt:lpstr>
      <vt:lpstr>Location Two: Whitefriargate Street.</vt:lpstr>
      <vt:lpstr>PowerPoint Presentation</vt:lpstr>
      <vt:lpstr>PowerPoint Presentation</vt:lpstr>
      <vt:lpstr>PowerPoint Presentation</vt:lpstr>
      <vt:lpstr>Location three: Scale Lane Staith.</vt:lpstr>
      <vt:lpstr>Location four: The Underpass.</vt:lpstr>
      <vt:lpstr>Location five: The Deep.</vt:lpstr>
      <vt:lpstr>Location six: Zebedee’s Yard.</vt:lpstr>
      <vt:lpstr>Location seven: Humber Street.</vt:lpstr>
      <vt:lpstr>Location eight: Silver street.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Contractor</dc:creator>
  <cp:lastModifiedBy>Niccy Hallifax</cp:lastModifiedBy>
  <cp:revision>379</cp:revision>
  <cp:lastPrinted>2015-10-21T09:45:34Z</cp:lastPrinted>
  <dcterms:created xsi:type="dcterms:W3CDTF">2015-10-14T11:25:04Z</dcterms:created>
  <dcterms:modified xsi:type="dcterms:W3CDTF">2016-12-13T08:38:03Z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0x010100F8C42307EFC073438B4FFFF77ECBCF68</vt:lpwstr>
  </property>
</Properties>
</file>