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  <p:sldId id="265" r:id="rId6"/>
    <p:sldId id="270" r:id="rId7"/>
    <p:sldId id="282" r:id="rId8"/>
    <p:sldId id="301" r:id="rId9"/>
    <p:sldId id="302" r:id="rId10"/>
    <p:sldId id="303" r:id="rId11"/>
    <p:sldId id="283" r:id="rId12"/>
    <p:sldId id="284" r:id="rId13"/>
    <p:sldId id="304" r:id="rId14"/>
    <p:sldId id="285" r:id="rId15"/>
    <p:sldId id="286" r:id="rId16"/>
    <p:sldId id="287" r:id="rId17"/>
    <p:sldId id="293" r:id="rId18"/>
    <p:sldId id="288" r:id="rId19"/>
    <p:sldId id="296" r:id="rId20"/>
    <p:sldId id="295" r:id="rId21"/>
    <p:sldId id="298" r:id="rId22"/>
    <p:sldId id="300" r:id="rId23"/>
    <p:sldId id="299" r:id="rId24"/>
    <p:sldId id="297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C01A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530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54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99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001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168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964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982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06375"/>
            <a:ext cx="2743200" cy="4387851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06375"/>
            <a:ext cx="8026400" cy="4387851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3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4841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946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306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723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ground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8C01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533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379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59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00151"/>
            <a:ext cx="5384800" cy="3394075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E8790-A161-7446-8B8B-EBA779AD0CA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868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5E8790-A161-7446-8B8B-EBA779AD0CA6}" type="datetimeFigureOut">
              <a:rPr lang="en-US" smtClean="0"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245C7-5021-714B-9A80-0EC5F6B528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61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0416" y="5192219"/>
            <a:ext cx="1987468" cy="112176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828799" y="2102345"/>
            <a:ext cx="12553950" cy="2396041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lvl="0" defTabSz="457200">
              <a:lnSpc>
                <a:spcPct val="70000"/>
              </a:lnSpc>
            </a:pPr>
            <a:r>
              <a:rPr lang="en-US" sz="10000" b="1">
                <a:ln w="38100" cmpd="sng">
                  <a:solidFill>
                    <a:srgbClr val="8C01A5"/>
                  </a:solidFill>
                  <a:prstDash val="solid"/>
                  <a:miter lim="800000"/>
                </a:ln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latin typeface="OCR F-Bold OSF"/>
                <a:cs typeface="OCR F-Bold OSF"/>
              </a:rPr>
              <a:t>BACK TO OURS</a:t>
            </a:r>
          </a:p>
          <a:p>
            <a:pPr lvl="0" defTabSz="457200">
              <a:lnSpc>
                <a:spcPct val="70000"/>
              </a:lnSpc>
            </a:pPr>
            <a:endParaRPr lang="en-US" sz="5000" b="1">
              <a:latin typeface="OCR F-Bold OSF"/>
            </a:endParaRPr>
          </a:p>
          <a:p>
            <a:pPr defTabSz="457200">
              <a:lnSpc>
                <a:spcPct val="70000"/>
              </a:lnSpc>
            </a:pPr>
            <a:r>
              <a:rPr lang="en-US" sz="6000" b="1">
                <a:ln w="38100" cmpd="sng">
                  <a:noFill/>
                  <a:prstDash val="solid"/>
                  <a:miter lim="800000"/>
                </a:ln>
                <a:solidFill>
                  <a:srgbClr val="E62E52"/>
                </a:solidFill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latin typeface="OCR F-Bold OSF"/>
              </a:rPr>
              <a:t>TUE 31 OCT - SUN 5 NOV</a:t>
            </a:r>
            <a:endParaRPr lang="en-US" sz="6000" b="1">
              <a:solidFill>
                <a:srgbClr val="E62E52"/>
              </a:solidFill>
              <a:latin typeface="OCR F-Bold OSF"/>
            </a:endParaRPr>
          </a:p>
        </p:txBody>
      </p:sp>
      <p:sp>
        <p:nvSpPr>
          <p:cNvPr id="5" name="Right Triangle 4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7" name="Right Triangle 6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914416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460012" y="1083697"/>
            <a:ext cx="9661648" cy="504138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VOLUNTEER ROLES</a:t>
            </a:r>
            <a:r>
              <a:rPr lang="en-US" sz="36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 </a:t>
            </a: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US" sz="36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Assist with venue dressing</a:t>
            </a: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US" sz="36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Ushering &amp; wayfinding</a:t>
            </a:r>
            <a:endParaRPr lang="en-US" sz="3600">
              <a:solidFill>
                <a:srgbClr val="000000"/>
              </a:solidFill>
              <a:latin typeface="Calibri"/>
              <a:cs typeface="OCR F-Light"/>
            </a:endParaRP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US" sz="36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clicker counting &amp; QR scanning </a:t>
            </a:r>
            <a:endParaRPr lang="en-US" sz="3600">
              <a:solidFill>
                <a:srgbClr val="000000"/>
              </a:solidFill>
              <a:latin typeface="Calibri"/>
              <a:cs typeface="OCR F-Light"/>
            </a:endParaRP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US" sz="36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welcoming </a:t>
            </a:r>
            <a:endParaRPr lang="en-US" sz="3600">
              <a:solidFill>
                <a:srgbClr val="000000"/>
              </a:solidFill>
              <a:latin typeface="Calibri"/>
              <a:cs typeface="OCR F-Light"/>
            </a:endParaRP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US" sz="36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monitoring &amp;</a:t>
            </a:r>
            <a:r>
              <a:rPr lang="en-US" sz="3600">
                <a:solidFill>
                  <a:srgbClr val="8C01A5"/>
                </a:solidFill>
                <a:latin typeface="Trebuchet MS"/>
              </a:rPr>
              <a:t> evaluation</a:t>
            </a:r>
            <a:endParaRPr lang="en-US" sz="3600"/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273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431876" y="1083697"/>
            <a:ext cx="9314645" cy="54915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WHAT TO EXPECT ON ARRIVAL:</a:t>
            </a: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Other teams on site</a:t>
            </a: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Ensure you know where the fire evacuation assembly point is </a:t>
            </a:r>
            <a:b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</a:b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and the location of toilets</a:t>
            </a: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GB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Will volunteers see the show?</a:t>
            </a: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564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431876" y="1083697"/>
            <a:ext cx="9314645" cy="541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OTHER STAFF ON SITE:</a:t>
            </a:r>
            <a:endParaRPr lang="en-US" sz="48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Front of House (FOH) Coordinator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Partner Venue Manager &amp; staff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Event Manager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HPSS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Prestige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Visiting artists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86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530351" y="577261"/>
            <a:ext cx="9314645" cy="46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STAFF ON SITE:</a:t>
            </a:r>
            <a:endParaRPr lang="en-US" sz="48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lvl="1">
              <a:lnSpc>
                <a:spcPct val="120000"/>
              </a:lnSpc>
            </a:pPr>
            <a:endParaRPr lang="en-US" sz="1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lvl="1">
              <a:lnSpc>
                <a:spcPct val="120000"/>
              </a:lnSpc>
            </a:pPr>
            <a:endParaRPr lang="en-US" sz="1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lvl="1">
              <a:lnSpc>
                <a:spcPct val="120000"/>
              </a:lnSpc>
            </a:pPr>
            <a:endParaRPr lang="en-US" sz="1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lvl="1">
              <a:lnSpc>
                <a:spcPct val="120000"/>
              </a:lnSpc>
            </a:pPr>
            <a:r>
              <a:rPr lang="en-US" sz="40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Hull 2017 Staff: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Front of House (FOH) Coordinator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Event Manager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Event Control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endParaRPr lang="en-US" sz="1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4688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530351" y="577261"/>
            <a:ext cx="9314645" cy="541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STAFF ON SITE:</a:t>
            </a:r>
            <a:endParaRPr lang="en-US" sz="48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lvl="1">
              <a:lnSpc>
                <a:spcPct val="120000"/>
              </a:lnSpc>
            </a:pPr>
            <a:endParaRPr lang="en-US" sz="4000" b="1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lvl="1">
              <a:lnSpc>
                <a:spcPct val="120000"/>
              </a:lnSpc>
            </a:pPr>
            <a:r>
              <a:rPr lang="en-US" sz="40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Other Staff: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Partner Venue Manager &amp; staff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HPSS (Technical/Production)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Prestige (Security)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Visiting artists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9701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431876" y="1083697"/>
            <a:ext cx="9314645" cy="688803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POLICIES &amp; PROCEDURES:</a:t>
            </a:r>
            <a:endParaRPr lang="en-US" sz="48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Health &amp; Safety (Accident Report)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Fire Evacuation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Alcohol &amp; food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Under 16s &amp; age guidance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Show stop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Safeguarding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1932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431876" y="1083697"/>
            <a:ext cx="9314645" cy="393338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Once the show finishes…</a:t>
            </a:r>
            <a:endParaRPr lang="en-US" sz="48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Monitoring and evaluation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Reset the auditorium (if it's safe)</a:t>
            </a:r>
            <a:endParaRPr lang="en-US"/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314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431876" y="1083697"/>
            <a:ext cx="9314645" cy="467204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Questions you might be asked</a:t>
            </a:r>
            <a:endParaRPr lang="en-US" sz="48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1028700" lvl="1" indent="-571500">
              <a:lnSpc>
                <a:spcPct val="120000"/>
              </a:lnSpc>
              <a:buFontTx/>
              <a:buChar char="-"/>
            </a:pPr>
            <a:r>
              <a:rPr lang="en-GB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Are there baby change facilities? </a:t>
            </a:r>
          </a:p>
          <a:p>
            <a:pPr marL="1028700" lvl="1" indent="-571500">
              <a:lnSpc>
                <a:spcPct val="120000"/>
              </a:lnSpc>
              <a:buFontTx/>
              <a:buChar char="-"/>
            </a:pPr>
            <a:r>
              <a:rPr lang="en-GB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Where are the toilets?</a:t>
            </a:r>
          </a:p>
          <a:p>
            <a:pPr marL="1028700" lvl="1" indent="-571500">
              <a:lnSpc>
                <a:spcPct val="120000"/>
              </a:lnSpc>
              <a:buFontTx/>
              <a:buChar char="-"/>
            </a:pPr>
            <a:r>
              <a:rPr lang="en-GB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When's the next festival? </a:t>
            </a:r>
            <a:endParaRPr lang="en-GB"/>
          </a:p>
          <a:p>
            <a:pPr lvl="1">
              <a:lnSpc>
                <a:spcPct val="120000"/>
              </a:lnSpc>
            </a:pPr>
            <a:r>
              <a:rPr lang="en-GB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			</a:t>
            </a: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8332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431876" y="1083697"/>
            <a:ext cx="9314645" cy="319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What should I wear?</a:t>
            </a:r>
            <a:endParaRPr lang="en-US" sz="48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Volunteer uniform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Rucksack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Full water bottle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9801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431876" y="1083697"/>
            <a:ext cx="9314645" cy="4014176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Monitoring &amp; Evaluation Volunteers</a:t>
            </a:r>
            <a:endParaRPr lang="en-US" sz="48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Please stay for an extra couple of minutes after this session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455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052049" y="2546740"/>
            <a:ext cx="8178167" cy="131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WELCOME &amp; INTRODUCTION</a:t>
            </a:r>
          </a:p>
          <a:p>
            <a:pPr>
              <a:lnSpc>
                <a:spcPct val="120000"/>
              </a:lnSpc>
            </a:pPr>
            <a:endParaRPr lang="en-US" sz="2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4885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431876" y="2814026"/>
            <a:ext cx="9314645" cy="1099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60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Any questions?</a:t>
            </a:r>
            <a:endParaRPr lang="en-US" sz="6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6509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0416" y="5192219"/>
            <a:ext cx="1987468" cy="112176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828799" y="2777593"/>
            <a:ext cx="1255395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defTabSz="457200">
              <a:lnSpc>
                <a:spcPct val="70000"/>
              </a:lnSpc>
            </a:pPr>
            <a:r>
              <a:rPr lang="en-US" sz="10000" b="1">
                <a:ln w="38100" cmpd="sng">
                  <a:solidFill>
                    <a:srgbClr val="8C01A5"/>
                  </a:solidFill>
                  <a:prstDash val="solid"/>
                  <a:miter lim="800000"/>
                </a:ln>
                <a:noFill/>
                <a:effectLst>
                  <a:outerShdw blurRad="50800" dist="50800" dir="5400000" algn="ctr" rotWithShape="0">
                    <a:srgbClr val="000000">
                      <a:alpha val="0"/>
                    </a:srgbClr>
                  </a:outerShdw>
                </a:effectLst>
                <a:latin typeface="OCR F-Bold OSF"/>
                <a:cs typeface="OCR F-Bold OSF"/>
              </a:rPr>
              <a:t>THANK YOU!</a:t>
            </a:r>
          </a:p>
          <a:p>
            <a:pPr lvl="0" defTabSz="457200">
              <a:lnSpc>
                <a:spcPct val="70000"/>
              </a:lnSpc>
            </a:pPr>
            <a:endParaRPr lang="en-US" sz="10000" b="1">
              <a:ln w="38100" cmpd="sng">
                <a:solidFill>
                  <a:srgbClr val="8C01A5"/>
                </a:solidFill>
                <a:prstDash val="solid"/>
                <a:miter lim="800000"/>
              </a:ln>
              <a:noFill/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  <a:latin typeface="OCR F-Bold OSF"/>
              <a:cs typeface="OCR F-Bold OSF"/>
            </a:endParaRPr>
          </a:p>
        </p:txBody>
      </p:sp>
      <p:sp>
        <p:nvSpPr>
          <p:cNvPr id="5" name="Right Triangle 4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7" name="Right Triangle 6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681469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052049" y="2546740"/>
            <a:ext cx="8178167" cy="8984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WHAT IS BACK TO OURS?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073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052049" y="2546740"/>
            <a:ext cx="8178167" cy="8984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AREAS &amp; VENUES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574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052049" y="2546740"/>
            <a:ext cx="8178167" cy="2308324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MUSIC</a:t>
            </a:r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- BLACK GRAPE</a:t>
            </a:r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- BADLY DRAWN BOY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896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052049" y="1603311"/>
            <a:ext cx="8178167" cy="363791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PICTURE HOUSE</a:t>
            </a:r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- MONSTERS, INC. (U, 2001)</a:t>
            </a:r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- BEAUTY AND THE BEAST (PG, 2017)</a:t>
            </a:r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- THE ROCKY HORROR </a:t>
            </a:r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  PICTURE SHOW (15, 1975)</a:t>
            </a:r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748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052049" y="1603311"/>
            <a:ext cx="8178167" cy="363791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</a:rPr>
              <a:t>PERFORMANCE</a:t>
            </a:r>
            <a:endParaRPr lang="en-US"/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- DRIP</a:t>
            </a:r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- BEDTIME STORIES</a:t>
            </a:r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- ONCE UPON A PILLOW FIGHT </a:t>
            </a:r>
          </a:p>
          <a:p>
            <a:pPr>
              <a:lnSpc>
                <a:spcPct val="120000"/>
              </a:lnSpc>
            </a:pPr>
            <a:r>
              <a:rPr lang="en-US" sz="36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- SKIN</a:t>
            </a:r>
            <a:endParaRPr lang="en-US" sz="3600" b="1">
              <a:solidFill>
                <a:srgbClr val="8C01A5"/>
              </a:solidFill>
              <a:latin typeface="Trebuchet MS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923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530352" y="591332"/>
            <a:ext cx="8178167" cy="629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BACK TO OURS: </a:t>
            </a:r>
          </a:p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SHOWS &amp; EVENTS</a:t>
            </a:r>
            <a:endParaRPr lang="en-US" sz="48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Capacity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Age guidance 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Audience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Ticket prices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Accessible performances</a:t>
            </a:r>
          </a:p>
          <a:p>
            <a:pPr marL="1143000" lvl="1" indent="-685800">
              <a:lnSpc>
                <a:spcPct val="120000"/>
              </a:lnSpc>
              <a:buFontTx/>
              <a:buChar char="-"/>
            </a:pPr>
            <a:r>
              <a:rPr lang="en-US" sz="40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Video clips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769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 rot="5400000">
            <a:off x="4" y="1"/>
            <a:ext cx="3407699" cy="3407696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Right Triangle 11"/>
          <p:cNvSpPr/>
          <p:nvPr/>
        </p:nvSpPr>
        <p:spPr>
          <a:xfrm>
            <a:off x="3" y="3710502"/>
            <a:ext cx="3215680" cy="3215677"/>
          </a:xfrm>
          <a:prstGeom prst="rtTriangl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" name="Rectangle 3"/>
          <p:cNvSpPr/>
          <p:nvPr/>
        </p:nvSpPr>
        <p:spPr>
          <a:xfrm>
            <a:off x="2460012" y="1083697"/>
            <a:ext cx="9661648" cy="363791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en-US" sz="4800" b="1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WHAT TO EXPECT ON ARRIVAL:</a:t>
            </a:r>
            <a:endParaRPr lang="en-US" sz="4000">
              <a:solidFill>
                <a:srgbClr val="8C01A5"/>
              </a:solidFill>
              <a:latin typeface="Trebuchet MS" panose="020B0603020202020204" pitchFamily="34" charset="0"/>
              <a:cs typeface="OCR F-Light"/>
            </a:endParaRP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US" sz="36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Please arrive on time, but no earlier</a:t>
            </a: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US" sz="36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Briefing with Hull 2017 Staff</a:t>
            </a: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US" sz="36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Health &amp; Safety information </a:t>
            </a:r>
          </a:p>
          <a:p>
            <a:pPr marL="571500" indent="-571500">
              <a:lnSpc>
                <a:spcPct val="120000"/>
              </a:lnSpc>
              <a:buFontTx/>
              <a:buChar char="-"/>
            </a:pPr>
            <a:r>
              <a:rPr lang="en-US" sz="3600">
                <a:solidFill>
                  <a:srgbClr val="8C01A5"/>
                </a:solidFill>
                <a:latin typeface="Trebuchet MS" panose="020B0603020202020204" pitchFamily="34" charset="0"/>
                <a:cs typeface="OCR F-Light"/>
              </a:rPr>
              <a:t>Assist with venue dressing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8167" y="632909"/>
            <a:ext cx="826947" cy="8269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26717" y="-65224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400"/>
          </a:p>
        </p:txBody>
      </p:sp>
      <p:pic>
        <p:nvPicPr>
          <p:cNvPr id="14" name="Picture 13" descr="SHAPE 4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3452" y="2966314"/>
            <a:ext cx="2503424" cy="3891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71121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HULL CITY OF CULTUR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1B5D6"/>
      </a:accent1>
      <a:accent2>
        <a:srgbClr val="8C00A6"/>
      </a:accent2>
      <a:accent3>
        <a:srgbClr val="F7DD18"/>
      </a:accent3>
      <a:accent4>
        <a:srgbClr val="EB3EA8"/>
      </a:accent4>
      <a:accent5>
        <a:srgbClr val="E62E52"/>
      </a:accent5>
      <a:accent6>
        <a:srgbClr val="85D2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nsitivity xmlns="80129174-c05c-43cc-8e32-21fcbdfe51bb" xsi:nil="true"/>
    <wic_System_Copyright xmlns="http://schemas.microsoft.com/sharepoint/v3/fields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C42307EFC073438B4FFFF77ECBCF68" ma:contentTypeVersion="12" ma:contentTypeDescription="Create a new document." ma:contentTypeScope="" ma:versionID="034189de01be7df593913df764eac2ba">
  <xsd:schema xmlns:xsd="http://www.w3.org/2001/XMLSchema" xmlns:xs="http://www.w3.org/2001/XMLSchema" xmlns:p="http://schemas.microsoft.com/office/2006/metadata/properties" xmlns:ns2="80129174-c05c-43cc-8e32-21fcbdfe51bb" xmlns:ns3="958b15ed-c521-4290-b073-2e98d4cc1d7f" xmlns:ns4="http://schemas.microsoft.com/sharepoint/v3/fields" targetNamespace="http://schemas.microsoft.com/office/2006/metadata/properties" ma:root="true" ma:fieldsID="df0f5f7795057d951e7ae7a806083bab" ns2:_="" ns3:_="" ns4:_="">
    <xsd:import namespace="80129174-c05c-43cc-8e32-21fcbdfe51bb"/>
    <xsd:import namespace="958b15ed-c521-4290-b073-2e98d4cc1d7f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wic_System_Copyright" minOccurs="0"/>
                <xsd:element ref="ns2:Sensi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129174-c05c-43cc-8e32-21fcbdfe51b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Sensitivity" ma:index="19" nillable="true" ma:displayName="Sensitivity" ma:description="Contains personal or commercially sensitive data?" ma:format="Dropdown" ma:internalName="Sensitivity">
      <xsd:simpleType>
        <xsd:restriction base="dms:Choice">
          <xsd:enumeration value="Sensitive personal data"/>
          <xsd:enumeration value="Commercially sensitive data"/>
          <xsd:enumeration value="Both"/>
          <xsd:enumeration value="Neith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8b15ed-c521-4290-b073-2e98d4cc1d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18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117BD9-EB34-4A04-A420-DCEB3B45584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FDC3A82-111E-428E-B87B-FDF19025642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A53E3A-E403-49BF-A712-E3888DC3FA61}"/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dcterms:modified xsi:type="dcterms:W3CDTF">2017-10-16T11:23:23Z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0x010100F8C42307EFC073438B4FFFF77ECBCF68</vt:lpwstr>
  </property>
</Properties>
</file>