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3696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51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84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77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8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1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3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81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58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60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72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4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BE55-4F37-42AD-ABB1-CC064D31DAC5}" type="datetimeFigureOut">
              <a:rPr lang="en-GB" smtClean="0"/>
              <a:t>17/06/2016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0A3E-A655-4FE4-9AED-ADF79D87D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22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76993" y="913317"/>
            <a:ext cx="1512168" cy="4738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871697" y="913317"/>
            <a:ext cx="1512168" cy="47383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566401" y="913316"/>
            <a:ext cx="1512168" cy="11752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261105" y="913316"/>
            <a:ext cx="1512168" cy="117521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7955807" y="913316"/>
            <a:ext cx="1512168" cy="117521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176993" y="9133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Trebuchet MS" panose="020B0603020202020204" pitchFamily="34" charset="0"/>
              </a:rPr>
              <a:t>NO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71697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Trebuchet MS" panose="020B0603020202020204" pitchFamily="34" charset="0"/>
              </a:rPr>
              <a:t>YES BLF</a:t>
            </a:r>
            <a:br>
              <a:rPr lang="en-GB" sz="1800" dirty="0" smtClean="0">
                <a:latin typeface="Trebuchet MS" panose="020B0603020202020204" pitchFamily="34" charset="0"/>
              </a:rPr>
            </a:br>
            <a:r>
              <a:rPr lang="en-GB" sz="1800" dirty="0" smtClean="0">
                <a:latin typeface="Trebuchet MS" panose="020B0603020202020204" pitchFamily="34" charset="0"/>
              </a:rPr>
              <a:t>(not CCP)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6401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Trebuchet MS" panose="020B0603020202020204" pitchFamily="34" charset="0"/>
              </a:rPr>
              <a:t>YES BLF (CCP)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1105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Trebuchet MS" panose="020B0603020202020204" pitchFamily="34" charset="0"/>
              </a:rPr>
              <a:t>YES H17</a:t>
            </a:r>
            <a:br>
              <a:rPr lang="en-GB" sz="1800" dirty="0" smtClean="0">
                <a:latin typeface="Trebuchet MS" panose="020B0603020202020204" pitchFamily="34" charset="0"/>
              </a:rPr>
            </a:br>
            <a:r>
              <a:rPr lang="en-GB" sz="1800" dirty="0" smtClean="0">
                <a:latin typeface="Trebuchet MS" panose="020B0603020202020204" pitchFamily="34" charset="0"/>
              </a:rPr>
              <a:t>(check)</a:t>
            </a:r>
            <a:endParaRPr lang="en-GB" dirty="0">
              <a:latin typeface="Trebuchet MS" panose="020B0603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55807" y="9133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Trebuchet MS" panose="020B0603020202020204" pitchFamily="34" charset="0"/>
              </a:rPr>
              <a:t>YES H17</a:t>
            </a:r>
            <a:br>
              <a:rPr lang="en-GB" sz="1800" dirty="0" smtClean="0">
                <a:latin typeface="Trebuchet MS" panose="020B0603020202020204" pitchFamily="34" charset="0"/>
              </a:rPr>
            </a:br>
            <a:r>
              <a:rPr lang="en-GB" sz="1800" dirty="0" smtClean="0">
                <a:latin typeface="Trebuchet MS" panose="020B0603020202020204" pitchFamily="34" charset="0"/>
              </a:rPr>
              <a:t>(no check)</a:t>
            </a:r>
            <a:endParaRPr lang="en-GB" dirty="0">
              <a:latin typeface="Trebuchet MS" panose="020B0603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459610" y="2143624"/>
            <a:ext cx="1467428" cy="369332"/>
            <a:chOff x="4611141" y="1811571"/>
            <a:chExt cx="1467428" cy="369332"/>
          </a:xfrm>
        </p:grpSpPr>
        <p:sp>
          <p:nvSpPr>
            <p:cNvPr id="31" name="Rectangle 30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Fill in new FR form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59227" y="2143624"/>
            <a:ext cx="1467428" cy="369332"/>
            <a:chOff x="4611141" y="1811571"/>
            <a:chExt cx="1467428" cy="369332"/>
          </a:xfrm>
        </p:grpSpPr>
        <p:sp>
          <p:nvSpPr>
            <p:cNvPr id="37" name="Rectangle 36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Fill in new FR form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459610" y="2555577"/>
            <a:ext cx="1467428" cy="369332"/>
            <a:chOff x="4611141" y="1811571"/>
            <a:chExt cx="1467428" cy="369332"/>
          </a:xfrm>
        </p:grpSpPr>
        <p:sp>
          <p:nvSpPr>
            <p:cNvPr id="40" name="Rectangle 39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Undertake due diligence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459610" y="8075757"/>
            <a:ext cx="1467428" cy="553998"/>
            <a:chOff x="4611141" y="1811571"/>
            <a:chExt cx="1467428" cy="553998"/>
          </a:xfrm>
        </p:grpSpPr>
        <p:sp>
          <p:nvSpPr>
            <p:cNvPr id="43" name="Rectangle 42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21150" y="1811571"/>
              <a:ext cx="115741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Inform Hull 2017 of result [What if they fail?]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843986" y="2143624"/>
            <a:ext cx="1467428" cy="369332"/>
            <a:chOff x="4611141" y="1811571"/>
            <a:chExt cx="1467428" cy="369332"/>
          </a:xfrm>
        </p:grpSpPr>
        <p:sp>
          <p:nvSpPr>
            <p:cNvPr id="49" name="Rectangle 48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Fill in new FR form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719150" y="6530343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4" name="Group 63"/>
          <p:cNvGrpSpPr/>
          <p:nvPr/>
        </p:nvGrpSpPr>
        <p:grpSpPr>
          <a:xfrm>
            <a:off x="7843986" y="7134268"/>
            <a:ext cx="1467428" cy="369332"/>
            <a:chOff x="4611141" y="1811571"/>
            <a:chExt cx="1467428" cy="369332"/>
          </a:xfrm>
        </p:grpSpPr>
        <p:sp>
          <p:nvSpPr>
            <p:cNvPr id="65" name="Rectangle 64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Approve, sign &amp; return contract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645044" y="5439791"/>
            <a:ext cx="576064" cy="423843"/>
            <a:chOff x="1645044" y="2446175"/>
            <a:chExt cx="576064" cy="423843"/>
          </a:xfrm>
        </p:grpSpPr>
        <p:sp>
          <p:nvSpPr>
            <p:cNvPr id="11" name="Rectangle 10"/>
            <p:cNvSpPr/>
            <p:nvPr/>
          </p:nvSpPr>
          <p:spPr>
            <a:xfrm rot="2700000">
              <a:off x="1721155" y="2446175"/>
              <a:ext cx="423843" cy="423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645044" y="2534986"/>
              <a:ext cx="57606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END</a:t>
              </a:r>
              <a:endParaRPr lang="en-GB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771725" y="1779527"/>
            <a:ext cx="1539689" cy="313489"/>
            <a:chOff x="7771725" y="1811571"/>
            <a:chExt cx="1539689" cy="313489"/>
          </a:xfrm>
        </p:grpSpPr>
        <p:grpSp>
          <p:nvGrpSpPr>
            <p:cNvPr id="45" name="Group 44"/>
            <p:cNvGrpSpPr/>
            <p:nvPr/>
          </p:nvGrpSpPr>
          <p:grpSpPr>
            <a:xfrm>
              <a:off x="7843986" y="1811571"/>
              <a:ext cx="1467428" cy="313489"/>
              <a:chOff x="4611141" y="1811571"/>
              <a:chExt cx="1467428" cy="313489"/>
            </a:xfrm>
          </p:grpSpPr>
          <p:sp>
            <p:nvSpPr>
              <p:cNvPr id="46" name="Rectangle 45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921150" y="1811571"/>
                <a:ext cx="115741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?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7771725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7771725" y="4161800"/>
            <a:ext cx="1539689" cy="369332"/>
            <a:chOff x="7771725" y="2599569"/>
            <a:chExt cx="1539689" cy="369332"/>
          </a:xfrm>
        </p:grpSpPr>
        <p:grpSp>
          <p:nvGrpSpPr>
            <p:cNvPr id="58" name="Group 57"/>
            <p:cNvGrpSpPr/>
            <p:nvPr/>
          </p:nvGrpSpPr>
          <p:grpSpPr>
            <a:xfrm>
              <a:off x="7843986" y="2599569"/>
              <a:ext cx="1467428" cy="369332"/>
              <a:chOff x="4611141" y="1811571"/>
              <a:chExt cx="1467428" cy="369332"/>
            </a:xfrm>
          </p:grpSpPr>
          <p:sp>
            <p:nvSpPr>
              <p:cNvPr id="59" name="Rectangle 5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Complete Artifax using FR data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7771725" y="2707132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771725" y="5352010"/>
            <a:ext cx="1539689" cy="553998"/>
            <a:chOff x="7771725" y="3048184"/>
            <a:chExt cx="1539689" cy="553998"/>
          </a:xfrm>
        </p:grpSpPr>
        <p:grpSp>
          <p:nvGrpSpPr>
            <p:cNvPr id="61" name="Group 60"/>
            <p:cNvGrpSpPr/>
            <p:nvPr/>
          </p:nvGrpSpPr>
          <p:grpSpPr>
            <a:xfrm>
              <a:off x="7843986" y="3048184"/>
              <a:ext cx="1467428" cy="553998"/>
              <a:chOff x="4611141" y="1811571"/>
              <a:chExt cx="1467428" cy="553998"/>
            </a:xfrm>
          </p:grpSpPr>
          <p:sp>
            <p:nvSpPr>
              <p:cNvPr id="62" name="Rectangle 6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921150" y="1811571"/>
                <a:ext cx="115741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Prepare &amp; send out contract bundle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7771725" y="3151803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771725" y="7522650"/>
            <a:ext cx="1696250" cy="369332"/>
            <a:chOff x="7771725" y="4096544"/>
            <a:chExt cx="1696250" cy="369332"/>
          </a:xfrm>
        </p:grpSpPr>
        <p:grpSp>
          <p:nvGrpSpPr>
            <p:cNvPr id="67" name="Group 66"/>
            <p:cNvGrpSpPr/>
            <p:nvPr/>
          </p:nvGrpSpPr>
          <p:grpSpPr>
            <a:xfrm>
              <a:off x="7843986" y="4096544"/>
              <a:ext cx="1623989" cy="369332"/>
              <a:chOff x="4611141" y="1811571"/>
              <a:chExt cx="1623989" cy="369332"/>
            </a:xfrm>
          </p:grpSpPr>
          <p:sp>
            <p:nvSpPr>
              <p:cNvPr id="68" name="Rectangle 6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921150" y="1811571"/>
                <a:ext cx="131398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Update Artifax, send to Marketing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7771725" y="4213259"/>
              <a:ext cx="354383" cy="2089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CD</a:t>
              </a:r>
              <a:endParaRPr lang="en-GB" sz="10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090047" y="1751606"/>
            <a:ext cx="1536608" cy="369332"/>
            <a:chOff x="6090047" y="1811571"/>
            <a:chExt cx="1536608" cy="369332"/>
          </a:xfrm>
        </p:grpSpPr>
        <p:grpSp>
          <p:nvGrpSpPr>
            <p:cNvPr id="33" name="Group 32"/>
            <p:cNvGrpSpPr/>
            <p:nvPr/>
          </p:nvGrpSpPr>
          <p:grpSpPr>
            <a:xfrm>
              <a:off x="6159227" y="1811571"/>
              <a:ext cx="1467428" cy="369332"/>
              <a:chOff x="4611141" y="1811571"/>
              <a:chExt cx="1467428" cy="369332"/>
            </a:xfrm>
          </p:grpSpPr>
          <p:sp>
            <p:nvSpPr>
              <p:cNvPr id="34" name="Rectangle 33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Still being considered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6090047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390430" y="1751606"/>
            <a:ext cx="1536608" cy="369332"/>
            <a:chOff x="4390430" y="1811571"/>
            <a:chExt cx="1536608" cy="369332"/>
          </a:xfrm>
        </p:grpSpPr>
        <p:grpSp>
          <p:nvGrpSpPr>
            <p:cNvPr id="29" name="Group 28"/>
            <p:cNvGrpSpPr/>
            <p:nvPr/>
          </p:nvGrpSpPr>
          <p:grpSpPr>
            <a:xfrm>
              <a:off x="4459610" y="1811571"/>
              <a:ext cx="1467428" cy="369332"/>
              <a:chOff x="4611141" y="1811571"/>
              <a:chExt cx="1467428" cy="369332"/>
            </a:xfrm>
          </p:grpSpPr>
          <p:sp>
            <p:nvSpPr>
              <p:cNvPr id="26" name="Rectangle 25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BLF may be in touch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390430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689161" y="1751606"/>
            <a:ext cx="1538680" cy="369332"/>
            <a:chOff x="2689161" y="1811571"/>
            <a:chExt cx="1538680" cy="369332"/>
          </a:xfrm>
        </p:grpSpPr>
        <p:grpSp>
          <p:nvGrpSpPr>
            <p:cNvPr id="54" name="Group 53"/>
            <p:cNvGrpSpPr/>
            <p:nvPr/>
          </p:nvGrpSpPr>
          <p:grpSpPr>
            <a:xfrm>
              <a:off x="2760413" y="1811571"/>
              <a:ext cx="1467428" cy="369332"/>
              <a:chOff x="4611141" y="1811571"/>
              <a:chExt cx="1467428" cy="369332"/>
            </a:xfrm>
          </p:grpSpPr>
          <p:sp>
            <p:nvSpPr>
              <p:cNvPr id="55" name="Rectangle 54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BLF may be in touch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006054" y="4901324"/>
            <a:ext cx="1536608" cy="369332"/>
            <a:chOff x="1006054" y="6867103"/>
            <a:chExt cx="1536608" cy="369332"/>
          </a:xfrm>
        </p:grpSpPr>
        <p:grpSp>
          <p:nvGrpSpPr>
            <p:cNvPr id="51" name="Group 50"/>
            <p:cNvGrpSpPr/>
            <p:nvPr/>
          </p:nvGrpSpPr>
          <p:grpSpPr>
            <a:xfrm>
              <a:off x="1075234" y="6867103"/>
              <a:ext cx="1467428" cy="369332"/>
              <a:chOff x="4611141" y="1811571"/>
              <a:chExt cx="1467428" cy="369332"/>
            </a:xfrm>
          </p:grpSpPr>
          <p:sp>
            <p:nvSpPr>
              <p:cNvPr id="52" name="Rectangle 5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No; links to other funders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1006054" y="698024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795300" y="6542651"/>
            <a:ext cx="4541804" cy="313489"/>
            <a:chOff x="7771725" y="4096544"/>
            <a:chExt cx="4541804" cy="313489"/>
          </a:xfrm>
        </p:grpSpPr>
        <p:grpSp>
          <p:nvGrpSpPr>
            <p:cNvPr id="101" name="Group 100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103" name="Rectangle 102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Distribute joint (BLF/H17) press release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BM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090047" y="3073959"/>
            <a:ext cx="1536608" cy="369332"/>
            <a:chOff x="6090047" y="1811571"/>
            <a:chExt cx="1536608" cy="369332"/>
          </a:xfrm>
        </p:grpSpPr>
        <p:grpSp>
          <p:nvGrpSpPr>
            <p:cNvPr id="106" name="Group 105"/>
            <p:cNvGrpSpPr/>
            <p:nvPr/>
          </p:nvGrpSpPr>
          <p:grpSpPr>
            <a:xfrm>
              <a:off x="6159227" y="1811571"/>
              <a:ext cx="1467428" cy="369332"/>
              <a:chOff x="4611141" y="1811571"/>
              <a:chExt cx="1467428" cy="369332"/>
            </a:xfrm>
          </p:grpSpPr>
          <p:sp>
            <p:nvSpPr>
              <p:cNvPr id="108" name="Rectangle 10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Curatorial conv’s &amp; due diligence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6090047" y="1913089"/>
              <a:ext cx="354383" cy="2314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HD</a:t>
              </a:r>
            </a:p>
            <a:p>
              <a:pPr algn="ctr">
                <a:lnSpc>
                  <a:spcPts val="9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JM</a:t>
              </a:r>
              <a:endParaRPr lang="en-GB" sz="10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090047" y="2636624"/>
            <a:ext cx="1536608" cy="369332"/>
            <a:chOff x="6090047" y="1811571"/>
            <a:chExt cx="1536608" cy="369332"/>
          </a:xfrm>
        </p:grpSpPr>
        <p:grpSp>
          <p:nvGrpSpPr>
            <p:cNvPr id="111" name="Group 110"/>
            <p:cNvGrpSpPr/>
            <p:nvPr/>
          </p:nvGrpSpPr>
          <p:grpSpPr>
            <a:xfrm>
              <a:off x="6159227" y="1811571"/>
              <a:ext cx="1467428" cy="369332"/>
              <a:chOff x="4611141" y="1811571"/>
              <a:chExt cx="1467428" cy="369332"/>
            </a:xfrm>
          </p:grpSpPr>
          <p:sp>
            <p:nvSpPr>
              <p:cNvPr id="113" name="Rectangle 112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Book spaces for workshops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6090047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15" name="Rectangle 114"/>
          <p:cNvSpPr/>
          <p:nvPr/>
        </p:nvSpPr>
        <p:spPr>
          <a:xfrm>
            <a:off x="1284287" y="3600324"/>
            <a:ext cx="8027127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1360437" y="3612631"/>
            <a:ext cx="7832650" cy="369332"/>
            <a:chOff x="7771725" y="4096543"/>
            <a:chExt cx="7832650" cy="369332"/>
          </a:xfrm>
        </p:grpSpPr>
        <p:grpSp>
          <p:nvGrpSpPr>
            <p:cNvPr id="117" name="Group 116"/>
            <p:cNvGrpSpPr/>
            <p:nvPr/>
          </p:nvGrpSpPr>
          <p:grpSpPr>
            <a:xfrm>
              <a:off x="7843986" y="4096543"/>
              <a:ext cx="7760389" cy="369332"/>
              <a:chOff x="4611141" y="1811570"/>
              <a:chExt cx="7760389" cy="369332"/>
            </a:xfrm>
          </p:grpSpPr>
          <p:sp>
            <p:nvSpPr>
              <p:cNvPr id="119" name="Rectangle 11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4921149" y="1811570"/>
                <a:ext cx="745038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Sign off emails with BM and introduce BM to BLF press team.</a:t>
                </a:r>
              </a:p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NB BLF need min two-week sign-off of press release in advance of release w/c 4 July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HD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-8706" y="1725764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20/06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-8706" y="4135428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27/06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6085092" y="4161800"/>
            <a:ext cx="1539689" cy="369332"/>
            <a:chOff x="7771725" y="2599569"/>
            <a:chExt cx="1539689" cy="369332"/>
          </a:xfrm>
        </p:grpSpPr>
        <p:grpSp>
          <p:nvGrpSpPr>
            <p:cNvPr id="125" name="Group 124"/>
            <p:cNvGrpSpPr/>
            <p:nvPr/>
          </p:nvGrpSpPr>
          <p:grpSpPr>
            <a:xfrm>
              <a:off x="7843986" y="2599569"/>
              <a:ext cx="1467428" cy="369332"/>
              <a:chOff x="4611141" y="1811571"/>
              <a:chExt cx="1467428" cy="369332"/>
            </a:xfrm>
          </p:grpSpPr>
          <p:sp>
            <p:nvSpPr>
              <p:cNvPr id="127" name="Rectangle 126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Complete Artifax using FR data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26" name="TextBox 125"/>
            <p:cNvSpPr txBox="1"/>
            <p:nvPr/>
          </p:nvSpPr>
          <p:spPr>
            <a:xfrm>
              <a:off x="7771725" y="2707132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4379838" y="4161800"/>
            <a:ext cx="1539689" cy="369332"/>
            <a:chOff x="7771725" y="2599569"/>
            <a:chExt cx="1539689" cy="369332"/>
          </a:xfrm>
        </p:grpSpPr>
        <p:grpSp>
          <p:nvGrpSpPr>
            <p:cNvPr id="130" name="Group 129"/>
            <p:cNvGrpSpPr/>
            <p:nvPr/>
          </p:nvGrpSpPr>
          <p:grpSpPr>
            <a:xfrm>
              <a:off x="7843986" y="2599569"/>
              <a:ext cx="1467428" cy="369332"/>
              <a:chOff x="4611141" y="1811571"/>
              <a:chExt cx="1467428" cy="369332"/>
            </a:xfrm>
          </p:grpSpPr>
          <p:sp>
            <p:nvSpPr>
              <p:cNvPr id="132" name="Rectangle 13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Complete Artifax using FR data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7771725" y="2707132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-8706" y="4802151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04/07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-8706" y="8047182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25/07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7771725" y="8087043"/>
            <a:ext cx="1539689" cy="369332"/>
            <a:chOff x="7771725" y="4507498"/>
            <a:chExt cx="1539689" cy="369332"/>
          </a:xfrm>
        </p:grpSpPr>
        <p:grpSp>
          <p:nvGrpSpPr>
            <p:cNvPr id="143" name="Group 142"/>
            <p:cNvGrpSpPr/>
            <p:nvPr/>
          </p:nvGrpSpPr>
          <p:grpSpPr>
            <a:xfrm>
              <a:off x="7843986" y="4507498"/>
              <a:ext cx="1467428" cy="369332"/>
              <a:chOff x="4611141" y="1811571"/>
              <a:chExt cx="1467428" cy="369332"/>
            </a:xfrm>
          </p:grpSpPr>
          <p:sp>
            <p:nvSpPr>
              <p:cNvPr id="145" name="Rectangle 144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Final deadline for S1 brochure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44" name="TextBox 143"/>
            <p:cNvSpPr txBox="1"/>
            <p:nvPr/>
          </p:nvSpPr>
          <p:spPr>
            <a:xfrm>
              <a:off x="7771725" y="461111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-8706" y="7106407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18/07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>
            <a:off x="36207" y="4824843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6207" y="4138171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6207" y="1726649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6207" y="7106407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36207" y="8068967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2689161" y="4922135"/>
            <a:ext cx="1538680" cy="313489"/>
            <a:chOff x="2689161" y="1811571"/>
            <a:chExt cx="1538680" cy="313489"/>
          </a:xfrm>
        </p:grpSpPr>
        <p:grpSp>
          <p:nvGrpSpPr>
            <p:cNvPr id="156" name="Group 155"/>
            <p:cNvGrpSpPr/>
            <p:nvPr/>
          </p:nvGrpSpPr>
          <p:grpSpPr>
            <a:xfrm>
              <a:off x="2760413" y="1811571"/>
              <a:ext cx="1467428" cy="313489"/>
              <a:chOff x="4611141" y="1811571"/>
              <a:chExt cx="1467428" cy="313489"/>
            </a:xfrm>
          </p:grpSpPr>
          <p:sp>
            <p:nvSpPr>
              <p:cNvPr id="158" name="Rectangle 15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4921150" y="1811571"/>
                <a:ext cx="115741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?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57" name="TextBox 156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339749" y="5439791"/>
            <a:ext cx="576064" cy="423843"/>
            <a:chOff x="1645044" y="2446175"/>
            <a:chExt cx="576064" cy="423843"/>
          </a:xfrm>
        </p:grpSpPr>
        <p:sp>
          <p:nvSpPr>
            <p:cNvPr id="161" name="Rectangle 160"/>
            <p:cNvSpPr/>
            <p:nvPr/>
          </p:nvSpPr>
          <p:spPr>
            <a:xfrm rot="2700000">
              <a:off x="1721155" y="2446175"/>
              <a:ext cx="423843" cy="423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645044" y="2534986"/>
              <a:ext cx="57606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END</a:t>
              </a:r>
              <a:endParaRPr lang="en-GB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087421" y="4922135"/>
            <a:ext cx="1538680" cy="313489"/>
            <a:chOff x="2689161" y="1811571"/>
            <a:chExt cx="1538680" cy="313489"/>
          </a:xfrm>
        </p:grpSpPr>
        <p:grpSp>
          <p:nvGrpSpPr>
            <p:cNvPr id="166" name="Group 165"/>
            <p:cNvGrpSpPr/>
            <p:nvPr/>
          </p:nvGrpSpPr>
          <p:grpSpPr>
            <a:xfrm>
              <a:off x="2760413" y="1811571"/>
              <a:ext cx="1467428" cy="313489"/>
              <a:chOff x="4611141" y="1811571"/>
              <a:chExt cx="1467428" cy="313489"/>
            </a:xfrm>
          </p:grpSpPr>
          <p:sp>
            <p:nvSpPr>
              <p:cNvPr id="168" name="Rectangle 16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4921150" y="1811571"/>
                <a:ext cx="115741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?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67" name="TextBox 166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7773273" y="4922135"/>
            <a:ext cx="1538680" cy="313489"/>
            <a:chOff x="2689161" y="1811571"/>
            <a:chExt cx="1538680" cy="313489"/>
          </a:xfrm>
        </p:grpSpPr>
        <p:grpSp>
          <p:nvGrpSpPr>
            <p:cNvPr id="172" name="Group 171"/>
            <p:cNvGrpSpPr/>
            <p:nvPr/>
          </p:nvGrpSpPr>
          <p:grpSpPr>
            <a:xfrm>
              <a:off x="2760413" y="1811571"/>
              <a:ext cx="1467428" cy="313489"/>
              <a:chOff x="4611141" y="1811571"/>
              <a:chExt cx="1467428" cy="313489"/>
            </a:xfrm>
          </p:grpSpPr>
          <p:sp>
            <p:nvSpPr>
              <p:cNvPr id="174" name="Rectangle 173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4921150" y="1811571"/>
                <a:ext cx="115741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Email: ?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73" name="TextBox 172"/>
            <p:cNvSpPr txBox="1"/>
            <p:nvPr/>
          </p:nvSpPr>
          <p:spPr>
            <a:xfrm>
              <a:off x="2689161" y="1915190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6086412" y="5352010"/>
            <a:ext cx="1539689" cy="553998"/>
            <a:chOff x="7771725" y="3048184"/>
            <a:chExt cx="1539689" cy="553998"/>
          </a:xfrm>
        </p:grpSpPr>
        <p:grpSp>
          <p:nvGrpSpPr>
            <p:cNvPr id="177" name="Group 176"/>
            <p:cNvGrpSpPr/>
            <p:nvPr/>
          </p:nvGrpSpPr>
          <p:grpSpPr>
            <a:xfrm>
              <a:off x="7843986" y="3048184"/>
              <a:ext cx="1467428" cy="553998"/>
              <a:chOff x="4611141" y="1811571"/>
              <a:chExt cx="1467428" cy="553998"/>
            </a:xfrm>
          </p:grpSpPr>
          <p:sp>
            <p:nvSpPr>
              <p:cNvPr id="179" name="Rectangle 17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4921150" y="1811571"/>
                <a:ext cx="115741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Prepare &amp; send out contract bundle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78" name="TextBox 177"/>
            <p:cNvSpPr txBox="1"/>
            <p:nvPr/>
          </p:nvSpPr>
          <p:spPr>
            <a:xfrm>
              <a:off x="7771725" y="3151803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6086412" y="8087043"/>
            <a:ext cx="1539689" cy="369332"/>
            <a:chOff x="7771725" y="4507498"/>
            <a:chExt cx="1539689" cy="369332"/>
          </a:xfrm>
        </p:grpSpPr>
        <p:grpSp>
          <p:nvGrpSpPr>
            <p:cNvPr id="182" name="Group 181"/>
            <p:cNvGrpSpPr/>
            <p:nvPr/>
          </p:nvGrpSpPr>
          <p:grpSpPr>
            <a:xfrm>
              <a:off x="7843986" y="4507498"/>
              <a:ext cx="1467428" cy="369332"/>
              <a:chOff x="4611141" y="1811571"/>
              <a:chExt cx="1467428" cy="369332"/>
            </a:xfrm>
          </p:grpSpPr>
          <p:sp>
            <p:nvSpPr>
              <p:cNvPr id="184" name="Rectangle 183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4921150" y="1811571"/>
                <a:ext cx="115741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Final deadline for S1 brochure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83" name="TextBox 182"/>
            <p:cNvSpPr txBox="1"/>
            <p:nvPr/>
          </p:nvSpPr>
          <p:spPr>
            <a:xfrm>
              <a:off x="7771725" y="461111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6159227" y="7134268"/>
            <a:ext cx="1467428" cy="369332"/>
            <a:chOff x="4611141" y="1811571"/>
            <a:chExt cx="1467428" cy="369332"/>
          </a:xfrm>
        </p:grpSpPr>
        <p:sp>
          <p:nvSpPr>
            <p:cNvPr id="187" name="Rectangle 186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Approve, sign &amp; return contract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6086966" y="7522650"/>
            <a:ext cx="1696250" cy="369332"/>
            <a:chOff x="7771725" y="4096544"/>
            <a:chExt cx="1696250" cy="369332"/>
          </a:xfrm>
        </p:grpSpPr>
        <p:grpSp>
          <p:nvGrpSpPr>
            <p:cNvPr id="190" name="Group 189"/>
            <p:cNvGrpSpPr/>
            <p:nvPr/>
          </p:nvGrpSpPr>
          <p:grpSpPr>
            <a:xfrm>
              <a:off x="7843986" y="4096544"/>
              <a:ext cx="1623989" cy="369332"/>
              <a:chOff x="4611141" y="1811571"/>
              <a:chExt cx="1623989" cy="369332"/>
            </a:xfrm>
          </p:grpSpPr>
          <p:sp>
            <p:nvSpPr>
              <p:cNvPr id="192" name="Rectangle 19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4921150" y="1811571"/>
                <a:ext cx="131398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Update Artifax, send to Marketing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91" name="TextBox 190"/>
            <p:cNvSpPr txBox="1"/>
            <p:nvPr/>
          </p:nvSpPr>
          <p:spPr>
            <a:xfrm>
              <a:off x="7771725" y="4213259"/>
              <a:ext cx="354383" cy="2089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CD</a:t>
              </a:r>
              <a:endParaRPr lang="en-GB" sz="10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94" name="Rectangle 193"/>
          <p:cNvSpPr/>
          <p:nvPr/>
        </p:nvSpPr>
        <p:spPr>
          <a:xfrm>
            <a:off x="6341969" y="6016886"/>
            <a:ext cx="29951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6418118" y="6029193"/>
            <a:ext cx="2859232" cy="369332"/>
            <a:chOff x="7771725" y="4096543"/>
            <a:chExt cx="2859232" cy="369332"/>
          </a:xfrm>
        </p:grpSpPr>
        <p:grpSp>
          <p:nvGrpSpPr>
            <p:cNvPr id="196" name="Group 195"/>
            <p:cNvGrpSpPr/>
            <p:nvPr/>
          </p:nvGrpSpPr>
          <p:grpSpPr>
            <a:xfrm>
              <a:off x="7843986" y="4096543"/>
              <a:ext cx="2786971" cy="369332"/>
              <a:chOff x="4611141" y="1811570"/>
              <a:chExt cx="2786971" cy="369332"/>
            </a:xfrm>
          </p:grpSpPr>
          <p:sp>
            <p:nvSpPr>
              <p:cNvPr id="198" name="Rectangle 197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4921150" y="1811570"/>
                <a:ext cx="247696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Basic info dropped into Marketing templates; # projects confirmed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97" name="TextBox 196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??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4462691" y="10728592"/>
            <a:ext cx="1467428" cy="369332"/>
            <a:chOff x="4611141" y="1811571"/>
            <a:chExt cx="1467428" cy="369332"/>
          </a:xfrm>
        </p:grpSpPr>
        <p:sp>
          <p:nvSpPr>
            <p:cNvPr id="201" name="Rectangle 200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921150" y="1811571"/>
              <a:ext cx="1157419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Approve, sign &amp; return contract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390430" y="8637625"/>
            <a:ext cx="1539689" cy="553998"/>
            <a:chOff x="7771725" y="3048184"/>
            <a:chExt cx="1539689" cy="553998"/>
          </a:xfrm>
        </p:grpSpPr>
        <p:grpSp>
          <p:nvGrpSpPr>
            <p:cNvPr id="204" name="Group 203"/>
            <p:cNvGrpSpPr/>
            <p:nvPr/>
          </p:nvGrpSpPr>
          <p:grpSpPr>
            <a:xfrm>
              <a:off x="7843986" y="3048184"/>
              <a:ext cx="1467428" cy="553998"/>
              <a:chOff x="4611141" y="1811571"/>
              <a:chExt cx="1467428" cy="553998"/>
            </a:xfrm>
          </p:grpSpPr>
          <p:sp>
            <p:nvSpPr>
              <p:cNvPr id="206" name="Rectangle 205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4921150" y="1811571"/>
                <a:ext cx="115741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Prepare &amp; send out contract bundle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05" name="TextBox 204"/>
            <p:cNvSpPr txBox="1"/>
            <p:nvPr/>
          </p:nvSpPr>
          <p:spPr>
            <a:xfrm>
              <a:off x="7771725" y="3151803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4390430" y="11116974"/>
            <a:ext cx="1696250" cy="369332"/>
            <a:chOff x="7771725" y="4096544"/>
            <a:chExt cx="1696250" cy="369332"/>
          </a:xfrm>
        </p:grpSpPr>
        <p:grpSp>
          <p:nvGrpSpPr>
            <p:cNvPr id="209" name="Group 208"/>
            <p:cNvGrpSpPr/>
            <p:nvPr/>
          </p:nvGrpSpPr>
          <p:grpSpPr>
            <a:xfrm>
              <a:off x="7843986" y="4096544"/>
              <a:ext cx="1623989" cy="369332"/>
              <a:chOff x="4611141" y="1811571"/>
              <a:chExt cx="1623989" cy="369332"/>
            </a:xfrm>
          </p:grpSpPr>
          <p:sp>
            <p:nvSpPr>
              <p:cNvPr id="211" name="Rectangle 210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4921150" y="1811571"/>
                <a:ext cx="131398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Update Artifax, send to Marketing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7771725" y="4213259"/>
              <a:ext cx="354383" cy="2089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SM</a:t>
              </a:r>
            </a:p>
            <a:p>
              <a:pPr algn="ctr">
                <a:lnSpc>
                  <a:spcPts val="800"/>
                </a:lnSpc>
              </a:pPr>
              <a:r>
                <a:rPr lang="en-GB" sz="10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CD</a:t>
              </a:r>
              <a:endParaRPr lang="en-GB" sz="10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-8706" y="10706807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??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14" name="Straight Connector 213"/>
          <p:cNvCxnSpPr/>
          <p:nvPr/>
        </p:nvCxnSpPr>
        <p:spPr>
          <a:xfrm>
            <a:off x="36207" y="10728592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8" name="Group 217"/>
          <p:cNvGrpSpPr/>
          <p:nvPr/>
        </p:nvGrpSpPr>
        <p:grpSpPr>
          <a:xfrm>
            <a:off x="4462691" y="11498895"/>
            <a:ext cx="1467428" cy="553998"/>
            <a:chOff x="4611141" y="1811571"/>
            <a:chExt cx="1467428" cy="553998"/>
          </a:xfrm>
        </p:grpSpPr>
        <p:sp>
          <p:nvSpPr>
            <p:cNvPr id="219" name="Rectangle 218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921150" y="1811571"/>
              <a:ext cx="1157419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Submit FR reports as per project timeline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21" name="TextBox 220"/>
          <p:cNvSpPr txBox="1"/>
          <p:nvPr/>
        </p:nvSpPr>
        <p:spPr>
          <a:xfrm>
            <a:off x="-8706" y="9244862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01/08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22" name="Straight Connector 221"/>
          <p:cNvCxnSpPr/>
          <p:nvPr/>
        </p:nvCxnSpPr>
        <p:spPr>
          <a:xfrm>
            <a:off x="36207" y="9266647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-8706" y="9986727"/>
            <a:ext cx="1185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rebuchet MS" panose="020B0603020202020204" pitchFamily="34" charset="0"/>
              </a:rPr>
              <a:t>w/c 05/09</a:t>
            </a:r>
            <a:endParaRPr lang="en-GB" sz="2000" dirty="0">
              <a:latin typeface="Trebuchet MS" panose="020B0603020202020204" pitchFamily="34" charset="0"/>
            </a:endParaRPr>
          </a:p>
        </p:txBody>
      </p:sp>
      <p:cxnSp>
        <p:nvCxnSpPr>
          <p:cNvPr id="224" name="Straight Connector 223"/>
          <p:cNvCxnSpPr/>
          <p:nvPr/>
        </p:nvCxnSpPr>
        <p:spPr>
          <a:xfrm>
            <a:off x="36207" y="10008512"/>
            <a:ext cx="94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224"/>
          <p:cNvSpPr/>
          <p:nvPr/>
        </p:nvSpPr>
        <p:spPr>
          <a:xfrm>
            <a:off x="4719150" y="9357705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26" name="Group 225"/>
          <p:cNvGrpSpPr/>
          <p:nvPr/>
        </p:nvGrpSpPr>
        <p:grpSpPr>
          <a:xfrm>
            <a:off x="4795300" y="9370013"/>
            <a:ext cx="4541804" cy="313489"/>
            <a:chOff x="7771725" y="4096544"/>
            <a:chExt cx="4541804" cy="313489"/>
          </a:xfrm>
        </p:grpSpPr>
        <p:grpSp>
          <p:nvGrpSpPr>
            <p:cNvPr id="227" name="Group 226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229" name="Rectangle 228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Finance set up for successful projects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28" name="TextBox 227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??</a:t>
              </a:r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4719150" y="10102168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32" name="Group 231"/>
          <p:cNvGrpSpPr/>
          <p:nvPr/>
        </p:nvGrpSpPr>
        <p:grpSpPr>
          <a:xfrm>
            <a:off x="4795300" y="10114476"/>
            <a:ext cx="4541804" cy="369332"/>
            <a:chOff x="7771725" y="4096544"/>
            <a:chExt cx="4541804" cy="369332"/>
          </a:xfrm>
        </p:grpSpPr>
        <p:grpSp>
          <p:nvGrpSpPr>
            <p:cNvPr id="233" name="Group 232"/>
            <p:cNvGrpSpPr/>
            <p:nvPr/>
          </p:nvGrpSpPr>
          <p:grpSpPr>
            <a:xfrm>
              <a:off x="7843986" y="4096544"/>
              <a:ext cx="4469543" cy="369332"/>
              <a:chOff x="4611141" y="1811571"/>
              <a:chExt cx="4469543" cy="369332"/>
            </a:xfrm>
          </p:grpSpPr>
          <p:sp>
            <p:nvSpPr>
              <p:cNvPr id="235" name="Rectangle 234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4921150" y="1811571"/>
                <a:ext cx="415953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First workshop session</a:t>
                </a:r>
              </a:p>
              <a:p>
                <a:r>
                  <a:rPr lang="en-GB" sz="1200" dirty="0" err="1" smtClean="0">
                    <a:latin typeface="Trebuchet MS" panose="020B0603020202020204" pitchFamily="34" charset="0"/>
                  </a:rPr>
                  <a:t>MarComms</a:t>
                </a:r>
                <a:r>
                  <a:rPr lang="en-GB" sz="1200" dirty="0" smtClean="0">
                    <a:latin typeface="Trebuchet MS" panose="020B0603020202020204" pitchFamily="34" charset="0"/>
                  </a:rPr>
                  <a:t> session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34" name="TextBox 233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6341969" y="10812723"/>
            <a:ext cx="29951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4" name="Group 243"/>
          <p:cNvGrpSpPr/>
          <p:nvPr/>
        </p:nvGrpSpPr>
        <p:grpSpPr>
          <a:xfrm>
            <a:off x="6490379" y="10825030"/>
            <a:ext cx="2786971" cy="369332"/>
            <a:chOff x="4611141" y="1811570"/>
            <a:chExt cx="2786971" cy="369332"/>
          </a:xfrm>
        </p:grpSpPr>
        <p:sp>
          <p:nvSpPr>
            <p:cNvPr id="246" name="Rectangle 245"/>
            <p:cNvSpPr/>
            <p:nvPr/>
          </p:nvSpPr>
          <p:spPr>
            <a:xfrm rot="2700000">
              <a:off x="4611141" y="190903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4921150" y="1811570"/>
              <a:ext cx="247696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Submit FR reports as per contract/ payment schedule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48" name="Rectangle 247"/>
          <p:cNvSpPr/>
          <p:nvPr/>
        </p:nvSpPr>
        <p:spPr>
          <a:xfrm>
            <a:off x="4719150" y="12110491"/>
            <a:ext cx="4617953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4795300" y="12122799"/>
            <a:ext cx="4541804" cy="313489"/>
            <a:chOff x="7771725" y="4096544"/>
            <a:chExt cx="4541804" cy="313489"/>
          </a:xfrm>
        </p:grpSpPr>
        <p:grpSp>
          <p:nvGrpSpPr>
            <p:cNvPr id="250" name="Group 249"/>
            <p:cNvGrpSpPr/>
            <p:nvPr/>
          </p:nvGrpSpPr>
          <p:grpSpPr>
            <a:xfrm>
              <a:off x="7843986" y="4096544"/>
              <a:ext cx="4469543" cy="313489"/>
              <a:chOff x="4611141" y="1811571"/>
              <a:chExt cx="4469543" cy="313489"/>
            </a:xfrm>
          </p:grpSpPr>
          <p:sp>
            <p:nvSpPr>
              <p:cNvPr id="252" name="Rectangle 251"/>
              <p:cNvSpPr/>
              <p:nvPr/>
            </p:nvSpPr>
            <p:spPr>
              <a:xfrm rot="2700000">
                <a:off x="4611141" y="1909036"/>
                <a:ext cx="216024" cy="2160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53" name="TextBox 252"/>
              <p:cNvSpPr txBox="1"/>
              <p:nvPr/>
            </p:nvSpPr>
            <p:spPr>
              <a:xfrm>
                <a:off x="4921150" y="1811571"/>
                <a:ext cx="4159534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latin typeface="Trebuchet MS" panose="020B0603020202020204" pitchFamily="34" charset="0"/>
                  </a:rPr>
                  <a:t>Further workshops on event management etc</a:t>
                </a:r>
                <a:endParaRPr lang="en-GB" sz="12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51" name="TextBox 250"/>
            <p:cNvSpPr txBox="1"/>
            <p:nvPr/>
          </p:nvSpPr>
          <p:spPr>
            <a:xfrm>
              <a:off x="7771725" y="4188877"/>
              <a:ext cx="35438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endParaRPr lang="en-GB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198303" y="11309120"/>
            <a:ext cx="1921008" cy="1276957"/>
            <a:chOff x="768153" y="11030507"/>
            <a:chExt cx="1921008" cy="1276957"/>
          </a:xfrm>
        </p:grpSpPr>
        <p:sp>
          <p:nvSpPr>
            <p:cNvPr id="262" name="Rectangle 261"/>
            <p:cNvSpPr/>
            <p:nvPr/>
          </p:nvSpPr>
          <p:spPr>
            <a:xfrm>
              <a:off x="768153" y="11030507"/>
              <a:ext cx="1921008" cy="12769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Rectangle 253"/>
            <p:cNvSpPr/>
            <p:nvPr/>
          </p:nvSpPr>
          <p:spPr>
            <a:xfrm rot="2700000">
              <a:off x="898042" y="11193738"/>
              <a:ext cx="216024" cy="2160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1266917" y="11209307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smtClean="0">
                  <a:latin typeface="Trebuchet MS" panose="020B0603020202020204" pitchFamily="34" charset="0"/>
                </a:rPr>
                <a:t>Hull 2017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 rot="2700000">
              <a:off x="898042" y="11550386"/>
              <a:ext cx="216024" cy="2160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1266917" y="11565955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Grantee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 rot="2700000">
              <a:off x="898042" y="11901865"/>
              <a:ext cx="216024" cy="21602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1266917" y="11917434"/>
              <a:ext cx="11574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latin typeface="Trebuchet MS" panose="020B0603020202020204" pitchFamily="34" charset="0"/>
                </a:rPr>
                <a:t>Big Lottery Fund</a:t>
              </a: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264" name="TextBox 263"/>
          <p:cNvSpPr txBox="1"/>
          <p:nvPr/>
        </p:nvSpPr>
        <p:spPr>
          <a:xfrm>
            <a:off x="203073" y="208112"/>
            <a:ext cx="9264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CREATIVE COMMUNITIES PROGRAMME: PROCESS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29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ull 2017">
      <a:dk1>
        <a:srgbClr val="000000"/>
      </a:dk1>
      <a:lt1>
        <a:sysClr val="window" lastClr="FFFFFF"/>
      </a:lt1>
      <a:dk2>
        <a:srgbClr val="BBB8B8"/>
      </a:dk2>
      <a:lt2>
        <a:srgbClr val="BBB8B8"/>
      </a:lt2>
      <a:accent1>
        <a:srgbClr val="9934CA"/>
      </a:accent1>
      <a:accent2>
        <a:srgbClr val="EB5B63"/>
      </a:accent2>
      <a:accent3>
        <a:srgbClr val="FC86CA"/>
      </a:accent3>
      <a:accent4>
        <a:srgbClr val="A6EA4E"/>
      </a:accent4>
      <a:accent5>
        <a:srgbClr val="FFDF24"/>
      </a:accent5>
      <a:accent6>
        <a:srgbClr val="00D7F4"/>
      </a:accent6>
      <a:hlink>
        <a:srgbClr val="9934CA"/>
      </a:hlink>
      <a:folHlink>
        <a:srgbClr val="EB5B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683E06E-A57C-4E95-83A3-1BEB05CF0878}"/>
</file>

<file path=customXml/itemProps2.xml><?xml version="1.0" encoding="utf-8"?>
<ds:datastoreItem xmlns:ds="http://schemas.openxmlformats.org/officeDocument/2006/customXml" ds:itemID="{C2B39345-942F-4E12-B907-BCAE062084EE}"/>
</file>

<file path=customXml/itemProps3.xml><?xml version="1.0" encoding="utf-8"?>
<ds:datastoreItem xmlns:ds="http://schemas.openxmlformats.org/officeDocument/2006/customXml" ds:itemID="{202ACDA9-C3E8-429A-8078-000D194A8A0C}"/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303</Words>
  <Application>Microsoft Office PowerPoint</Application>
  <PresentationFormat>A3 Paper (297x420 mm)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Hull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Crawford James</dc:creator>
  <cp:lastModifiedBy>Crawford James</cp:lastModifiedBy>
  <cp:revision>15</cp:revision>
  <dcterms:created xsi:type="dcterms:W3CDTF">2016-06-17T08:15:42Z</dcterms:created>
  <dcterms:modified xsi:type="dcterms:W3CDTF">2016-06-17T13:19:06Z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