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63" r:id="rId3"/>
    <p:sldId id="259" r:id="rId4"/>
    <p:sldId id="277" r:id="rId5"/>
    <p:sldId id="257" r:id="rId6"/>
    <p:sldId id="293" r:id="rId7"/>
    <p:sldId id="258" r:id="rId8"/>
    <p:sldId id="262" r:id="rId9"/>
    <p:sldId id="276" r:id="rId10"/>
    <p:sldId id="273" r:id="rId11"/>
    <p:sldId id="270" r:id="rId12"/>
    <p:sldId id="271" r:id="rId13"/>
    <p:sldId id="272" r:id="rId14"/>
    <p:sldId id="278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1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3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9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4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80" y="-2"/>
            <a:ext cx="4654093" cy="22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9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4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18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4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1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2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5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2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0B87-FE68-4DB9-A531-D225B05FE6C7}" type="datetimeFigureOut">
              <a:rPr lang="en-GB" smtClean="0"/>
              <a:t>12/08/2016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8790-A161-7446-8B8B-EBA779AD0CA6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l 2017 Everyone Back to Ours 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0" r="45325"/>
          <a:stretch/>
        </p:blipFill>
        <p:spPr>
          <a:xfrm>
            <a:off x="1600258" y="1790164"/>
            <a:ext cx="6368463" cy="3444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/>
          <a:stretch/>
        </p:blipFill>
        <p:spPr bwMode="auto">
          <a:xfrm>
            <a:off x="7363240" y="1"/>
            <a:ext cx="482876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75908"/>
            <a:ext cx="8364923" cy="6154868"/>
            <a:chOff x="2487485" y="835241"/>
            <a:chExt cx="6709204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371493" y="2991866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6319915" y="2921979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THU 23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957867" y="2337015"/>
              <a:ext cx="6238822" cy="21453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756770" y="2358468"/>
              <a:ext cx="1089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65065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22790" y="404456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544633" y="2374533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371494" y="4617664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6374834" y="38431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872062" y="4200333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78423" y="5372769"/>
            <a:ext cx="15164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400" b="1" kern="0" dirty="0">
                <a:solidFill>
                  <a:schemeClr val="accent2"/>
                </a:solidFill>
                <a:latin typeface="OCR F-Bold OSF"/>
                <a:cs typeface="OCR F-Bold OSF"/>
              </a:rPr>
              <a:t>SESH BANDS 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885108" y="5241709"/>
            <a:ext cx="147836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28023" y="329690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26695" y="3131077"/>
            <a:ext cx="1439431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 smtClean="0">
                <a:solidFill>
                  <a:srgbClr val="FEDC22"/>
                </a:solidFill>
                <a:latin typeface="OCR F-Bold OSF"/>
                <a:cs typeface="OCR F-Bold OSF"/>
              </a:rPr>
              <a:t>William </a:t>
            </a:r>
            <a:r>
              <a:rPr lang="en-US" sz="1867" kern="0" dirty="0" err="1" smtClean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  <a:endParaRPr lang="en-US" sz="1867" kern="0" dirty="0">
              <a:solidFill>
                <a:srgbClr val="FEDC22"/>
              </a:solidFill>
              <a:latin typeface="OCR F-Bold OSF"/>
              <a:cs typeface="OCR F-Bold OSF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6664" y="3132620"/>
            <a:ext cx="1720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rgbClr val="FEDC22"/>
                </a:solidFill>
                <a:latin typeface="OCR F-Bold OSF"/>
                <a:cs typeface="OCR F-Bold OSF"/>
              </a:rPr>
              <a:t>WINIFRED HOLTBY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8000746" y="5188643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3262" y="5456738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10103369" y="456086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6055" y="4816083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 CLUB</a:t>
            </a:r>
          </a:p>
        </p:txBody>
      </p:sp>
      <p:sp>
        <p:nvSpPr>
          <p:cNvPr id="35" name="Rectangle 34"/>
          <p:cNvSpPr/>
          <p:nvPr/>
        </p:nvSpPr>
        <p:spPr>
          <a:xfrm rot="18900000">
            <a:off x="10081338" y="29406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98358" y="3208698"/>
            <a:ext cx="1720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 smtClean="0">
                <a:solidFill>
                  <a:srgbClr val="FEDC22"/>
                </a:solidFill>
                <a:latin typeface="OCR F-Bold OSF"/>
                <a:cs typeface="OCR F-Bold OSF"/>
              </a:rPr>
              <a:t>NORTH POINT</a:t>
            </a:r>
            <a:endParaRPr lang="en-US" kern="0" dirty="0">
              <a:solidFill>
                <a:srgbClr val="FEDC22"/>
              </a:solidFill>
              <a:latin typeface="OCR F-Bold OSF"/>
              <a:cs typeface="OCR F-Bold OSF"/>
            </a:endParaRPr>
          </a:p>
        </p:txBody>
      </p:sp>
    </p:spTree>
    <p:extLst>
      <p:ext uri="{BB962C8B-B14F-4D97-AF65-F5344CB8AC3E}">
        <p14:creationId xmlns:p14="http://schemas.microsoft.com/office/powerpoint/2010/main" val="51127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63774"/>
            <a:ext cx="7865454" cy="6154868"/>
            <a:chOff x="2487485" y="835241"/>
            <a:chExt cx="6308598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888879" y="2991865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7213334" y="2974660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FRI 24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957867" y="2337014"/>
              <a:ext cx="5838216" cy="1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26592" y="2358468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63747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18876" y="4114782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666609" y="4097576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888879" y="48043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7241034" y="3823165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34645" y="4120757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07889" y="5526523"/>
            <a:ext cx="1516474" cy="3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70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899371" y="5428645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FAMILY FILM CLUB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38050" y="331049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3702" y="3158313"/>
            <a:ext cx="1439431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WALTON STREET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9028307" y="512318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4645" y="5291469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POLISH FILM CLUB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86285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8900000">
            <a:off x="4631280" y="291160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8900000">
            <a:off x="7527459" y="29224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6412" y="3300587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FREEDOM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78576" y="3306221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</a:p>
        </p:txBody>
      </p:sp>
      <p:sp>
        <p:nvSpPr>
          <p:cNvPr id="39" name="Rectangle 38"/>
          <p:cNvSpPr/>
          <p:nvPr/>
        </p:nvSpPr>
        <p:spPr>
          <a:xfrm rot="18900000">
            <a:off x="4586716" y="5226110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8900000">
            <a:off x="7558078" y="521035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6285" y="4315676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89953" y="4337390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0523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6941" y="5435810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LOCAL BANDS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93532" y="5445926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46" name="Rectangle 45"/>
          <p:cNvSpPr/>
          <p:nvPr/>
        </p:nvSpPr>
        <p:spPr>
          <a:xfrm rot="18900000">
            <a:off x="10396785" y="286729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2367" y="3282156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HYMERS</a:t>
            </a:r>
          </a:p>
        </p:txBody>
      </p:sp>
      <p:sp>
        <p:nvSpPr>
          <p:cNvPr id="48" name="Rectangle 47"/>
          <p:cNvSpPr/>
          <p:nvPr/>
        </p:nvSpPr>
        <p:spPr>
          <a:xfrm rot="18900000">
            <a:off x="10465309" y="5153458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9279" y="4282284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49849" y="2037075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362886" y="5232483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067881" y="3241149"/>
            <a:ext cx="17639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rgbClr val="FEDC22"/>
                </a:solidFill>
                <a:latin typeface="OCR F-Bold OSF"/>
                <a:cs typeface="OCR F-Bold OSF"/>
              </a:rPr>
              <a:t>KINGSWOOD</a:t>
            </a:r>
          </a:p>
        </p:txBody>
      </p:sp>
    </p:spTree>
    <p:extLst>
      <p:ext uri="{BB962C8B-B14F-4D97-AF65-F5344CB8AC3E}">
        <p14:creationId xmlns:p14="http://schemas.microsoft.com/office/powerpoint/2010/main" val="254622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63774"/>
            <a:ext cx="7036655" cy="6154868"/>
            <a:chOff x="2487485" y="835241"/>
            <a:chExt cx="5643848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888879" y="2991865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7213334" y="2974660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SAT 25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957867" y="2337014"/>
              <a:ext cx="4705880" cy="2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26592" y="2358468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63747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18876" y="4114782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666609" y="4097576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888879" y="48043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7241034" y="3823165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34645" y="4120757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84767" y="5381598"/>
            <a:ext cx="1516474" cy="6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70" kern="0" dirty="0">
                <a:solidFill>
                  <a:schemeClr val="accent2"/>
                </a:solidFill>
                <a:latin typeface="OCR F-Bold OSF"/>
                <a:cs typeface="OCR F-Bold OSF"/>
              </a:rPr>
              <a:t>FAMILY FILM CLUB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12949" y="5517615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38050" y="331049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9028307" y="512318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4645" y="5435810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 CLUB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86285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8900000">
            <a:off x="4631280" y="291160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8900000">
            <a:off x="7527459" y="29224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71935" y="3282156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FREEDOM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78576" y="3306221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</a:p>
        </p:txBody>
      </p:sp>
      <p:sp>
        <p:nvSpPr>
          <p:cNvPr id="39" name="Rectangle 38"/>
          <p:cNvSpPr/>
          <p:nvPr/>
        </p:nvSpPr>
        <p:spPr>
          <a:xfrm rot="18900000">
            <a:off x="4586716" y="5226110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8900000">
            <a:off x="7558078" y="521035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6285" y="4315676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89953" y="4337390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0523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6941" y="5435810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LOCAL BANDS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4980" y="5270735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85208" y="3167087"/>
            <a:ext cx="1422754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LOCAL PUBS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07847" y="3303673"/>
            <a:ext cx="162151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700" kern="0" dirty="0">
                <a:solidFill>
                  <a:srgbClr val="FEDC22"/>
                </a:solidFill>
                <a:latin typeface="OCR F-Bold OSF"/>
                <a:cs typeface="OCR F-Bold OSF"/>
              </a:rPr>
              <a:t>KINGSWOOD</a:t>
            </a:r>
          </a:p>
        </p:txBody>
      </p:sp>
    </p:spTree>
    <p:extLst>
      <p:ext uri="{BB962C8B-B14F-4D97-AF65-F5344CB8AC3E}">
        <p14:creationId xmlns:p14="http://schemas.microsoft.com/office/powerpoint/2010/main" val="42553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WHAT TECHNIQUES WORK WHERE YOU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7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CONTRACT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WHAT IT COVERS: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3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1294" y="2137153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CATERING &amp; BAR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49547" cy="688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9931" y="2804710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TECHNICAL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9290" y="3435764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AOB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4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8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4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6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549547" cy="6885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70" y="620166"/>
            <a:ext cx="839692" cy="83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3676" y="2"/>
            <a:ext cx="3983192" cy="500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We will cover: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A Bus Back To Ours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Contracts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Technical Staff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r>
              <a:rPr lang="en-US" sz="2533" dirty="0" err="1" smtClean="0">
                <a:solidFill>
                  <a:srgbClr val="8C01A5"/>
                </a:solidFill>
                <a:latin typeface="OCR F-Light"/>
                <a:cs typeface="OCR F-Light"/>
              </a:rPr>
              <a:t>Programme</a:t>
            </a: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: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	</a:t>
            </a: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Theatre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 smtClean="0">
                <a:solidFill>
                  <a:srgbClr val="8C01A5"/>
                </a:solidFill>
                <a:latin typeface="OCR F-Light"/>
                <a:cs typeface="OCR F-Light"/>
              </a:rPr>
              <a:t>	Circus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455" y="2902533"/>
            <a:ext cx="8771268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3333" b="1" dirty="0">
                <a:ln w="38100" cmpd="sng">
                  <a:solidFill>
                    <a:srgbClr val="8C01A5"/>
                  </a:solidFill>
                  <a:prstDash val="solid"/>
                  <a:miter lim="800000"/>
                </a:ln>
                <a:noFill/>
                <a:latin typeface="OCR F-Bold OSF"/>
                <a:cs typeface="OCR F-Bold OSF"/>
              </a:rPr>
              <a:t>TODAY’S </a:t>
            </a:r>
            <a:r>
              <a:rPr lang="en-US" sz="13333" b="1" dirty="0">
                <a:ln w="38100" cmpd="sng">
                  <a:noFill/>
                  <a:prstDash val="solid"/>
                  <a:miter lim="800000"/>
                </a:ln>
                <a:solidFill>
                  <a:schemeClr val="accent4"/>
                </a:solidFill>
                <a:latin typeface="OCR F-Bold OSF"/>
                <a:cs typeface="OCR F-Bold OSF"/>
              </a:rPr>
              <a:t>MEETING</a:t>
            </a:r>
            <a:endParaRPr lang="en-US" sz="13333" b="1" dirty="0">
              <a:ln w="38100" cmpd="sng">
                <a:noFill/>
                <a:prstDash val="solid"/>
                <a:miter lim="800000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6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0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29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7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4" y="1481070"/>
            <a:ext cx="5663084" cy="404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" y="0"/>
            <a:ext cx="5493609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0"/>
            <a:ext cx="5273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1"/>
          <a:stretch/>
        </p:blipFill>
        <p:spPr bwMode="auto">
          <a:xfrm>
            <a:off x="5638918" y="2553171"/>
            <a:ext cx="6364287" cy="239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18900000">
            <a:off x="5533283" y="3293309"/>
            <a:ext cx="1440000" cy="1440001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cxnSp>
        <p:nvCxnSpPr>
          <p:cNvPr id="90" name="Elbow Connector 89"/>
          <p:cNvCxnSpPr>
            <a:stCxn id="129" idx="3"/>
            <a:endCxn id="98" idx="2"/>
          </p:cNvCxnSpPr>
          <p:nvPr/>
        </p:nvCxnSpPr>
        <p:spPr>
          <a:xfrm flipV="1">
            <a:off x="5067031" y="4737285"/>
            <a:ext cx="467117" cy="505625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18900000">
            <a:off x="3036499" y="795157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81" name="Rectangle 80"/>
          <p:cNvSpPr/>
          <p:nvPr/>
        </p:nvSpPr>
        <p:spPr>
          <a:xfrm rot="18900000">
            <a:off x="5533283" y="330731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87" name="Rectangle 86"/>
          <p:cNvSpPr/>
          <p:nvPr/>
        </p:nvSpPr>
        <p:spPr>
          <a:xfrm rot="18900000">
            <a:off x="8030067" y="795157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94" name="Rectangle 93"/>
          <p:cNvSpPr/>
          <p:nvPr/>
        </p:nvSpPr>
        <p:spPr>
          <a:xfrm rot="18900000">
            <a:off x="9661972" y="3293308"/>
            <a:ext cx="1440001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112" name="Rectangle 111"/>
          <p:cNvSpPr/>
          <p:nvPr/>
        </p:nvSpPr>
        <p:spPr>
          <a:xfrm rot="18900000">
            <a:off x="979042" y="3293308"/>
            <a:ext cx="1440001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115" name="TextBox 114"/>
          <p:cNvSpPr txBox="1"/>
          <p:nvPr/>
        </p:nvSpPr>
        <p:spPr>
          <a:xfrm rot="2700000">
            <a:off x="314200" y="4435879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PROGRAMMING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PARTNERS</a:t>
            </a:r>
          </a:p>
        </p:txBody>
      </p:sp>
      <p:sp>
        <p:nvSpPr>
          <p:cNvPr id="121" name="Rectangle 120"/>
          <p:cNvSpPr/>
          <p:nvPr/>
        </p:nvSpPr>
        <p:spPr>
          <a:xfrm rot="18900000">
            <a:off x="1997278" y="4311543"/>
            <a:ext cx="1440001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>
              <a:solidFill>
                <a:schemeClr val="accent2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rot="18900000">
            <a:off x="3837913" y="5032026"/>
            <a:ext cx="1440000" cy="1440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cxnSp>
        <p:nvCxnSpPr>
          <p:cNvPr id="131" name="Elbow Connector 89"/>
          <p:cNvCxnSpPr/>
          <p:nvPr/>
        </p:nvCxnSpPr>
        <p:spPr>
          <a:xfrm>
            <a:off x="2707116" y="4018153"/>
            <a:ext cx="2604323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89"/>
          <p:cNvCxnSpPr/>
          <p:nvPr/>
        </p:nvCxnSpPr>
        <p:spPr>
          <a:xfrm>
            <a:off x="7184299" y="4018153"/>
            <a:ext cx="2199757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89"/>
          <p:cNvCxnSpPr>
            <a:stCxn id="46" idx="2"/>
            <a:endCxn id="48" idx="0"/>
          </p:cNvCxnSpPr>
          <p:nvPr/>
        </p:nvCxnSpPr>
        <p:spPr>
          <a:xfrm>
            <a:off x="4265616" y="2024275"/>
            <a:ext cx="1478549" cy="1479916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89"/>
          <p:cNvCxnSpPr>
            <a:stCxn id="97" idx="2"/>
            <a:endCxn id="48" idx="3"/>
          </p:cNvCxnSpPr>
          <p:nvPr/>
        </p:nvCxnSpPr>
        <p:spPr>
          <a:xfrm flipH="1">
            <a:off x="6762400" y="2234291"/>
            <a:ext cx="1268533" cy="1269901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89"/>
          <p:cNvCxnSpPr/>
          <p:nvPr/>
        </p:nvCxnSpPr>
        <p:spPr>
          <a:xfrm>
            <a:off x="6253283" y="2068966"/>
            <a:ext cx="0" cy="926108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2700000">
            <a:off x="1332437" y="5474323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PROGRAMME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CONSULTANT</a:t>
            </a:r>
          </a:p>
        </p:txBody>
      </p:sp>
      <p:sp>
        <p:nvSpPr>
          <p:cNvPr id="80" name="TextBox 79"/>
          <p:cNvSpPr txBox="1"/>
          <p:nvPr/>
        </p:nvSpPr>
        <p:spPr>
          <a:xfrm rot="2700000">
            <a:off x="3173072" y="6181412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HULL 2017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CORE TEAM</a:t>
            </a:r>
          </a:p>
        </p:txBody>
      </p:sp>
      <p:sp>
        <p:nvSpPr>
          <p:cNvPr id="83" name="TextBox 82"/>
          <p:cNvSpPr txBox="1"/>
          <p:nvPr/>
        </p:nvSpPr>
        <p:spPr>
          <a:xfrm rot="2700000">
            <a:off x="8997130" y="4447539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TOURING PRODUCTIONS</a:t>
            </a:r>
          </a:p>
        </p:txBody>
      </p:sp>
      <p:sp>
        <p:nvSpPr>
          <p:cNvPr id="92" name="TextBox 91"/>
          <p:cNvSpPr txBox="1"/>
          <p:nvPr/>
        </p:nvSpPr>
        <p:spPr>
          <a:xfrm rot="2700000">
            <a:off x="2428821" y="1971588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WEST</a:t>
            </a:r>
          </a:p>
        </p:txBody>
      </p:sp>
      <p:sp>
        <p:nvSpPr>
          <p:cNvPr id="96" name="TextBox 95"/>
          <p:cNvSpPr txBox="1"/>
          <p:nvPr/>
        </p:nvSpPr>
        <p:spPr>
          <a:xfrm rot="2700000">
            <a:off x="4933733" y="1507160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NORTH</a:t>
            </a:r>
          </a:p>
        </p:txBody>
      </p:sp>
      <p:sp>
        <p:nvSpPr>
          <p:cNvPr id="97" name="TextBox 96"/>
          <p:cNvSpPr txBox="1"/>
          <p:nvPr/>
        </p:nvSpPr>
        <p:spPr>
          <a:xfrm rot="2700000">
            <a:off x="7430517" y="1971587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EAST</a:t>
            </a:r>
          </a:p>
        </p:txBody>
      </p:sp>
      <p:sp>
        <p:nvSpPr>
          <p:cNvPr id="98" name="TextBox 97"/>
          <p:cNvSpPr txBox="1"/>
          <p:nvPr/>
        </p:nvSpPr>
        <p:spPr>
          <a:xfrm rot="2700000">
            <a:off x="4933732" y="4474580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PROJECT TEAM</a:t>
            </a:r>
          </a:p>
        </p:txBody>
      </p:sp>
      <p:sp>
        <p:nvSpPr>
          <p:cNvPr id="99" name="Rectangle 98"/>
          <p:cNvSpPr/>
          <p:nvPr/>
        </p:nvSpPr>
        <p:spPr>
          <a:xfrm rot="2700000">
            <a:off x="6000972" y="215079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KINGS-WOO</a:t>
            </a:r>
            <a:r>
              <a:rPr lang="en-US" sz="800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01" name="Rectangle 100"/>
          <p:cNvSpPr/>
          <p:nvPr/>
        </p:nvSpPr>
        <p:spPr>
          <a:xfrm rot="2700000">
            <a:off x="5586272" y="631014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WINIFRED HOLTBY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16667" y="3633429"/>
            <a:ext cx="201516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Director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Project Administrator (p/t)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  <a:sym typeface="Wingdings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Consultants/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     Local partners &amp; promoters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Co-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ordinator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(p/t)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000005" y="5109647"/>
            <a:ext cx="1763939" cy="1286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Exec Producer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&amp; Ops Team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Artist Liaison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MarComms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Team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Head of Education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Volunteering Team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Finance Team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Monitoring &amp; Evaluation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    (University of Hull)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872485" y="3568799"/>
            <a:ext cx="1622979" cy="898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Artists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Booking Agent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Manager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Technicians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Marketing Agency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PR Agency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15286" y="3698066"/>
            <a:ext cx="1791949" cy="640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Dance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Independent Cinema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Humber Mouth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Truck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065098" y="4905356"/>
            <a:ext cx="1791949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Consultant</a:t>
            </a:r>
          </a:p>
        </p:txBody>
      </p:sp>
      <p:sp>
        <p:nvSpPr>
          <p:cNvPr id="47" name="Rectangle 46"/>
          <p:cNvSpPr/>
          <p:nvPr/>
        </p:nvSpPr>
        <p:spPr>
          <a:xfrm rot="2700000">
            <a:off x="3504187" y="679507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HYMERS</a:t>
            </a:r>
          </a:p>
        </p:txBody>
      </p:sp>
      <p:sp>
        <p:nvSpPr>
          <p:cNvPr id="50" name="Rectangle 49"/>
          <p:cNvSpPr/>
          <p:nvPr/>
        </p:nvSpPr>
        <p:spPr>
          <a:xfrm rot="2700000">
            <a:off x="3910621" y="1080902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WILLIAM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GEMMELL</a:t>
            </a:r>
          </a:p>
        </p:txBody>
      </p:sp>
      <p:sp>
        <p:nvSpPr>
          <p:cNvPr id="54" name="Rectangle 53"/>
          <p:cNvSpPr/>
          <p:nvPr/>
        </p:nvSpPr>
        <p:spPr>
          <a:xfrm rot="2700000">
            <a:off x="3483201" y="1585768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WALTON</a:t>
            </a:r>
          </a:p>
          <a:p>
            <a:pPr algn="ctr"/>
            <a:r>
              <a:rPr lang="en-US" sz="800" dirty="0">
                <a:solidFill>
                  <a:schemeClr val="accent2"/>
                </a:solidFill>
              </a:rPr>
              <a:t>ST</a:t>
            </a:r>
          </a:p>
        </p:txBody>
      </p:sp>
      <p:sp>
        <p:nvSpPr>
          <p:cNvPr id="56" name="Rectangle 55"/>
          <p:cNvSpPr/>
          <p:nvPr/>
        </p:nvSpPr>
        <p:spPr>
          <a:xfrm rot="2700000">
            <a:off x="8497756" y="679507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ARCH-BISHOP SENTAMU</a:t>
            </a:r>
          </a:p>
        </p:txBody>
      </p:sp>
      <p:sp>
        <p:nvSpPr>
          <p:cNvPr id="58" name="Rectangle 57"/>
          <p:cNvSpPr/>
          <p:nvPr/>
        </p:nvSpPr>
        <p:spPr>
          <a:xfrm rot="2700000">
            <a:off x="8096943" y="1421331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MALET LAMBERT</a:t>
            </a:r>
          </a:p>
        </p:txBody>
      </p:sp>
      <p:sp>
        <p:nvSpPr>
          <p:cNvPr id="60" name="Rectangle 59"/>
          <p:cNvSpPr/>
          <p:nvPr/>
        </p:nvSpPr>
        <p:spPr>
          <a:xfrm rot="2700000">
            <a:off x="8904133" y="1095442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FREEDOM CENTRE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80551" y="573654"/>
            <a:ext cx="2611923" cy="640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PER VENUE: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Venue Manager &amp; Programming Lead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Venue Technical Liaison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Performing Arts Lead Teacher (schools)</a:t>
            </a:r>
          </a:p>
        </p:txBody>
      </p:sp>
      <p:sp>
        <p:nvSpPr>
          <p:cNvPr id="66" name="Rectangle 65"/>
          <p:cNvSpPr/>
          <p:nvPr/>
        </p:nvSpPr>
        <p:spPr>
          <a:xfrm rot="2700000">
            <a:off x="6000972" y="1398406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PUBS</a:t>
            </a:r>
          </a:p>
          <a:p>
            <a:pPr algn="ctr"/>
            <a:r>
              <a:rPr lang="en-US" sz="800" dirty="0">
                <a:solidFill>
                  <a:schemeClr val="accent2"/>
                </a:solidFill>
              </a:rPr>
              <a:t>(X3)</a:t>
            </a:r>
          </a:p>
        </p:txBody>
      </p:sp>
      <p:sp>
        <p:nvSpPr>
          <p:cNvPr id="68" name="Rectangle 67"/>
          <p:cNvSpPr/>
          <p:nvPr/>
        </p:nvSpPr>
        <p:spPr>
          <a:xfrm rot="2700000">
            <a:off x="8497755" y="1821304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East Park</a:t>
            </a:r>
          </a:p>
        </p:txBody>
      </p:sp>
      <p:sp>
        <p:nvSpPr>
          <p:cNvPr id="70" name="Rectangle 69"/>
          <p:cNvSpPr/>
          <p:nvPr/>
        </p:nvSpPr>
        <p:spPr>
          <a:xfrm rot="2700000">
            <a:off x="3126380" y="1067371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SIRIUS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WEST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ACADEMY</a:t>
            </a:r>
          </a:p>
        </p:txBody>
      </p:sp>
      <p:sp>
        <p:nvSpPr>
          <p:cNvPr id="71" name="Rectangle 70"/>
          <p:cNvSpPr/>
          <p:nvPr/>
        </p:nvSpPr>
        <p:spPr>
          <a:xfrm rot="2700000">
            <a:off x="3515749" y="1924258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WESTERN LIBRARY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80551" y="1319683"/>
            <a:ext cx="2611923" cy="1286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PER AREA: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Local Technical Manager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Local Technicians (x2)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Technical Apprentice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Local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Marketing &amp; Engagement Manager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Box Office Team (x2)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Marketing &amp; Engagement Apprentice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FOH Manager &amp; Volunteer Co-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  <a:sym typeface="Wingdings"/>
              </a:rPr>
              <a:t>ordinator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Hull 2017 Volunteers (x10)</a:t>
            </a:r>
          </a:p>
        </p:txBody>
      </p:sp>
      <p:sp>
        <p:nvSpPr>
          <p:cNvPr id="44" name="Rectangle 43"/>
          <p:cNvSpPr/>
          <p:nvPr/>
        </p:nvSpPr>
        <p:spPr>
          <a:xfrm rot="2700000">
            <a:off x="6366468" y="644285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North Point Shopping Centre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62" y="191074"/>
            <a:ext cx="2817678" cy="138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0"/>
            <a:ext cx="5519937" cy="6848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88" y="2684626"/>
            <a:ext cx="6561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/>
              <a:t>The arts and cultural programme for the year will celebrate the unique character of the city, its people, history and geography. </a:t>
            </a:r>
          </a:p>
          <a:p>
            <a:pPr defTabSz="457200"/>
            <a:endParaRPr lang="en-GB" sz="2800" dirty="0"/>
          </a:p>
          <a:p>
            <a:pPr defTabSz="457200"/>
            <a:r>
              <a:rPr lang="en-GB" sz="2800" dirty="0"/>
              <a:t>In 2017, the programme will run from 1 Jan to 31 Dec.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88" y="1198263"/>
            <a:ext cx="369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/>
              <a:t>THE PROGRAMME FOR 2017</a:t>
            </a:r>
          </a:p>
        </p:txBody>
      </p:sp>
    </p:spTree>
    <p:extLst>
      <p:ext uri="{BB962C8B-B14F-4D97-AF65-F5344CB8AC3E}">
        <p14:creationId xmlns:p14="http://schemas.microsoft.com/office/powerpoint/2010/main" val="14599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23" y="-195368"/>
            <a:ext cx="5273495" cy="705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24" y="1700829"/>
            <a:ext cx="7852922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 defTabSz="54864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1920" dirty="0">
              <a:solidFill>
                <a:prstClr val="white"/>
              </a:solidFill>
            </a:endParaRPr>
          </a:p>
          <a:p>
            <a:pPr defTabSz="548640">
              <a:lnSpc>
                <a:spcPct val="70000"/>
              </a:lnSpc>
            </a:pPr>
            <a:endParaRPr lang="en-US" sz="1920" b="1" dirty="0">
              <a:solidFill>
                <a:prstClr val="white"/>
              </a:solidFill>
              <a:latin typeface="Arial Black" panose="020B0A04020102020204" pitchFamily="34" charset="0"/>
              <a:cs typeface="OCR F-Bold OS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38" r="24411" b="82264"/>
          <a:stretch/>
        </p:blipFill>
        <p:spPr>
          <a:xfrm>
            <a:off x="9614441" y="6357256"/>
            <a:ext cx="685426" cy="372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4243" y="552587"/>
            <a:ext cx="424346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GB" sz="3840" b="1" dirty="0"/>
              <a:t>THE FOUR SEASONS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243" y="1592877"/>
            <a:ext cx="8036093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0" dirty="0"/>
              <a:t>The year will be split into four seasons, each with something distinctive, intriguing and created to challenge and thrill</a:t>
            </a:r>
          </a:p>
          <a:p>
            <a:endParaRPr lang="en-GB" sz="33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MADE IN HULL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ROOTS &amp;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TELL THE WORLD</a:t>
            </a:r>
          </a:p>
        </p:txBody>
      </p:sp>
    </p:spTree>
    <p:extLst>
      <p:ext uri="{BB962C8B-B14F-4D97-AF65-F5344CB8AC3E}">
        <p14:creationId xmlns:p14="http://schemas.microsoft.com/office/powerpoint/2010/main" val="8537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3"/>
          <a:srcRect b="9228"/>
          <a:stretch/>
        </p:blipFill>
        <p:spPr>
          <a:xfrm>
            <a:off x="16918" y="462829"/>
            <a:ext cx="12175085" cy="348128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/>
          <a:srcRect l="-3352" t="31349" r="2188" b="-285"/>
          <a:stretch/>
        </p:blipFill>
        <p:spPr>
          <a:xfrm>
            <a:off x="357808" y="3833059"/>
            <a:ext cx="10912736" cy="3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What is this project going to look like?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Trebuchet MS" panose="020B0603020202020204" pitchFamily="34" charset="0"/>
              </a:rPr>
              <a:t>INDICATIVE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8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D5C3EE6-AFBA-450C-A88B-6681A03143D7}"/>
</file>

<file path=customXml/itemProps2.xml><?xml version="1.0" encoding="utf-8"?>
<ds:datastoreItem xmlns:ds="http://schemas.openxmlformats.org/officeDocument/2006/customXml" ds:itemID="{9EC38732-D3EC-4C71-A6C5-694CDBD02BDA}"/>
</file>

<file path=customXml/itemProps3.xml><?xml version="1.0" encoding="utf-8"?>
<ds:datastoreItem xmlns:ds="http://schemas.openxmlformats.org/officeDocument/2006/customXml" ds:itemID="{95C6C0B5-1A22-459E-A2CC-926E73C275B2}"/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523</Words>
  <Application>Microsoft Office PowerPoint</Application>
  <PresentationFormat>Custom</PresentationFormat>
  <Paragraphs>237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Atkinson</dc:creator>
  <cp:lastModifiedBy>Yates Louise</cp:lastModifiedBy>
  <cp:revision>27</cp:revision>
  <dcterms:created xsi:type="dcterms:W3CDTF">2016-07-11T12:49:45Z</dcterms:created>
  <dcterms:modified xsi:type="dcterms:W3CDTF">2016-08-12T08:12:02Z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