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1.xml" ContentType="application/vnd.openxmlformats-officedocument.presentationml.slide+xml"/>
  <Override PartName="/ppt/slides/slide32.xml" ContentType="application/vnd.openxmlformats-officedocument.presentationml.slide+xml"/>
  <Override PartName="/ppt/slides/slide28.xml" ContentType="application/vnd.openxmlformats-officedocument.presentationml.slide+xml"/>
  <Override PartName="/ppt/slides/slide31.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slideLayouts/slideLayout20.xml" ContentType="application/vnd.openxmlformats-officedocument.presentationml.slideLayout+xml"/>
  <Override PartName="/ppt/notesSlides/notesSlide4.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slideLayouts/slideLayout19.xml" ContentType="application/vnd.openxmlformats-officedocument.presentationml.slideLayout+xml"/>
  <Override PartName="/ppt/slideLayouts/slideLayout14.xml" ContentType="application/vnd.openxmlformats-officedocument.presentationml.slideLayout+xml"/>
  <Override PartName="/ppt/slideLayouts/slideLayout5.xml" ContentType="application/vnd.openxmlformats-officedocument.presentationml.slideLayout+xml"/>
  <Override PartName="/ppt/slideLayouts/slideLayout1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3.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84" r:id="rId3"/>
    <p:sldId id="303" r:id="rId4"/>
    <p:sldId id="286" r:id="rId5"/>
    <p:sldId id="285" r:id="rId6"/>
    <p:sldId id="287" r:id="rId7"/>
    <p:sldId id="288" r:id="rId8"/>
    <p:sldId id="298" r:id="rId9"/>
    <p:sldId id="263" r:id="rId10"/>
    <p:sldId id="259" r:id="rId11"/>
    <p:sldId id="262" r:id="rId12"/>
    <p:sldId id="260" r:id="rId13"/>
    <p:sldId id="261" r:id="rId14"/>
    <p:sldId id="289" r:id="rId15"/>
    <p:sldId id="300" r:id="rId16"/>
    <p:sldId id="307" r:id="rId17"/>
    <p:sldId id="267" r:id="rId18"/>
    <p:sldId id="290" r:id="rId19"/>
    <p:sldId id="309" r:id="rId20"/>
    <p:sldId id="291" r:id="rId21"/>
    <p:sldId id="272" r:id="rId22"/>
    <p:sldId id="270" r:id="rId23"/>
    <p:sldId id="273" r:id="rId24"/>
    <p:sldId id="275" r:id="rId25"/>
    <p:sldId id="276" r:id="rId26"/>
    <p:sldId id="292" r:id="rId27"/>
    <p:sldId id="274" r:id="rId28"/>
    <p:sldId id="308" r:id="rId29"/>
    <p:sldId id="296" r:id="rId30"/>
    <p:sldId id="295" r:id="rId31"/>
    <p:sldId id="311" r:id="rId32"/>
    <p:sldId id="293"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27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463BC5-FFEE-46AC-B265-34C5971C832D}" type="datetimeFigureOut">
              <a:rPr lang="en-GB" smtClean="0"/>
              <a:t>23/06/2017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928CC-82F2-40FD-A9F2-16152F7B5187}" type="slidenum">
              <a:rPr lang="en-GB" smtClean="0"/>
              <a:t>‹#›</a:t>
            </a:fld>
            <a:endParaRPr lang="en-GB"/>
          </a:p>
        </p:txBody>
      </p:sp>
    </p:spTree>
    <p:extLst>
      <p:ext uri="{BB962C8B-B14F-4D97-AF65-F5344CB8AC3E}">
        <p14:creationId xmlns:p14="http://schemas.microsoft.com/office/powerpoint/2010/main" val="533952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Logo should be in the same colour as the copy</a:t>
            </a:r>
            <a:r>
              <a:rPr lang="en-US" baseline="0"/>
              <a:t> – so here it should be the deep purple. It also needs to  be bigger.</a:t>
            </a:r>
          </a:p>
          <a:p>
            <a:endParaRPr lang="en-US" baseline="0"/>
          </a:p>
          <a:p>
            <a:r>
              <a:rPr lang="en-US" baseline="0"/>
              <a:t>Apply to all header slides – making sure the logo matches the copy colour.</a:t>
            </a:r>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1CF45C-DA1D-3445-9E86-82761D4770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8125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1CF45C-DA1D-3445-9E86-82761D4770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1636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1CF45C-DA1D-3445-9E86-82761D4770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11213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1CF45C-DA1D-3445-9E86-82761D4770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24404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1CF45C-DA1D-3445-9E86-82761D4770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12210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1CF45C-DA1D-3445-9E86-82761D4770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76841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1CF45C-DA1D-3445-9E86-82761D4770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64047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1CF45C-DA1D-3445-9E86-82761D4770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11430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1CF45C-DA1D-3445-9E86-82761D4770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70077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1CF45C-DA1D-3445-9E86-82761D4770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86564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1CF45C-DA1D-3445-9E86-82761D4770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27214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1CF45C-DA1D-3445-9E86-82761D4770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90635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1CF45C-DA1D-3445-9E86-82761D4770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05481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1CF45C-DA1D-3445-9E86-82761D4770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99850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1CF45C-DA1D-3445-9E86-82761D4770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80740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1CF45C-DA1D-3445-9E86-82761D4770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61245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1CF45C-DA1D-3445-9E86-82761D4770B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12346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D5BA490-5DF2-4A28-9A57-7CF22005B8BB}" type="datetimeFigureOut">
              <a:rPr lang="en-GB" smtClean="0"/>
              <a:t>23/06/2017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40D368-E5F5-4A15-99F5-64EE8C0BB21E}" type="slidenum">
              <a:rPr lang="en-GB" smtClean="0"/>
              <a:t>‹#›</a:t>
            </a:fld>
            <a:endParaRPr lang="en-GB"/>
          </a:p>
        </p:txBody>
      </p:sp>
    </p:spTree>
    <p:extLst>
      <p:ext uri="{BB962C8B-B14F-4D97-AF65-F5344CB8AC3E}">
        <p14:creationId xmlns:p14="http://schemas.microsoft.com/office/powerpoint/2010/main" val="587325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D5BA490-5DF2-4A28-9A57-7CF22005B8BB}" type="datetimeFigureOut">
              <a:rPr lang="en-GB" smtClean="0"/>
              <a:t>23/06/2017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40D368-E5F5-4A15-99F5-64EE8C0BB21E}" type="slidenum">
              <a:rPr lang="en-GB" smtClean="0"/>
              <a:t>‹#›</a:t>
            </a:fld>
            <a:endParaRPr lang="en-GB"/>
          </a:p>
        </p:txBody>
      </p:sp>
    </p:spTree>
    <p:extLst>
      <p:ext uri="{BB962C8B-B14F-4D97-AF65-F5344CB8AC3E}">
        <p14:creationId xmlns:p14="http://schemas.microsoft.com/office/powerpoint/2010/main" val="127058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D5BA490-5DF2-4A28-9A57-7CF22005B8BB}" type="datetimeFigureOut">
              <a:rPr lang="en-GB" smtClean="0"/>
              <a:t>23/06/2017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40D368-E5F5-4A15-99F5-64EE8C0BB21E}" type="slidenum">
              <a:rPr lang="en-GB" smtClean="0"/>
              <a:t>‹#›</a:t>
            </a:fld>
            <a:endParaRPr lang="en-GB"/>
          </a:p>
        </p:txBody>
      </p:sp>
    </p:spTree>
    <p:extLst>
      <p:ext uri="{BB962C8B-B14F-4D97-AF65-F5344CB8AC3E}">
        <p14:creationId xmlns:p14="http://schemas.microsoft.com/office/powerpoint/2010/main" val="1698267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22C8EE-D64E-CE4D-9476-262DDEE67769}"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8556B-0550-F24C-A15F-CAB321174B4D}" type="slidenum">
              <a:rPr lang="en-US" smtClean="0"/>
              <a:t>‹#›</a:t>
            </a:fld>
            <a:endParaRPr lang="en-US"/>
          </a:p>
        </p:txBody>
      </p:sp>
    </p:spTree>
    <p:extLst>
      <p:ext uri="{BB962C8B-B14F-4D97-AF65-F5344CB8AC3E}">
        <p14:creationId xmlns:p14="http://schemas.microsoft.com/office/powerpoint/2010/main" val="3872843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22C8EE-D64E-CE4D-9476-262DDEE67769}"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8556B-0550-F24C-A15F-CAB321174B4D}" type="slidenum">
              <a:rPr lang="en-US" smtClean="0"/>
              <a:t>‹#›</a:t>
            </a:fld>
            <a:endParaRPr lang="en-US"/>
          </a:p>
        </p:txBody>
      </p:sp>
    </p:spTree>
    <p:extLst>
      <p:ext uri="{BB962C8B-B14F-4D97-AF65-F5344CB8AC3E}">
        <p14:creationId xmlns:p14="http://schemas.microsoft.com/office/powerpoint/2010/main" val="3513353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22C8EE-D64E-CE4D-9476-262DDEE67769}"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8556B-0550-F24C-A15F-CAB321174B4D}" type="slidenum">
              <a:rPr lang="en-US" smtClean="0"/>
              <a:t>‹#›</a:t>
            </a:fld>
            <a:endParaRPr lang="en-US"/>
          </a:p>
        </p:txBody>
      </p:sp>
    </p:spTree>
    <p:extLst>
      <p:ext uri="{BB962C8B-B14F-4D97-AF65-F5344CB8AC3E}">
        <p14:creationId xmlns:p14="http://schemas.microsoft.com/office/powerpoint/2010/main" val="4035027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22C8EE-D64E-CE4D-9476-262DDEE67769}"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B8556B-0550-F24C-A15F-CAB321174B4D}" type="slidenum">
              <a:rPr lang="en-US" smtClean="0"/>
              <a:t>‹#›</a:t>
            </a:fld>
            <a:endParaRPr lang="en-US"/>
          </a:p>
        </p:txBody>
      </p:sp>
    </p:spTree>
    <p:extLst>
      <p:ext uri="{BB962C8B-B14F-4D97-AF65-F5344CB8AC3E}">
        <p14:creationId xmlns:p14="http://schemas.microsoft.com/office/powerpoint/2010/main" val="3065952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22C8EE-D64E-CE4D-9476-262DDEE67769}" type="datetimeFigureOut">
              <a:rPr lang="en-US" smtClean="0"/>
              <a:t>6/23/2017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B8556B-0550-F24C-A15F-CAB321174B4D}" type="slidenum">
              <a:rPr lang="en-US" smtClean="0"/>
              <a:t>‹#›</a:t>
            </a:fld>
            <a:endParaRPr lang="en-US"/>
          </a:p>
        </p:txBody>
      </p:sp>
    </p:spTree>
    <p:extLst>
      <p:ext uri="{BB962C8B-B14F-4D97-AF65-F5344CB8AC3E}">
        <p14:creationId xmlns:p14="http://schemas.microsoft.com/office/powerpoint/2010/main" val="2636389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22C8EE-D64E-CE4D-9476-262DDEE67769}" type="datetimeFigureOut">
              <a:rPr lang="en-US" smtClean="0"/>
              <a:t>6/23/2017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B8556B-0550-F24C-A15F-CAB321174B4D}" type="slidenum">
              <a:rPr lang="en-US" smtClean="0"/>
              <a:t>‹#›</a:t>
            </a:fld>
            <a:endParaRPr lang="en-US"/>
          </a:p>
        </p:txBody>
      </p:sp>
    </p:spTree>
    <p:extLst>
      <p:ext uri="{BB962C8B-B14F-4D97-AF65-F5344CB8AC3E}">
        <p14:creationId xmlns:p14="http://schemas.microsoft.com/office/powerpoint/2010/main" val="297353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22C8EE-D64E-CE4D-9476-262DDEE67769}" type="datetimeFigureOut">
              <a:rPr lang="en-US" smtClean="0"/>
              <a:t>6/23/2017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B8556B-0550-F24C-A15F-CAB321174B4D}" type="slidenum">
              <a:rPr lang="en-US" smtClean="0"/>
              <a:t>‹#›</a:t>
            </a:fld>
            <a:endParaRPr lang="en-US"/>
          </a:p>
        </p:txBody>
      </p:sp>
    </p:spTree>
    <p:extLst>
      <p:ext uri="{BB962C8B-B14F-4D97-AF65-F5344CB8AC3E}">
        <p14:creationId xmlns:p14="http://schemas.microsoft.com/office/powerpoint/2010/main" val="218571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22C8EE-D64E-CE4D-9476-262DDEE67769}"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B8556B-0550-F24C-A15F-CAB321174B4D}" type="slidenum">
              <a:rPr lang="en-US" smtClean="0"/>
              <a:t>‹#›</a:t>
            </a:fld>
            <a:endParaRPr lang="en-US"/>
          </a:p>
        </p:txBody>
      </p:sp>
    </p:spTree>
    <p:extLst>
      <p:ext uri="{BB962C8B-B14F-4D97-AF65-F5344CB8AC3E}">
        <p14:creationId xmlns:p14="http://schemas.microsoft.com/office/powerpoint/2010/main" val="1833998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D5BA490-5DF2-4A28-9A57-7CF22005B8BB}" type="datetimeFigureOut">
              <a:rPr lang="en-GB" smtClean="0"/>
              <a:t>23/06/2017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40D368-E5F5-4A15-99F5-64EE8C0BB21E}" type="slidenum">
              <a:rPr lang="en-GB" smtClean="0"/>
              <a:t>‹#›</a:t>
            </a:fld>
            <a:endParaRPr lang="en-GB"/>
          </a:p>
        </p:txBody>
      </p:sp>
    </p:spTree>
    <p:extLst>
      <p:ext uri="{BB962C8B-B14F-4D97-AF65-F5344CB8AC3E}">
        <p14:creationId xmlns:p14="http://schemas.microsoft.com/office/powerpoint/2010/main" val="2804067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22C8EE-D64E-CE4D-9476-262DDEE67769}"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B8556B-0550-F24C-A15F-CAB321174B4D}" type="slidenum">
              <a:rPr lang="en-US" smtClean="0"/>
              <a:t>‹#›</a:t>
            </a:fld>
            <a:endParaRPr lang="en-US"/>
          </a:p>
        </p:txBody>
      </p:sp>
    </p:spTree>
    <p:extLst>
      <p:ext uri="{BB962C8B-B14F-4D97-AF65-F5344CB8AC3E}">
        <p14:creationId xmlns:p14="http://schemas.microsoft.com/office/powerpoint/2010/main" val="271215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22C8EE-D64E-CE4D-9476-262DDEE67769}"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8556B-0550-F24C-A15F-CAB321174B4D}" type="slidenum">
              <a:rPr lang="en-US" smtClean="0"/>
              <a:t>‹#›</a:t>
            </a:fld>
            <a:endParaRPr lang="en-US"/>
          </a:p>
        </p:txBody>
      </p:sp>
    </p:spTree>
    <p:extLst>
      <p:ext uri="{BB962C8B-B14F-4D97-AF65-F5344CB8AC3E}">
        <p14:creationId xmlns:p14="http://schemas.microsoft.com/office/powerpoint/2010/main" val="3590844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22C8EE-D64E-CE4D-9476-262DDEE67769}"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8556B-0550-F24C-A15F-CAB321174B4D}" type="slidenum">
              <a:rPr lang="en-US" smtClean="0"/>
              <a:t>‹#›</a:t>
            </a:fld>
            <a:endParaRPr lang="en-US"/>
          </a:p>
        </p:txBody>
      </p:sp>
    </p:spTree>
    <p:extLst>
      <p:ext uri="{BB962C8B-B14F-4D97-AF65-F5344CB8AC3E}">
        <p14:creationId xmlns:p14="http://schemas.microsoft.com/office/powerpoint/2010/main" val="3678987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5BA490-5DF2-4A28-9A57-7CF22005B8BB}" type="datetimeFigureOut">
              <a:rPr lang="en-GB" smtClean="0"/>
              <a:t>23/06/2017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40D368-E5F5-4A15-99F5-64EE8C0BB21E}" type="slidenum">
              <a:rPr lang="en-GB" smtClean="0"/>
              <a:t>‹#›</a:t>
            </a:fld>
            <a:endParaRPr lang="en-GB"/>
          </a:p>
        </p:txBody>
      </p:sp>
    </p:spTree>
    <p:extLst>
      <p:ext uri="{BB962C8B-B14F-4D97-AF65-F5344CB8AC3E}">
        <p14:creationId xmlns:p14="http://schemas.microsoft.com/office/powerpoint/2010/main" val="4243515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D5BA490-5DF2-4A28-9A57-7CF22005B8BB}" type="datetimeFigureOut">
              <a:rPr lang="en-GB" smtClean="0"/>
              <a:t>23/06/2017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40D368-E5F5-4A15-99F5-64EE8C0BB21E}" type="slidenum">
              <a:rPr lang="en-GB" smtClean="0"/>
              <a:t>‹#›</a:t>
            </a:fld>
            <a:endParaRPr lang="en-GB"/>
          </a:p>
        </p:txBody>
      </p:sp>
    </p:spTree>
    <p:extLst>
      <p:ext uri="{BB962C8B-B14F-4D97-AF65-F5344CB8AC3E}">
        <p14:creationId xmlns:p14="http://schemas.microsoft.com/office/powerpoint/2010/main" val="367541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D5BA490-5DF2-4A28-9A57-7CF22005B8BB}" type="datetimeFigureOut">
              <a:rPr lang="en-GB" smtClean="0"/>
              <a:t>23/06/2017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D40D368-E5F5-4A15-99F5-64EE8C0BB21E}" type="slidenum">
              <a:rPr lang="en-GB" smtClean="0"/>
              <a:t>‹#›</a:t>
            </a:fld>
            <a:endParaRPr lang="en-GB"/>
          </a:p>
        </p:txBody>
      </p:sp>
    </p:spTree>
    <p:extLst>
      <p:ext uri="{BB962C8B-B14F-4D97-AF65-F5344CB8AC3E}">
        <p14:creationId xmlns:p14="http://schemas.microsoft.com/office/powerpoint/2010/main" val="2367399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D5BA490-5DF2-4A28-9A57-7CF22005B8BB}" type="datetimeFigureOut">
              <a:rPr lang="en-GB" smtClean="0"/>
              <a:t>23/06/2017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D40D368-E5F5-4A15-99F5-64EE8C0BB21E}" type="slidenum">
              <a:rPr lang="en-GB" smtClean="0"/>
              <a:t>‹#›</a:t>
            </a:fld>
            <a:endParaRPr lang="en-GB"/>
          </a:p>
        </p:txBody>
      </p:sp>
    </p:spTree>
    <p:extLst>
      <p:ext uri="{BB962C8B-B14F-4D97-AF65-F5344CB8AC3E}">
        <p14:creationId xmlns:p14="http://schemas.microsoft.com/office/powerpoint/2010/main" val="2866831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BA490-5DF2-4A28-9A57-7CF22005B8BB}" type="datetimeFigureOut">
              <a:rPr lang="en-GB" smtClean="0"/>
              <a:t>23/06/2017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D40D368-E5F5-4A15-99F5-64EE8C0BB21E}" type="slidenum">
              <a:rPr lang="en-GB" smtClean="0"/>
              <a:t>‹#›</a:t>
            </a:fld>
            <a:endParaRPr lang="en-GB"/>
          </a:p>
        </p:txBody>
      </p:sp>
    </p:spTree>
    <p:extLst>
      <p:ext uri="{BB962C8B-B14F-4D97-AF65-F5344CB8AC3E}">
        <p14:creationId xmlns:p14="http://schemas.microsoft.com/office/powerpoint/2010/main" val="1854721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5BA490-5DF2-4A28-9A57-7CF22005B8BB}" type="datetimeFigureOut">
              <a:rPr lang="en-GB" smtClean="0"/>
              <a:t>23/06/2017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40D368-E5F5-4A15-99F5-64EE8C0BB21E}" type="slidenum">
              <a:rPr lang="en-GB" smtClean="0"/>
              <a:t>‹#›</a:t>
            </a:fld>
            <a:endParaRPr lang="en-GB"/>
          </a:p>
        </p:txBody>
      </p:sp>
    </p:spTree>
    <p:extLst>
      <p:ext uri="{BB962C8B-B14F-4D97-AF65-F5344CB8AC3E}">
        <p14:creationId xmlns:p14="http://schemas.microsoft.com/office/powerpoint/2010/main" val="61786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5BA490-5DF2-4A28-9A57-7CF22005B8BB}" type="datetimeFigureOut">
              <a:rPr lang="en-GB" smtClean="0"/>
              <a:t>23/06/2017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40D368-E5F5-4A15-99F5-64EE8C0BB21E}" type="slidenum">
              <a:rPr lang="en-GB" smtClean="0"/>
              <a:t>‹#›</a:t>
            </a:fld>
            <a:endParaRPr lang="en-GB"/>
          </a:p>
        </p:txBody>
      </p:sp>
    </p:spTree>
    <p:extLst>
      <p:ext uri="{BB962C8B-B14F-4D97-AF65-F5344CB8AC3E}">
        <p14:creationId xmlns:p14="http://schemas.microsoft.com/office/powerpoint/2010/main" val="1752675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BA490-5DF2-4A28-9A57-7CF22005B8BB}" type="datetimeFigureOut">
              <a:rPr lang="en-GB" smtClean="0"/>
              <a:t>23/06/2017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0D368-E5F5-4A15-99F5-64EE8C0BB21E}" type="slidenum">
              <a:rPr lang="en-GB" smtClean="0"/>
              <a:t>‹#›</a:t>
            </a:fld>
            <a:endParaRPr lang="en-GB"/>
          </a:p>
        </p:txBody>
      </p:sp>
    </p:spTree>
    <p:extLst>
      <p:ext uri="{BB962C8B-B14F-4D97-AF65-F5344CB8AC3E}">
        <p14:creationId xmlns:p14="http://schemas.microsoft.com/office/powerpoint/2010/main" val="1877222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22C8EE-D64E-CE4D-9476-262DDEE67769}" type="datetimeFigureOut">
              <a:rPr lang="en-US" smtClean="0"/>
              <a:t>6/23/2017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B8556B-0550-F24C-A15F-CAB321174B4D}" type="slidenum">
              <a:rPr lang="en-US" smtClean="0"/>
              <a:t>‹#›</a:t>
            </a:fld>
            <a:endParaRPr lang="en-US"/>
          </a:p>
        </p:txBody>
      </p:sp>
    </p:spTree>
    <p:extLst>
      <p:ext uri="{BB962C8B-B14F-4D97-AF65-F5344CB8AC3E}">
        <p14:creationId xmlns:p14="http://schemas.microsoft.com/office/powerpoint/2010/main" val="3391021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0.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0.emf"/><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0.emf"/><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0.emf"/></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emf"/><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29"/>
        </a:solidFill>
        <a:effectLst/>
      </p:bgPr>
    </p:bg>
    <p:spTree>
      <p:nvGrpSpPr>
        <p:cNvPr id="1" name=""/>
        <p:cNvGrpSpPr/>
        <p:nvPr/>
      </p:nvGrpSpPr>
      <p:grpSpPr>
        <a:xfrm>
          <a:off x="0" y="0"/>
          <a:ext cx="0" cy="0"/>
          <a:chOff x="0" y="0"/>
          <a:chExt cx="0" cy="0"/>
        </a:xfrm>
      </p:grpSpPr>
      <p:sp>
        <p:nvSpPr>
          <p:cNvPr id="5" name="TextBox 4"/>
          <p:cNvSpPr txBox="1"/>
          <p:nvPr/>
        </p:nvSpPr>
        <p:spPr>
          <a:xfrm>
            <a:off x="866392" y="3259237"/>
            <a:ext cx="9311278" cy="861774"/>
          </a:xfrm>
          <a:prstGeom prst="rect">
            <a:avLst/>
          </a:prstGeom>
          <a:noFill/>
        </p:spPr>
        <p:txBody>
          <a:bodyPr wrap="square" rtlCol="0" anchor="t">
            <a:spAutoFit/>
          </a:bodyPr>
          <a:lstStyle/>
          <a:p>
            <a:pPr lvl="0"/>
            <a:r>
              <a:rPr lang="en-US" sz="5000" kern="0" dirty="0">
                <a:solidFill>
                  <a:schemeClr val="accent5">
                    <a:lumMod val="75000"/>
                  </a:schemeClr>
                </a:solidFill>
                <a:latin typeface="Trebuchet MS Bold" charset="0"/>
              </a:rPr>
              <a:t>Turner Prize Masterclass</a:t>
            </a:r>
            <a:endParaRPr kumimoji="0" lang="en-US" sz="5000" b="0" i="0" u="none" strike="noStrike" kern="0" cap="none" spc="0" normalizeH="0" baseline="0" noProof="0" dirty="0">
              <a:ln>
                <a:noFill/>
              </a:ln>
              <a:solidFill>
                <a:schemeClr val="accent5">
                  <a:lumMod val="75000"/>
                </a:schemeClr>
              </a:solidFill>
              <a:effectLst/>
              <a:uLnTx/>
              <a:uFillTx/>
              <a:latin typeface="Trebuchet MS Bold"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417" y="1399613"/>
            <a:ext cx="2496715" cy="1406879"/>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3300" y="431800"/>
            <a:ext cx="3568700" cy="6426200"/>
          </a:xfrm>
          <a:prstGeom prst="rect">
            <a:avLst/>
          </a:prstGeom>
        </p:spPr>
      </p:pic>
      <p:sp>
        <p:nvSpPr>
          <p:cNvPr id="6" name="Subtitle 2"/>
          <p:cNvSpPr>
            <a:spLocks noGrp="1"/>
          </p:cNvSpPr>
          <p:nvPr>
            <p:ph type="subTitle" idx="1"/>
          </p:nvPr>
        </p:nvSpPr>
        <p:spPr>
          <a:xfrm>
            <a:off x="994636" y="4330169"/>
            <a:ext cx="4872519" cy="595335"/>
          </a:xfrm>
        </p:spPr>
        <p:txBody>
          <a:bodyPr>
            <a:normAutofit/>
          </a:bodyPr>
          <a:lstStyle/>
          <a:p>
            <a:pPr algn="r"/>
            <a:r>
              <a:rPr lang="en-GB" sz="1800" dirty="0">
                <a:latin typeface="Trebuchet MS" panose="020B0603020202020204" pitchFamily="34" charset="0"/>
              </a:rPr>
              <a:t>26/06/2017</a:t>
            </a:r>
            <a:r>
              <a:rPr lang="en-GB" sz="2000" dirty="0"/>
              <a:t>     </a:t>
            </a:r>
          </a:p>
          <a:p>
            <a:pPr algn="r"/>
            <a:endParaRPr lang="en-GB" sz="2000" dirty="0"/>
          </a:p>
        </p:txBody>
      </p:sp>
      <p:sp>
        <p:nvSpPr>
          <p:cNvPr id="2" name="TextBox 1"/>
          <p:cNvSpPr txBox="1"/>
          <p:nvPr/>
        </p:nvSpPr>
        <p:spPr>
          <a:xfrm>
            <a:off x="4970084" y="4023398"/>
            <a:ext cx="3277772" cy="1261884"/>
          </a:xfrm>
          <a:prstGeom prst="rect">
            <a:avLst/>
          </a:prstGeom>
          <a:noFill/>
        </p:spPr>
        <p:txBody>
          <a:bodyPr wrap="square" rtlCol="0">
            <a:spAutoFit/>
          </a:bodyPr>
          <a:lstStyle/>
          <a:p>
            <a:pPr algn="r"/>
            <a:endParaRPr lang="en-GB" dirty="0"/>
          </a:p>
          <a:p>
            <a:pPr algn="r"/>
            <a:r>
              <a:rPr lang="en-GB" sz="2000" dirty="0">
                <a:solidFill>
                  <a:schemeClr val="accent5">
                    <a:lumMod val="75000"/>
                  </a:schemeClr>
                </a:solidFill>
                <a:latin typeface="Trebuchet MS" panose="020B0603020202020204" pitchFamily="34" charset="0"/>
              </a:rPr>
              <a:t>#TurnerPrize2017</a:t>
            </a:r>
          </a:p>
          <a:p>
            <a:pPr algn="r"/>
            <a:r>
              <a:rPr lang="en-GB" sz="2000" dirty="0">
                <a:solidFill>
                  <a:schemeClr val="accent5">
                    <a:lumMod val="75000"/>
                  </a:schemeClr>
                </a:solidFill>
                <a:latin typeface="Trebuchet MS" panose="020B0603020202020204" pitchFamily="34" charset="0"/>
              </a:rPr>
              <a:t>#</a:t>
            </a:r>
            <a:r>
              <a:rPr lang="en-GB" sz="2000" dirty="0" err="1">
                <a:solidFill>
                  <a:schemeClr val="accent5">
                    <a:lumMod val="75000"/>
                  </a:schemeClr>
                </a:solidFill>
                <a:latin typeface="Trebuchet MS" panose="020B0603020202020204" pitchFamily="34" charset="0"/>
              </a:rPr>
              <a:t>TurnerPrize</a:t>
            </a:r>
            <a:endParaRPr lang="en-GB" sz="2000" dirty="0">
              <a:solidFill>
                <a:schemeClr val="accent5">
                  <a:lumMod val="75000"/>
                </a:schemeClr>
              </a:solidFill>
              <a:latin typeface="Trebuchet MS" panose="020B0603020202020204" pitchFamily="34" charset="0"/>
            </a:endParaRPr>
          </a:p>
          <a:p>
            <a:endParaRPr lang="en-GB" dirty="0"/>
          </a:p>
        </p:txBody>
      </p:sp>
    </p:spTree>
    <p:extLst>
      <p:ext uri="{BB962C8B-B14F-4D97-AF65-F5344CB8AC3E}">
        <p14:creationId xmlns:p14="http://schemas.microsoft.com/office/powerpoint/2010/main" val="2140970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6764" b="7862"/>
          <a:stretch/>
        </p:blipFill>
        <p:spPr>
          <a:xfrm>
            <a:off x="0" y="0"/>
            <a:ext cx="12192000" cy="6858000"/>
          </a:xfrm>
          <a:prstGeom prst="rect">
            <a:avLst/>
          </a:prstGeom>
        </p:spPr>
      </p:pic>
      <p:sp>
        <p:nvSpPr>
          <p:cNvPr id="5" name="TextBox 4"/>
          <p:cNvSpPr txBox="1"/>
          <p:nvPr/>
        </p:nvSpPr>
        <p:spPr>
          <a:xfrm>
            <a:off x="292942" y="5160909"/>
            <a:ext cx="8242853" cy="1200329"/>
          </a:xfrm>
          <a:prstGeom prst="rect">
            <a:avLst/>
          </a:prstGeom>
          <a:noFill/>
        </p:spPr>
        <p:txBody>
          <a:bodyPr wrap="square" rtlCol="0">
            <a:spAutoFit/>
          </a:bodyPr>
          <a:lstStyle/>
          <a:p>
            <a:r>
              <a:rPr lang="en-GB" sz="7200" b="1" dirty="0">
                <a:solidFill>
                  <a:srgbClr val="5A2781"/>
                </a:solidFill>
                <a:latin typeface="Trebuchet MS" panose="020B0603020202020204" pitchFamily="34" charset="0"/>
              </a:rPr>
              <a:t>2001</a:t>
            </a:r>
          </a:p>
        </p:txBody>
      </p:sp>
      <p:sp>
        <p:nvSpPr>
          <p:cNvPr id="6" name="TextBox 5"/>
          <p:cNvSpPr txBox="1"/>
          <p:nvPr/>
        </p:nvSpPr>
        <p:spPr>
          <a:xfrm>
            <a:off x="331303" y="6281863"/>
            <a:ext cx="10930255" cy="369332"/>
          </a:xfrm>
          <a:prstGeom prst="rect">
            <a:avLst/>
          </a:prstGeom>
          <a:noFill/>
        </p:spPr>
        <p:txBody>
          <a:bodyPr wrap="square" rtlCol="0">
            <a:spAutoFit/>
          </a:bodyPr>
          <a:lstStyle/>
          <a:p>
            <a:r>
              <a:rPr lang="en-GB" dirty="0">
                <a:latin typeface="Trebuchet MS" panose="020B0603020202020204" pitchFamily="34" charset="0"/>
              </a:rPr>
              <a:t>Martin Creed, </a:t>
            </a:r>
            <a:r>
              <a:rPr lang="en-GB" i="1" dirty="0">
                <a:latin typeface="Trebuchet MS" panose="020B0603020202020204" pitchFamily="34" charset="0"/>
              </a:rPr>
              <a:t>Work No. 227: The lights going on and off </a:t>
            </a:r>
            <a:r>
              <a:rPr lang="en-GB" dirty="0">
                <a:latin typeface="Trebuchet MS" panose="020B0603020202020204" pitchFamily="34" charset="0"/>
              </a:rPr>
              <a:t>(2001) Photo courtesy Tate and the artist. </a:t>
            </a:r>
          </a:p>
        </p:txBody>
      </p:sp>
    </p:spTree>
    <p:extLst>
      <p:ext uri="{BB962C8B-B14F-4D97-AF65-F5344CB8AC3E}">
        <p14:creationId xmlns:p14="http://schemas.microsoft.com/office/powerpoint/2010/main" val="3927994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grayson perry turner prize"/>
          <p:cNvPicPr>
            <a:picLocks noChangeAspect="1" noChangeArrowheads="1"/>
          </p:cNvPicPr>
          <p:nvPr/>
        </p:nvPicPr>
        <p:blipFill rotWithShape="1">
          <a:blip r:embed="rId2">
            <a:extLst>
              <a:ext uri="{28A0092B-C50C-407E-A947-70E740481C1C}">
                <a14:useLocalDpi xmlns:a14="http://schemas.microsoft.com/office/drawing/2010/main" val="0"/>
              </a:ext>
            </a:extLst>
          </a:blip>
          <a:srcRect t="10000" b="1855"/>
          <a:stretch/>
        </p:blipFill>
        <p:spPr bwMode="auto">
          <a:xfrm>
            <a:off x="-256674" y="0"/>
            <a:ext cx="12448674"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98403" y="216150"/>
            <a:ext cx="7707186" cy="1200329"/>
          </a:xfrm>
          <a:prstGeom prst="rect">
            <a:avLst/>
          </a:prstGeom>
          <a:noFill/>
        </p:spPr>
        <p:txBody>
          <a:bodyPr wrap="square" rtlCol="0">
            <a:spAutoFit/>
          </a:bodyPr>
          <a:lstStyle/>
          <a:p>
            <a:r>
              <a:rPr lang="en-GB" sz="7200" b="1" dirty="0">
                <a:solidFill>
                  <a:srgbClr val="5A2781"/>
                </a:solidFill>
                <a:latin typeface="Trebuchet MS" panose="020B0603020202020204" pitchFamily="34" charset="0"/>
              </a:rPr>
              <a:t>2003</a:t>
            </a:r>
          </a:p>
        </p:txBody>
      </p:sp>
      <p:sp>
        <p:nvSpPr>
          <p:cNvPr id="4" name="TextBox 3"/>
          <p:cNvSpPr txBox="1"/>
          <p:nvPr/>
        </p:nvSpPr>
        <p:spPr>
          <a:xfrm>
            <a:off x="178646" y="6488668"/>
            <a:ext cx="9580099" cy="369332"/>
          </a:xfrm>
          <a:prstGeom prst="rect">
            <a:avLst/>
          </a:prstGeom>
          <a:noFill/>
        </p:spPr>
        <p:txBody>
          <a:bodyPr wrap="square" rtlCol="0">
            <a:spAutoFit/>
          </a:bodyPr>
          <a:lstStyle/>
          <a:p>
            <a:r>
              <a:rPr lang="en-GB" dirty="0">
                <a:latin typeface="Trebuchet MS" panose="020B0603020202020204" pitchFamily="34" charset="0"/>
              </a:rPr>
              <a:t>Grayson Perry. Photo courtesy Tate and the artist. </a:t>
            </a:r>
          </a:p>
        </p:txBody>
      </p:sp>
    </p:spTree>
    <p:extLst>
      <p:ext uri="{BB962C8B-B14F-4D97-AF65-F5344CB8AC3E}">
        <p14:creationId xmlns:p14="http://schemas.microsoft.com/office/powerpoint/2010/main" val="3769556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9782" b="5842"/>
          <a:stretch/>
        </p:blipFill>
        <p:spPr>
          <a:xfrm>
            <a:off x="0" y="0"/>
            <a:ext cx="12192000" cy="6858000"/>
          </a:xfrm>
          <a:prstGeom prst="rect">
            <a:avLst/>
          </a:prstGeom>
        </p:spPr>
      </p:pic>
      <p:sp>
        <p:nvSpPr>
          <p:cNvPr id="5" name="TextBox 4"/>
          <p:cNvSpPr txBox="1"/>
          <p:nvPr/>
        </p:nvSpPr>
        <p:spPr>
          <a:xfrm>
            <a:off x="344555" y="647892"/>
            <a:ext cx="8242853" cy="1200329"/>
          </a:xfrm>
          <a:prstGeom prst="rect">
            <a:avLst/>
          </a:prstGeom>
          <a:noFill/>
        </p:spPr>
        <p:txBody>
          <a:bodyPr wrap="square" rtlCol="0">
            <a:spAutoFit/>
          </a:bodyPr>
          <a:lstStyle/>
          <a:p>
            <a:r>
              <a:rPr lang="en-GB" sz="7200" b="1" dirty="0">
                <a:solidFill>
                  <a:srgbClr val="5A2781"/>
                </a:solidFill>
                <a:latin typeface="Trebuchet MS" panose="020B0603020202020204" pitchFamily="34" charset="0"/>
              </a:rPr>
              <a:t>2007</a:t>
            </a:r>
          </a:p>
        </p:txBody>
      </p:sp>
      <p:sp>
        <p:nvSpPr>
          <p:cNvPr id="7" name="TextBox 6"/>
          <p:cNvSpPr txBox="1"/>
          <p:nvPr/>
        </p:nvSpPr>
        <p:spPr>
          <a:xfrm>
            <a:off x="344555" y="6488668"/>
            <a:ext cx="9580099" cy="369332"/>
          </a:xfrm>
          <a:prstGeom prst="rect">
            <a:avLst/>
          </a:prstGeom>
          <a:noFill/>
        </p:spPr>
        <p:txBody>
          <a:bodyPr wrap="square" rtlCol="0">
            <a:spAutoFit/>
          </a:bodyPr>
          <a:lstStyle/>
          <a:p>
            <a:r>
              <a:rPr lang="en-GB" dirty="0">
                <a:latin typeface="Trebuchet MS" panose="020B0603020202020204" pitchFamily="34" charset="0"/>
              </a:rPr>
              <a:t>Mark </a:t>
            </a:r>
            <a:r>
              <a:rPr lang="en-GB" dirty="0" err="1">
                <a:latin typeface="Trebuchet MS" panose="020B0603020202020204" pitchFamily="34" charset="0"/>
              </a:rPr>
              <a:t>Wallinger</a:t>
            </a:r>
            <a:r>
              <a:rPr lang="en-GB" dirty="0">
                <a:latin typeface="Trebuchet MS" panose="020B0603020202020204" pitchFamily="34" charset="0"/>
              </a:rPr>
              <a:t>, </a:t>
            </a:r>
            <a:r>
              <a:rPr lang="en-GB" i="1" dirty="0">
                <a:latin typeface="Trebuchet MS" panose="020B0603020202020204" pitchFamily="34" charset="0"/>
              </a:rPr>
              <a:t>State Britain </a:t>
            </a:r>
            <a:r>
              <a:rPr lang="en-GB" dirty="0">
                <a:latin typeface="Trebuchet MS" panose="020B0603020202020204" pitchFamily="34" charset="0"/>
              </a:rPr>
              <a:t>(2007) Photo courtesy Tate and the artist. </a:t>
            </a:r>
          </a:p>
        </p:txBody>
      </p:sp>
    </p:spTree>
    <p:extLst>
      <p:ext uri="{BB962C8B-B14F-4D97-AF65-F5344CB8AC3E}">
        <p14:creationId xmlns:p14="http://schemas.microsoft.com/office/powerpoint/2010/main" val="1742488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12887"/>
        </a:solidFill>
        <a:effectLst/>
      </p:bgPr>
    </p:bg>
    <p:spTree>
      <p:nvGrpSpPr>
        <p:cNvPr id="1" name=""/>
        <p:cNvGrpSpPr/>
        <p:nvPr/>
      </p:nvGrpSpPr>
      <p:grpSpPr>
        <a:xfrm>
          <a:off x="0" y="0"/>
          <a:ext cx="0" cy="0"/>
          <a:chOff x="0" y="0"/>
          <a:chExt cx="0" cy="0"/>
        </a:xfrm>
      </p:grpSpPr>
      <p:pic>
        <p:nvPicPr>
          <p:cNvPr id="1026" name="Picture 2" descr="Image result for ferens art gallery"/>
          <p:cNvPicPr>
            <a:picLocks noChangeAspect="1" noChangeArrowheads="1"/>
          </p:cNvPicPr>
          <p:nvPr/>
        </p:nvPicPr>
        <p:blipFill rotWithShape="1">
          <a:blip r:embed="rId3">
            <a:extLst>
              <a:ext uri="{28A0092B-C50C-407E-A947-70E740481C1C}">
                <a14:useLocalDpi xmlns:a14="http://schemas.microsoft.com/office/drawing/2010/main" val="0"/>
              </a:ext>
            </a:extLst>
          </a:blip>
          <a:srcRect l="13482" r="23671"/>
          <a:stretch/>
        </p:blipFill>
        <p:spPr bwMode="auto">
          <a:xfrm>
            <a:off x="4529799" y="-11633"/>
            <a:ext cx="7662203"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Triangle 14"/>
          <p:cNvSpPr/>
          <p:nvPr/>
        </p:nvSpPr>
        <p:spPr>
          <a:xfrm rot="13500000">
            <a:off x="2092964" y="1004330"/>
            <a:ext cx="4849338" cy="4849338"/>
          </a:xfrm>
          <a:prstGeom prst="rtTriangle">
            <a:avLst/>
          </a:prstGeom>
          <a:solidFill>
            <a:srgbClr val="512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extBox 1"/>
          <p:cNvSpPr txBox="1"/>
          <p:nvPr/>
        </p:nvSpPr>
        <p:spPr>
          <a:xfrm>
            <a:off x="-1" y="2101754"/>
            <a:ext cx="6615145" cy="2400657"/>
          </a:xfrm>
          <a:prstGeom prst="rect">
            <a:avLst/>
          </a:prstGeom>
          <a:noFill/>
        </p:spPr>
        <p:txBody>
          <a:bodyPr wrap="square" rtlCol="0">
            <a:spAutoFit/>
          </a:bodyPr>
          <a:lstStyle/>
          <a:p>
            <a:pPr algn="ctr"/>
            <a:r>
              <a:rPr lang="en-GB" sz="5000" b="1" dirty="0">
                <a:solidFill>
                  <a:schemeClr val="bg1"/>
                </a:solidFill>
                <a:latin typeface="Trebuchet MS" panose="020B0603020202020204" pitchFamily="34" charset="0"/>
              </a:rPr>
              <a:t>Turner Prize 2017</a:t>
            </a:r>
          </a:p>
          <a:p>
            <a:pPr algn="ctr"/>
            <a:endParaRPr lang="en-GB" sz="2500" dirty="0">
              <a:solidFill>
                <a:schemeClr val="bg1"/>
              </a:solidFill>
              <a:latin typeface="Trebuchet MS" panose="020B0603020202020204" pitchFamily="34" charset="0"/>
            </a:endParaRPr>
          </a:p>
          <a:p>
            <a:pPr algn="ctr"/>
            <a:r>
              <a:rPr lang="en-GB" sz="2500" dirty="0">
                <a:solidFill>
                  <a:schemeClr val="bg1"/>
                </a:solidFill>
                <a:latin typeface="Trebuchet MS" panose="020B0603020202020204" pitchFamily="34" charset="0"/>
              </a:rPr>
              <a:t>26 September 2017 – 7 January 2018</a:t>
            </a:r>
          </a:p>
          <a:p>
            <a:pPr algn="ctr"/>
            <a:endParaRPr lang="en-GB" sz="2500" dirty="0">
              <a:solidFill>
                <a:schemeClr val="bg1"/>
              </a:solidFill>
              <a:latin typeface="Trebuchet MS" panose="020B0603020202020204" pitchFamily="34" charset="0"/>
            </a:endParaRPr>
          </a:p>
          <a:p>
            <a:pPr algn="ctr"/>
            <a:r>
              <a:rPr lang="en-GB" sz="2500" dirty="0" err="1">
                <a:solidFill>
                  <a:schemeClr val="bg1"/>
                </a:solidFill>
                <a:latin typeface="Trebuchet MS" panose="020B0603020202020204" pitchFamily="34" charset="0"/>
              </a:rPr>
              <a:t>Ferens</a:t>
            </a:r>
            <a:r>
              <a:rPr lang="en-GB" sz="2500" dirty="0">
                <a:solidFill>
                  <a:schemeClr val="bg1"/>
                </a:solidFill>
                <a:latin typeface="Trebuchet MS" panose="020B0603020202020204" pitchFamily="34" charset="0"/>
              </a:rPr>
              <a:t> Art Gallery, Kingston upon Hull</a:t>
            </a:r>
          </a:p>
        </p:txBody>
      </p:sp>
      <p:pic>
        <p:nvPicPr>
          <p:cNvPr id="9" name="Picture 8"/>
          <p:cNvPicPr>
            <a:picLocks noChangeAspect="1"/>
          </p:cNvPicPr>
          <p:nvPr/>
        </p:nvPicPr>
        <p:blipFill rotWithShape="1">
          <a:blip r:embed="rId4"/>
          <a:srcRect l="22843" t="1" r="-1" b="26434"/>
          <a:stretch/>
        </p:blipFill>
        <p:spPr>
          <a:xfrm>
            <a:off x="0" y="5275321"/>
            <a:ext cx="2579922" cy="1594310"/>
          </a:xfrm>
          <a:prstGeom prst="rect">
            <a:avLst/>
          </a:prstGeom>
        </p:spPr>
      </p:pic>
      <p:pic>
        <p:nvPicPr>
          <p:cNvPr id="10" name="Picture 9"/>
          <p:cNvPicPr>
            <a:picLocks noChangeAspect="1"/>
          </p:cNvPicPr>
          <p:nvPr/>
        </p:nvPicPr>
        <p:blipFill>
          <a:blip r:embed="rId5"/>
          <a:stretch>
            <a:fillRect/>
          </a:stretch>
        </p:blipFill>
        <p:spPr>
          <a:xfrm>
            <a:off x="4258499" y="0"/>
            <a:ext cx="3932985" cy="2101754"/>
          </a:xfrm>
          <a:prstGeom prst="rect">
            <a:avLst/>
          </a:prstGeom>
        </p:spPr>
      </p:pic>
    </p:spTree>
    <p:extLst>
      <p:ext uri="{BB962C8B-B14F-4D97-AF65-F5344CB8AC3E}">
        <p14:creationId xmlns:p14="http://schemas.microsoft.com/office/powerpoint/2010/main" val="3125884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392" y="1374706"/>
            <a:ext cx="9021417" cy="1325563"/>
          </a:xfrm>
        </p:spPr>
        <p:txBody>
          <a:bodyPr>
            <a:noAutofit/>
          </a:bodyPr>
          <a:lstStyle/>
          <a:p>
            <a:r>
              <a:rPr lang="en-US" sz="4000" b="1" dirty="0">
                <a:solidFill>
                  <a:schemeClr val="accent5">
                    <a:lumMod val="75000"/>
                  </a:schemeClr>
                </a:solidFill>
                <a:latin typeface="Trebuchet MS" panose="020B0603020202020204" pitchFamily="34" charset="0"/>
              </a:rPr>
              <a:t>MYTH: The Turner Prize has nothing to do with people outside London</a:t>
            </a:r>
            <a:br>
              <a:rPr lang="en-US" sz="4000" dirty="0">
                <a:solidFill>
                  <a:schemeClr val="accent5">
                    <a:lumMod val="75000"/>
                  </a:schemeClr>
                </a:solidFill>
                <a:latin typeface="Trebuchet MS" panose="020B0603020202020204" pitchFamily="34" charset="0"/>
              </a:rPr>
            </a:br>
            <a:endParaRPr lang="en-US" sz="4000" dirty="0">
              <a:solidFill>
                <a:schemeClr val="accent5">
                  <a:lumMod val="75000"/>
                </a:schemeClr>
              </a:solidFill>
              <a:latin typeface="Trebuchet MS" panose="020B0603020202020204" pitchFamily="34" charset="0"/>
            </a:endParaRPr>
          </a:p>
        </p:txBody>
      </p:sp>
      <p:sp>
        <p:nvSpPr>
          <p:cNvPr id="3" name="Content Placeholder 2"/>
          <p:cNvSpPr>
            <a:spLocks noGrp="1"/>
          </p:cNvSpPr>
          <p:nvPr>
            <p:ph idx="1"/>
          </p:nvPr>
        </p:nvSpPr>
        <p:spPr>
          <a:xfrm>
            <a:off x="255105" y="2700269"/>
            <a:ext cx="10585174" cy="4351338"/>
          </a:xfrm>
        </p:spPr>
        <p:txBody>
          <a:bodyPr>
            <a:normAutofit/>
          </a:bodyPr>
          <a:lstStyle/>
          <a:p>
            <a:pPr indent="0">
              <a:lnSpc>
                <a:spcPct val="100000"/>
              </a:lnSpc>
              <a:spcBef>
                <a:spcPts val="0"/>
              </a:spcBef>
              <a:buNone/>
            </a:pPr>
            <a:r>
              <a:rPr lang="en-US" dirty="0">
                <a:latin typeface="Trebuchet MS" panose="020B0603020202020204" pitchFamily="34" charset="0"/>
              </a:rPr>
              <a:t>False - Artists come from all over the country and the world.</a:t>
            </a:r>
          </a:p>
          <a:p>
            <a:pPr indent="0">
              <a:lnSpc>
                <a:spcPct val="100000"/>
              </a:lnSpc>
              <a:spcBef>
                <a:spcPts val="0"/>
              </a:spcBef>
              <a:buNone/>
            </a:pPr>
            <a:endParaRPr lang="en-US" dirty="0">
              <a:latin typeface="Trebuchet MS" panose="020B0603020202020204" pitchFamily="34" charset="0"/>
            </a:endParaRPr>
          </a:p>
          <a:p>
            <a:pPr indent="0">
              <a:lnSpc>
                <a:spcPct val="100000"/>
              </a:lnSpc>
              <a:spcBef>
                <a:spcPts val="0"/>
              </a:spcBef>
              <a:buNone/>
            </a:pPr>
            <a:r>
              <a:rPr lang="en-US" dirty="0">
                <a:latin typeface="Trebuchet MS" panose="020B0603020202020204" pitchFamily="34" charset="0"/>
              </a:rPr>
              <a:t>Everywhere, in some way, is involved in discussing, teaching, making, exhibiting and influencing work surrounding the Prize.</a:t>
            </a:r>
          </a:p>
          <a:p>
            <a:pPr indent="0">
              <a:lnSpc>
                <a:spcPct val="100000"/>
              </a:lnSpc>
              <a:spcBef>
                <a:spcPts val="0"/>
              </a:spcBef>
              <a:buNone/>
            </a:pPr>
            <a:r>
              <a:rPr lang="en-US" dirty="0">
                <a:latin typeface="Trebuchet MS" panose="020B0603020202020204" pitchFamily="34" charset="0"/>
              </a:rPr>
              <a:t>     </a:t>
            </a:r>
          </a:p>
          <a:p>
            <a:endParaRPr lang="en-US" dirty="0"/>
          </a:p>
        </p:txBody>
      </p:sp>
      <p:pic>
        <p:nvPicPr>
          <p:cNvPr id="4" name="Picture 3"/>
          <p:cNvPicPr>
            <a:picLocks noChangeAspect="1"/>
          </p:cNvPicPr>
          <p:nvPr/>
        </p:nvPicPr>
        <p:blipFill rotWithShape="1">
          <a:blip r:embed="rId2"/>
          <a:srcRect l="13981" b="30763"/>
          <a:stretch/>
        </p:blipFill>
        <p:spPr>
          <a:xfrm rot="10800000">
            <a:off x="4916559" y="92765"/>
            <a:ext cx="7275441" cy="8708967"/>
          </a:xfrm>
          <a:prstGeom prst="rect">
            <a:avLst/>
          </a:prstGeom>
        </p:spPr>
      </p:pic>
    </p:spTree>
    <p:extLst>
      <p:ext uri="{BB962C8B-B14F-4D97-AF65-F5344CB8AC3E}">
        <p14:creationId xmlns:p14="http://schemas.microsoft.com/office/powerpoint/2010/main" val="3450707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785"/>
          <a:stretch/>
        </p:blipFill>
        <p:spPr>
          <a:xfrm rot="10800000">
            <a:off x="7434470" y="-566918"/>
            <a:ext cx="4757530" cy="7424918"/>
          </a:xfrm>
          <a:prstGeom prst="rect">
            <a:avLst/>
          </a:prstGeom>
        </p:spPr>
      </p:pic>
      <p:sp>
        <p:nvSpPr>
          <p:cNvPr id="5" name="Title 1"/>
          <p:cNvSpPr txBox="1">
            <a:spLocks/>
          </p:cNvSpPr>
          <p:nvPr/>
        </p:nvSpPr>
        <p:spPr>
          <a:xfrm>
            <a:off x="630950" y="680282"/>
            <a:ext cx="10515600" cy="6407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b="1" dirty="0">
                <a:latin typeface="Trebuchet MS" panose="020B0603020202020204" pitchFamily="34" charset="0"/>
              </a:rPr>
              <a:t>This year’s Turner </a:t>
            </a:r>
            <a:r>
              <a:rPr kumimoji="0" lang="en-US" sz="3200" b="1" i="0" u="none" strike="noStrike" kern="1200" cap="none" spc="0" normalizeH="0" baseline="0" noProof="0" dirty="0">
                <a:ln>
                  <a:noFill/>
                </a:ln>
                <a:effectLst/>
                <a:uLnTx/>
                <a:uFillTx/>
                <a:latin typeface="Trebuchet MS" panose="020B0603020202020204" pitchFamily="34" charset="0"/>
                <a:ea typeface="+mj-ea"/>
                <a:cs typeface="+mj-cs"/>
              </a:rPr>
              <a:t>Prize</a:t>
            </a:r>
            <a:r>
              <a:rPr kumimoji="0" lang="en-US" sz="3200" b="1" i="0" u="none" strike="noStrike" kern="1200" cap="none" spc="0" normalizeH="0" noProof="0" dirty="0">
                <a:ln>
                  <a:noFill/>
                </a:ln>
                <a:effectLst/>
                <a:uLnTx/>
                <a:uFillTx/>
                <a:latin typeface="Trebuchet MS" panose="020B0603020202020204" pitchFamily="34" charset="0"/>
                <a:ea typeface="+mj-ea"/>
                <a:cs typeface="+mj-cs"/>
              </a:rPr>
              <a:t> is different because…</a:t>
            </a:r>
            <a:endParaRPr kumimoji="0" lang="en-US" sz="3200" b="1" i="0" u="none" strike="noStrike" kern="1200" cap="none" spc="0" normalizeH="0" baseline="0" noProof="0" dirty="0">
              <a:ln>
                <a:noFill/>
              </a:ln>
              <a:effectLst/>
              <a:uLnTx/>
              <a:uFillTx/>
              <a:latin typeface="Trebuchet MS" panose="020B0603020202020204" pitchFamily="34" charset="0"/>
              <a:ea typeface="+mj-ea"/>
              <a:cs typeface="+mj-cs"/>
            </a:endParaRPr>
          </a:p>
        </p:txBody>
      </p:sp>
      <p:pic>
        <p:nvPicPr>
          <p:cNvPr id="11" name="Picture 10"/>
          <p:cNvPicPr>
            <a:picLocks noChangeAspect="1"/>
          </p:cNvPicPr>
          <p:nvPr/>
        </p:nvPicPr>
        <p:blipFill rotWithShape="1">
          <a:blip r:embed="rId4"/>
          <a:srcRect l="22843" t="1" r="-1" b="26434"/>
          <a:stretch/>
        </p:blipFill>
        <p:spPr>
          <a:xfrm>
            <a:off x="-937" y="5263690"/>
            <a:ext cx="2579922" cy="1594310"/>
          </a:xfrm>
          <a:prstGeom prst="rect">
            <a:avLst/>
          </a:prstGeom>
        </p:spPr>
      </p:pic>
      <p:sp>
        <p:nvSpPr>
          <p:cNvPr id="2" name="TextBox 1"/>
          <p:cNvSpPr txBox="1"/>
          <p:nvPr/>
        </p:nvSpPr>
        <p:spPr>
          <a:xfrm>
            <a:off x="630950" y="1844306"/>
            <a:ext cx="10063555" cy="4216539"/>
          </a:xfrm>
          <a:prstGeom prst="rect">
            <a:avLst/>
          </a:prstGeom>
          <a:noFill/>
        </p:spPr>
        <p:txBody>
          <a:bodyPr wrap="square" rtlCol="0">
            <a:spAutoFit/>
          </a:bodyPr>
          <a:lstStyle/>
          <a:p>
            <a:pPr marL="457200" indent="-457200">
              <a:buFont typeface="Arial" panose="020B0604020202020204" pitchFamily="34" charset="0"/>
              <a:buChar char="•"/>
            </a:pPr>
            <a:r>
              <a:rPr lang="en-US" sz="2500" dirty="0"/>
              <a:t>First time held actively within a gallery with a historical collection.</a:t>
            </a:r>
          </a:p>
          <a:p>
            <a:endParaRPr lang="en-US" sz="2500" dirty="0"/>
          </a:p>
          <a:p>
            <a:pPr marL="457200" indent="-457200">
              <a:buFont typeface="Arial" panose="020B0604020202020204" pitchFamily="34" charset="0"/>
              <a:buChar char="•"/>
            </a:pPr>
            <a:r>
              <a:rPr lang="en-US" sz="2500" dirty="0"/>
              <a:t>The familiar </a:t>
            </a:r>
            <a:r>
              <a:rPr lang="en-US" sz="2500" dirty="0" err="1"/>
              <a:t>Ferens</a:t>
            </a:r>
            <a:r>
              <a:rPr lang="en-US" sz="2500" dirty="0"/>
              <a:t> Art Gallery layout will be re-</a:t>
            </a:r>
            <a:r>
              <a:rPr lang="en-US" sz="2500" dirty="0" err="1"/>
              <a:t>organised</a:t>
            </a:r>
            <a:r>
              <a:rPr lang="en-US" sz="2500" dirty="0"/>
              <a:t> and re-configured to show work by the four artists alongside much loved paintings and sculpture from the permanent collection.</a:t>
            </a:r>
          </a:p>
          <a:p>
            <a:endParaRPr lang="en-US" sz="2500" dirty="0"/>
          </a:p>
          <a:p>
            <a:pPr marL="457200" indent="-457200">
              <a:buFont typeface="Arial" panose="020B0604020202020204" pitchFamily="34" charset="0"/>
              <a:buChar char="•"/>
            </a:pPr>
            <a:r>
              <a:rPr lang="en-US" sz="2500" dirty="0"/>
              <a:t>We aim to show the art work as if normal and ordinary, rather than separate and different to everything else around it.</a:t>
            </a:r>
          </a:p>
          <a:p>
            <a:pPr marL="457200" indent="-457200">
              <a:buFont typeface="Arial" panose="020B0604020202020204" pitchFamily="34" charset="0"/>
              <a:buChar char="•"/>
            </a:pPr>
            <a:endParaRPr lang="en-US" sz="2500" dirty="0"/>
          </a:p>
          <a:p>
            <a:pPr marL="457200" indent="-457200">
              <a:buFont typeface="Arial" panose="020B0604020202020204" pitchFamily="34" charset="0"/>
              <a:buChar char="•"/>
            </a:pPr>
            <a:r>
              <a:rPr lang="en-US" sz="2500" dirty="0"/>
              <a:t>No upper age limit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80682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164" t="20082" r="13261" b="43648"/>
          <a:stretch/>
        </p:blipFill>
        <p:spPr>
          <a:xfrm>
            <a:off x="569843" y="431558"/>
            <a:ext cx="5339883" cy="1827780"/>
          </a:xfrm>
          <a:prstGeom prst="rect">
            <a:avLst/>
          </a:prstGeom>
        </p:spPr>
      </p:pic>
      <p:pic>
        <p:nvPicPr>
          <p:cNvPr id="5" name="Picture 4"/>
          <p:cNvPicPr>
            <a:picLocks noChangeAspect="1"/>
          </p:cNvPicPr>
          <p:nvPr/>
        </p:nvPicPr>
        <p:blipFill rotWithShape="1">
          <a:blip r:embed="rId3"/>
          <a:srcRect l="18913" t="7322" r="44783" b="61938"/>
          <a:stretch/>
        </p:blipFill>
        <p:spPr>
          <a:xfrm>
            <a:off x="6523573" y="431558"/>
            <a:ext cx="4159957" cy="1980338"/>
          </a:xfrm>
          <a:prstGeom prst="rect">
            <a:avLst/>
          </a:prstGeom>
        </p:spPr>
      </p:pic>
      <p:grpSp>
        <p:nvGrpSpPr>
          <p:cNvPr id="8" name="Group 7"/>
          <p:cNvGrpSpPr/>
          <p:nvPr/>
        </p:nvGrpSpPr>
        <p:grpSpPr>
          <a:xfrm>
            <a:off x="6523573" y="2850095"/>
            <a:ext cx="4638261" cy="1315807"/>
            <a:chOff x="808381" y="3543900"/>
            <a:chExt cx="6440558" cy="1876239"/>
          </a:xfrm>
        </p:grpSpPr>
        <p:pic>
          <p:nvPicPr>
            <p:cNvPr id="6" name="Picture 5"/>
            <p:cNvPicPr>
              <a:picLocks noChangeAspect="1"/>
            </p:cNvPicPr>
            <p:nvPr/>
          </p:nvPicPr>
          <p:blipFill rotWithShape="1">
            <a:blip r:embed="rId4"/>
            <a:srcRect l="6631" t="58748" r="40543" b="20952"/>
            <a:stretch/>
          </p:blipFill>
          <p:spPr>
            <a:xfrm>
              <a:off x="808382" y="4028661"/>
              <a:ext cx="6440557" cy="1391478"/>
            </a:xfrm>
            <a:prstGeom prst="rect">
              <a:avLst/>
            </a:prstGeom>
          </p:spPr>
        </p:pic>
        <p:pic>
          <p:nvPicPr>
            <p:cNvPr id="7" name="Picture 6"/>
            <p:cNvPicPr>
              <a:picLocks noChangeAspect="1"/>
            </p:cNvPicPr>
            <p:nvPr/>
          </p:nvPicPr>
          <p:blipFill rotWithShape="1">
            <a:blip r:embed="rId4"/>
            <a:srcRect l="6631" t="12348" r="40543" b="80580"/>
            <a:stretch/>
          </p:blipFill>
          <p:spPr>
            <a:xfrm>
              <a:off x="808381" y="3543900"/>
              <a:ext cx="6440557" cy="484761"/>
            </a:xfrm>
            <a:prstGeom prst="rect">
              <a:avLst/>
            </a:prstGeom>
          </p:spPr>
        </p:pic>
      </p:grpSp>
      <p:grpSp>
        <p:nvGrpSpPr>
          <p:cNvPr id="12" name="Group 11"/>
          <p:cNvGrpSpPr/>
          <p:nvPr/>
        </p:nvGrpSpPr>
        <p:grpSpPr>
          <a:xfrm>
            <a:off x="715988" y="2897909"/>
            <a:ext cx="4819778" cy="1336427"/>
            <a:chOff x="6855389" y="5051121"/>
            <a:chExt cx="4819778" cy="1336427"/>
          </a:xfrm>
        </p:grpSpPr>
        <p:pic>
          <p:nvPicPr>
            <p:cNvPr id="9" name="Picture 8"/>
            <p:cNvPicPr>
              <a:picLocks noChangeAspect="1"/>
            </p:cNvPicPr>
            <p:nvPr/>
          </p:nvPicPr>
          <p:blipFill rotWithShape="1">
            <a:blip r:embed="rId5"/>
            <a:srcRect l="23912" t="62185" r="25841" b="17665"/>
            <a:stretch/>
          </p:blipFill>
          <p:spPr>
            <a:xfrm>
              <a:off x="6855389" y="5300870"/>
              <a:ext cx="4819777" cy="1086678"/>
            </a:xfrm>
            <a:prstGeom prst="rect">
              <a:avLst/>
            </a:prstGeom>
          </p:spPr>
        </p:pic>
        <p:pic>
          <p:nvPicPr>
            <p:cNvPr id="10" name="Picture 9"/>
            <p:cNvPicPr>
              <a:picLocks noChangeAspect="1"/>
            </p:cNvPicPr>
            <p:nvPr/>
          </p:nvPicPr>
          <p:blipFill rotWithShape="1">
            <a:blip r:embed="rId5"/>
            <a:srcRect l="6739" t="8899" r="43014" b="86470"/>
            <a:stretch/>
          </p:blipFill>
          <p:spPr>
            <a:xfrm>
              <a:off x="6855389" y="5051121"/>
              <a:ext cx="4819778" cy="249749"/>
            </a:xfrm>
            <a:prstGeom prst="rect">
              <a:avLst/>
            </a:prstGeom>
          </p:spPr>
        </p:pic>
      </p:grpSp>
      <p:grpSp>
        <p:nvGrpSpPr>
          <p:cNvPr id="15" name="Group 14"/>
          <p:cNvGrpSpPr/>
          <p:nvPr/>
        </p:nvGrpSpPr>
        <p:grpSpPr>
          <a:xfrm>
            <a:off x="715988" y="4757796"/>
            <a:ext cx="4345970" cy="1510482"/>
            <a:chOff x="2133599" y="5089101"/>
            <a:chExt cx="4876801" cy="1753430"/>
          </a:xfrm>
        </p:grpSpPr>
        <p:pic>
          <p:nvPicPr>
            <p:cNvPr id="13" name="Picture 12"/>
            <p:cNvPicPr>
              <a:picLocks noChangeAspect="1"/>
            </p:cNvPicPr>
            <p:nvPr/>
          </p:nvPicPr>
          <p:blipFill rotWithShape="1">
            <a:blip r:embed="rId6"/>
            <a:srcRect l="18526" t="39951" r="41474" b="39899"/>
            <a:stretch/>
          </p:blipFill>
          <p:spPr>
            <a:xfrm>
              <a:off x="2133599" y="5461301"/>
              <a:ext cx="4876801" cy="1381230"/>
            </a:xfrm>
            <a:prstGeom prst="rect">
              <a:avLst/>
            </a:prstGeom>
          </p:spPr>
        </p:pic>
        <p:pic>
          <p:nvPicPr>
            <p:cNvPr id="14" name="Picture 13"/>
            <p:cNvPicPr>
              <a:picLocks noChangeAspect="1"/>
            </p:cNvPicPr>
            <p:nvPr/>
          </p:nvPicPr>
          <p:blipFill rotWithShape="1">
            <a:blip r:embed="rId6"/>
            <a:srcRect l="13152" t="13509" r="57005" b="80203"/>
            <a:stretch/>
          </p:blipFill>
          <p:spPr>
            <a:xfrm>
              <a:off x="2133599" y="5089101"/>
              <a:ext cx="3638415" cy="431045"/>
            </a:xfrm>
            <a:prstGeom prst="rect">
              <a:avLst/>
            </a:prstGeom>
          </p:spPr>
        </p:pic>
      </p:grpSp>
      <p:grpSp>
        <p:nvGrpSpPr>
          <p:cNvPr id="18" name="Group 17"/>
          <p:cNvGrpSpPr/>
          <p:nvPr/>
        </p:nvGrpSpPr>
        <p:grpSpPr>
          <a:xfrm>
            <a:off x="6523945" y="4614785"/>
            <a:ext cx="4731026" cy="1717712"/>
            <a:chOff x="1073426" y="1358996"/>
            <a:chExt cx="6387548" cy="2378117"/>
          </a:xfrm>
        </p:grpSpPr>
        <p:pic>
          <p:nvPicPr>
            <p:cNvPr id="16" name="Picture 15"/>
            <p:cNvPicPr>
              <a:picLocks noChangeAspect="1"/>
            </p:cNvPicPr>
            <p:nvPr/>
          </p:nvPicPr>
          <p:blipFill rotWithShape="1">
            <a:blip r:embed="rId7"/>
            <a:srcRect l="8804" t="38778" r="38804" b="43307"/>
            <a:stretch/>
          </p:blipFill>
          <p:spPr>
            <a:xfrm>
              <a:off x="1073426" y="2509086"/>
              <a:ext cx="6387548" cy="1228027"/>
            </a:xfrm>
            <a:prstGeom prst="rect">
              <a:avLst/>
            </a:prstGeom>
          </p:spPr>
        </p:pic>
        <p:pic>
          <p:nvPicPr>
            <p:cNvPr id="17" name="Picture 16"/>
            <p:cNvPicPr>
              <a:picLocks noChangeAspect="1"/>
            </p:cNvPicPr>
            <p:nvPr/>
          </p:nvPicPr>
          <p:blipFill rotWithShape="1">
            <a:blip r:embed="rId7"/>
            <a:srcRect l="8804" t="10487" r="38804" b="72665"/>
            <a:stretch/>
          </p:blipFill>
          <p:spPr>
            <a:xfrm>
              <a:off x="1073426" y="1358996"/>
              <a:ext cx="6387548" cy="1154880"/>
            </a:xfrm>
            <a:prstGeom prst="rect">
              <a:avLst/>
            </a:prstGeom>
          </p:spPr>
        </p:pic>
      </p:grpSp>
    </p:spTree>
    <p:extLst>
      <p:ext uri="{BB962C8B-B14F-4D97-AF65-F5344CB8AC3E}">
        <p14:creationId xmlns:p14="http://schemas.microsoft.com/office/powerpoint/2010/main" val="1894003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2038" t="13256" b="18752"/>
          <a:stretch/>
        </p:blipFill>
        <p:spPr>
          <a:xfrm rot="10800000">
            <a:off x="6904395" y="0"/>
            <a:ext cx="5287603" cy="6858000"/>
          </a:xfrm>
          <a:prstGeom prst="rect">
            <a:avLst/>
          </a:prstGeom>
        </p:spPr>
      </p:pic>
      <p:sp>
        <p:nvSpPr>
          <p:cNvPr id="9" name="TextBox 8"/>
          <p:cNvSpPr txBox="1"/>
          <p:nvPr/>
        </p:nvSpPr>
        <p:spPr>
          <a:xfrm>
            <a:off x="739613" y="548061"/>
            <a:ext cx="7980262" cy="113877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000" b="1" i="0" u="none" strike="noStrike" kern="0" cap="none" spc="0" normalizeH="0" baseline="0" noProof="0" dirty="0">
                <a:ln>
                  <a:noFill/>
                </a:ln>
                <a:solidFill>
                  <a:srgbClr val="512887"/>
                </a:solidFill>
                <a:effectLst/>
                <a:uLnTx/>
                <a:uFillTx/>
                <a:latin typeface="Trebuchet MS" charset="0"/>
                <a:ea typeface="Trebuchet MS" charset="0"/>
                <a:cs typeface="Trebuchet MS" charset="0"/>
              </a:rPr>
              <a:t>2017 Turner Prize Jury</a:t>
            </a:r>
            <a:endParaRPr kumimoji="0" lang="en-US" sz="5000" b="1" i="0" u="none" strike="noStrike" kern="0" cap="none" spc="0" normalizeH="0" baseline="0" noProof="0" dirty="0">
              <a:ln>
                <a:noFill/>
              </a:ln>
              <a:solidFill>
                <a:srgbClr val="512887"/>
              </a:solidFill>
              <a:effectLst/>
              <a:uLnTx/>
              <a:uFillTx/>
              <a:latin typeface="Trebuchet MS" charset="0"/>
              <a:ea typeface="Trebuchet MS" charset="0"/>
              <a:cs typeface="Trebuchet MS"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12887"/>
              </a:solidFill>
              <a:effectLst/>
              <a:uLnTx/>
              <a:uFillTx/>
              <a:latin typeface="oc" charset="0"/>
            </a:endParaRPr>
          </a:p>
        </p:txBody>
      </p:sp>
      <p:pic>
        <p:nvPicPr>
          <p:cNvPr id="20" name="Picture 19"/>
          <p:cNvPicPr>
            <a:picLocks noChangeAspect="1"/>
          </p:cNvPicPr>
          <p:nvPr/>
        </p:nvPicPr>
        <p:blipFill rotWithShape="1">
          <a:blip r:embed="rId4"/>
          <a:srcRect l="35109" t="14282" r="40888" b="46792"/>
          <a:stretch/>
        </p:blipFill>
        <p:spPr>
          <a:xfrm>
            <a:off x="739668" y="1624949"/>
            <a:ext cx="2345633" cy="2138663"/>
          </a:xfrm>
          <a:prstGeom prst="rect">
            <a:avLst/>
          </a:prstGeom>
        </p:spPr>
      </p:pic>
      <p:pic>
        <p:nvPicPr>
          <p:cNvPr id="21" name="Picture 20"/>
          <p:cNvPicPr>
            <a:picLocks noChangeAspect="1"/>
          </p:cNvPicPr>
          <p:nvPr/>
        </p:nvPicPr>
        <p:blipFill rotWithShape="1">
          <a:blip r:embed="rId5"/>
          <a:srcRect l="38913" t="21555" r="37283" b="39377"/>
          <a:stretch/>
        </p:blipFill>
        <p:spPr>
          <a:xfrm>
            <a:off x="5201315" y="1624948"/>
            <a:ext cx="2317730" cy="2138663"/>
          </a:xfrm>
          <a:prstGeom prst="rect">
            <a:avLst/>
          </a:prstGeom>
        </p:spPr>
      </p:pic>
      <p:pic>
        <p:nvPicPr>
          <p:cNvPr id="22" name="Picture 21"/>
          <p:cNvPicPr>
            <a:picLocks noChangeAspect="1"/>
          </p:cNvPicPr>
          <p:nvPr/>
        </p:nvPicPr>
        <p:blipFill rotWithShape="1">
          <a:blip r:embed="rId6"/>
          <a:srcRect l="33587" t="32132" r="33805" b="14457"/>
          <a:stretch/>
        </p:blipFill>
        <p:spPr>
          <a:xfrm>
            <a:off x="739613" y="4043750"/>
            <a:ext cx="2345688" cy="2160104"/>
          </a:xfrm>
          <a:prstGeom prst="rect">
            <a:avLst/>
          </a:prstGeom>
        </p:spPr>
      </p:pic>
      <p:pic>
        <p:nvPicPr>
          <p:cNvPr id="23" name="Picture 22"/>
          <p:cNvPicPr>
            <a:picLocks noChangeAspect="1"/>
          </p:cNvPicPr>
          <p:nvPr/>
        </p:nvPicPr>
        <p:blipFill rotWithShape="1">
          <a:blip r:embed="rId7"/>
          <a:srcRect l="44321" t="14668" r="38913" b="57685"/>
          <a:stretch/>
        </p:blipFill>
        <p:spPr>
          <a:xfrm>
            <a:off x="5201315" y="4043750"/>
            <a:ext cx="2317730" cy="2148691"/>
          </a:xfrm>
          <a:prstGeom prst="rect">
            <a:avLst/>
          </a:prstGeom>
        </p:spPr>
      </p:pic>
      <p:sp>
        <p:nvSpPr>
          <p:cNvPr id="24" name="TextBox 23"/>
          <p:cNvSpPr txBox="1"/>
          <p:nvPr/>
        </p:nvSpPr>
        <p:spPr>
          <a:xfrm>
            <a:off x="3149151" y="1826904"/>
            <a:ext cx="3193773" cy="600164"/>
          </a:xfrm>
          <a:prstGeom prst="rect">
            <a:avLst/>
          </a:prstGeom>
          <a:noFill/>
        </p:spPr>
        <p:txBody>
          <a:bodyPr wrap="square" rtlCol="0">
            <a:spAutoFit/>
          </a:bodyPr>
          <a:lstStyle/>
          <a:p>
            <a:r>
              <a:rPr lang="en-GB" b="1" dirty="0">
                <a:solidFill>
                  <a:srgbClr val="5A2781"/>
                </a:solidFill>
                <a:latin typeface="Trebuchet MS" panose="020B0603020202020204" pitchFamily="34" charset="0"/>
              </a:rPr>
              <a:t>Dan Fox</a:t>
            </a:r>
          </a:p>
          <a:p>
            <a:r>
              <a:rPr lang="en-GB" sz="1500" dirty="0">
                <a:solidFill>
                  <a:srgbClr val="5A2781"/>
                </a:solidFill>
                <a:latin typeface="Trebuchet MS" panose="020B0603020202020204" pitchFamily="34" charset="0"/>
              </a:rPr>
              <a:t>Co-Editor at Frieze</a:t>
            </a:r>
          </a:p>
        </p:txBody>
      </p:sp>
      <p:sp>
        <p:nvSpPr>
          <p:cNvPr id="25" name="TextBox 24"/>
          <p:cNvSpPr txBox="1"/>
          <p:nvPr/>
        </p:nvSpPr>
        <p:spPr>
          <a:xfrm>
            <a:off x="7548383" y="1826904"/>
            <a:ext cx="3193773" cy="600164"/>
          </a:xfrm>
          <a:prstGeom prst="rect">
            <a:avLst/>
          </a:prstGeom>
          <a:noFill/>
        </p:spPr>
        <p:txBody>
          <a:bodyPr wrap="square" rtlCol="0">
            <a:spAutoFit/>
          </a:bodyPr>
          <a:lstStyle/>
          <a:p>
            <a:r>
              <a:rPr lang="en-GB" b="1" dirty="0">
                <a:solidFill>
                  <a:srgbClr val="5A2781"/>
                </a:solidFill>
                <a:latin typeface="Trebuchet MS" panose="020B0603020202020204" pitchFamily="34" charset="0"/>
              </a:rPr>
              <a:t>Emily </a:t>
            </a:r>
            <a:r>
              <a:rPr lang="en-GB" b="1" dirty="0" err="1">
                <a:solidFill>
                  <a:srgbClr val="5A2781"/>
                </a:solidFill>
                <a:latin typeface="Trebuchet MS" panose="020B0603020202020204" pitchFamily="34" charset="0"/>
              </a:rPr>
              <a:t>Pethick</a:t>
            </a:r>
            <a:endParaRPr lang="en-GB" b="1" dirty="0">
              <a:solidFill>
                <a:srgbClr val="5A2781"/>
              </a:solidFill>
              <a:latin typeface="Trebuchet MS" panose="020B0603020202020204" pitchFamily="34" charset="0"/>
            </a:endParaRPr>
          </a:p>
          <a:p>
            <a:r>
              <a:rPr lang="en-GB" sz="1500" dirty="0">
                <a:solidFill>
                  <a:srgbClr val="5A2781"/>
                </a:solidFill>
                <a:latin typeface="Trebuchet MS" panose="020B0603020202020204" pitchFamily="34" charset="0"/>
              </a:rPr>
              <a:t>Director of Showroom, London</a:t>
            </a:r>
          </a:p>
        </p:txBody>
      </p:sp>
      <p:sp>
        <p:nvSpPr>
          <p:cNvPr id="26" name="TextBox 25"/>
          <p:cNvSpPr txBox="1"/>
          <p:nvPr/>
        </p:nvSpPr>
        <p:spPr>
          <a:xfrm>
            <a:off x="3149150" y="4263578"/>
            <a:ext cx="3193773" cy="600164"/>
          </a:xfrm>
          <a:prstGeom prst="rect">
            <a:avLst/>
          </a:prstGeom>
          <a:noFill/>
        </p:spPr>
        <p:txBody>
          <a:bodyPr wrap="square" rtlCol="0">
            <a:spAutoFit/>
          </a:bodyPr>
          <a:lstStyle/>
          <a:p>
            <a:r>
              <a:rPr lang="en-GB" b="1" dirty="0">
                <a:solidFill>
                  <a:srgbClr val="5A2781"/>
                </a:solidFill>
                <a:latin typeface="Trebuchet MS" panose="020B0603020202020204" pitchFamily="34" charset="0"/>
              </a:rPr>
              <a:t>Martin Herbert</a:t>
            </a:r>
          </a:p>
          <a:p>
            <a:r>
              <a:rPr lang="en-GB" sz="1500" dirty="0">
                <a:solidFill>
                  <a:srgbClr val="5A2781"/>
                </a:solidFill>
                <a:latin typeface="Trebuchet MS" panose="020B0603020202020204" pitchFamily="34" charset="0"/>
              </a:rPr>
              <a:t>Art Critic</a:t>
            </a:r>
          </a:p>
        </p:txBody>
      </p:sp>
      <p:sp>
        <p:nvSpPr>
          <p:cNvPr id="27" name="TextBox 26"/>
          <p:cNvSpPr txBox="1"/>
          <p:nvPr/>
        </p:nvSpPr>
        <p:spPr>
          <a:xfrm>
            <a:off x="7548383" y="4263578"/>
            <a:ext cx="3793329" cy="1354217"/>
          </a:xfrm>
          <a:prstGeom prst="rect">
            <a:avLst/>
          </a:prstGeom>
          <a:noFill/>
        </p:spPr>
        <p:txBody>
          <a:bodyPr wrap="square" rtlCol="0">
            <a:spAutoFit/>
          </a:bodyPr>
          <a:lstStyle/>
          <a:p>
            <a:r>
              <a:rPr lang="en-GB" b="1" dirty="0">
                <a:solidFill>
                  <a:srgbClr val="5A2781"/>
                </a:solidFill>
                <a:latin typeface="Trebuchet MS" panose="020B0603020202020204" pitchFamily="34" charset="0"/>
              </a:rPr>
              <a:t>Mason Leaver-Yap</a:t>
            </a:r>
          </a:p>
          <a:p>
            <a:r>
              <a:rPr lang="en-GB" sz="1600" dirty="0">
                <a:solidFill>
                  <a:srgbClr val="5A2781"/>
                </a:solidFill>
                <a:latin typeface="Trebuchet MS" panose="020B0603020202020204" pitchFamily="34" charset="0"/>
                <a:ea typeface="Calibri" panose="020F0502020204030204" pitchFamily="34" charset="0"/>
                <a:cs typeface="Calibri" panose="020F0502020204030204" pitchFamily="34" charset="0"/>
              </a:rPr>
              <a:t>Walker Art </a:t>
            </a:r>
            <a:r>
              <a:rPr lang="en-GB" sz="1600" dirty="0" err="1">
                <a:solidFill>
                  <a:srgbClr val="5A2781"/>
                </a:solidFill>
                <a:latin typeface="Trebuchet MS" panose="020B0603020202020204" pitchFamily="34" charset="0"/>
                <a:ea typeface="Calibri" panose="020F0502020204030204" pitchFamily="34" charset="0"/>
                <a:cs typeface="Calibri" panose="020F0502020204030204" pitchFamily="34" charset="0"/>
              </a:rPr>
              <a:t>Center’s</a:t>
            </a:r>
            <a:r>
              <a:rPr lang="en-GB" sz="1600" dirty="0">
                <a:solidFill>
                  <a:srgbClr val="5A2781"/>
                </a:solidFill>
                <a:latin typeface="Trebuchet MS" panose="020B0603020202020204" pitchFamily="34" charset="0"/>
                <a:ea typeface="Calibri" panose="020F0502020204030204" pitchFamily="34" charset="0"/>
                <a:cs typeface="Calibri" panose="020F0502020204030204" pitchFamily="34" charset="0"/>
              </a:rPr>
              <a:t> </a:t>
            </a:r>
            <a:r>
              <a:rPr lang="en-GB" sz="1600" dirty="0" err="1">
                <a:solidFill>
                  <a:srgbClr val="5A2781"/>
                </a:solidFill>
                <a:latin typeface="Trebuchet MS" panose="020B0603020202020204" pitchFamily="34" charset="0"/>
                <a:ea typeface="Calibri" panose="020F0502020204030204" pitchFamily="34" charset="0"/>
                <a:cs typeface="Calibri" panose="020F0502020204030204" pitchFamily="34" charset="0"/>
              </a:rPr>
              <a:t>Bentson</a:t>
            </a:r>
            <a:r>
              <a:rPr lang="en-GB" sz="1600" dirty="0">
                <a:solidFill>
                  <a:srgbClr val="5A2781"/>
                </a:solidFill>
                <a:latin typeface="Trebuchet MS" panose="020B0603020202020204" pitchFamily="34" charset="0"/>
                <a:ea typeface="Calibri" panose="020F0502020204030204" pitchFamily="34" charset="0"/>
                <a:cs typeface="Calibri" panose="020F0502020204030204" pitchFamily="34" charset="0"/>
              </a:rPr>
              <a:t> Scholar of Moving Image in Minneapolis, and Associate Curator at KW Institute for Contemporary Art in Berlin</a:t>
            </a:r>
            <a:endParaRPr lang="en-GB" sz="1500" dirty="0">
              <a:solidFill>
                <a:srgbClr val="5A2781"/>
              </a:solidFill>
              <a:latin typeface="Trebuchet MS" panose="020B0603020202020204" pitchFamily="34" charset="0"/>
            </a:endParaRPr>
          </a:p>
        </p:txBody>
      </p:sp>
    </p:spTree>
    <p:extLst>
      <p:ext uri="{BB962C8B-B14F-4D97-AF65-F5344CB8AC3E}">
        <p14:creationId xmlns:p14="http://schemas.microsoft.com/office/powerpoint/2010/main" val="2912171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312" y="982599"/>
            <a:ext cx="8057322" cy="5368190"/>
          </a:xfrm>
          <a:prstGeom prst="rect">
            <a:avLst/>
          </a:prstGeom>
        </p:spPr>
      </p:pic>
      <p:sp>
        <p:nvSpPr>
          <p:cNvPr id="4" name="TextBox 3"/>
          <p:cNvSpPr txBox="1"/>
          <p:nvPr/>
        </p:nvSpPr>
        <p:spPr>
          <a:xfrm>
            <a:off x="2144400" y="163748"/>
            <a:ext cx="7980262" cy="113877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000" b="1" i="0" u="none" strike="noStrike" kern="0" cap="none" spc="0" normalizeH="0" baseline="0" noProof="0" dirty="0">
                <a:ln>
                  <a:noFill/>
                </a:ln>
                <a:solidFill>
                  <a:srgbClr val="512887"/>
                </a:solidFill>
                <a:effectLst/>
                <a:uLnTx/>
                <a:uFillTx/>
                <a:latin typeface="Trebuchet MS" charset="0"/>
                <a:ea typeface="Trebuchet MS" charset="0"/>
                <a:cs typeface="Trebuchet MS" charset="0"/>
              </a:rPr>
              <a:t>2017 Shortlisted Artists</a:t>
            </a:r>
            <a:endParaRPr kumimoji="0" lang="en-US" sz="5000" b="1" i="0" u="none" strike="noStrike" kern="0" cap="none" spc="0" normalizeH="0" baseline="0" noProof="0" dirty="0">
              <a:ln>
                <a:noFill/>
              </a:ln>
              <a:solidFill>
                <a:srgbClr val="512887"/>
              </a:solidFill>
              <a:effectLst/>
              <a:uLnTx/>
              <a:uFillTx/>
              <a:latin typeface="Trebuchet MS" charset="0"/>
              <a:ea typeface="Trebuchet MS" charset="0"/>
              <a:cs typeface="Trebuchet MS"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12887"/>
              </a:solidFill>
              <a:effectLst/>
              <a:uLnTx/>
              <a:uFillTx/>
              <a:latin typeface="oc" charset="0"/>
            </a:endParaRPr>
          </a:p>
        </p:txBody>
      </p:sp>
      <p:sp>
        <p:nvSpPr>
          <p:cNvPr id="6" name="TextBox 5"/>
          <p:cNvSpPr txBox="1"/>
          <p:nvPr/>
        </p:nvSpPr>
        <p:spPr>
          <a:xfrm>
            <a:off x="1789043" y="6350789"/>
            <a:ext cx="9541566" cy="246221"/>
          </a:xfrm>
          <a:prstGeom prst="rect">
            <a:avLst/>
          </a:prstGeom>
          <a:noFill/>
        </p:spPr>
        <p:txBody>
          <a:bodyPr wrap="square" rtlCol="0">
            <a:spAutoFit/>
          </a:bodyPr>
          <a:lstStyle/>
          <a:p>
            <a:r>
              <a:rPr lang="en-GB" sz="1000" dirty="0">
                <a:latin typeface="Trebuchet MS" panose="020B0603020202020204" pitchFamily="34" charset="0"/>
              </a:rPr>
              <a:t>(Left to Right) Lubaina Himid, Hurvin Anderson, Andrea Büttner, Rosalind Nashashibi. Image: James </a:t>
            </a:r>
            <a:r>
              <a:rPr lang="en-GB" sz="1000" dirty="0" err="1">
                <a:latin typeface="Trebuchet MS" panose="020B0603020202020204" pitchFamily="34" charset="0"/>
              </a:rPr>
              <a:t>Mulkeen</a:t>
            </a:r>
            <a:r>
              <a:rPr lang="en-GB" sz="1000" dirty="0">
                <a:latin typeface="Trebuchet MS" panose="020B0603020202020204" pitchFamily="34" charset="0"/>
              </a:rPr>
              <a:t> and Hull City of Culture 2017</a:t>
            </a:r>
          </a:p>
        </p:txBody>
      </p:sp>
    </p:spTree>
    <p:extLst>
      <p:ext uri="{BB962C8B-B14F-4D97-AF65-F5344CB8AC3E}">
        <p14:creationId xmlns:p14="http://schemas.microsoft.com/office/powerpoint/2010/main" val="1285935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12887"/>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1313"/>
          <a:stretch/>
        </p:blipFill>
        <p:spPr>
          <a:xfrm>
            <a:off x="7585576" y="0"/>
            <a:ext cx="4606423" cy="6858000"/>
          </a:xfrm>
          <a:prstGeom prst="rect">
            <a:avLst/>
          </a:prstGeom>
        </p:spPr>
      </p:pic>
      <p:pic>
        <p:nvPicPr>
          <p:cNvPr id="9" name="Picture 8"/>
          <p:cNvPicPr>
            <a:picLocks noChangeAspect="1"/>
          </p:cNvPicPr>
          <p:nvPr/>
        </p:nvPicPr>
        <p:blipFill rotWithShape="1">
          <a:blip r:embed="rId4"/>
          <a:srcRect l="22843" t="1" r="-1" b="26434"/>
          <a:stretch/>
        </p:blipFill>
        <p:spPr>
          <a:xfrm>
            <a:off x="0" y="5275321"/>
            <a:ext cx="2579922" cy="1594310"/>
          </a:xfrm>
          <a:prstGeom prst="rect">
            <a:avLst/>
          </a:prstGeom>
        </p:spPr>
      </p:pic>
      <p:pic>
        <p:nvPicPr>
          <p:cNvPr id="10" name="Picture 9"/>
          <p:cNvPicPr>
            <a:picLocks noChangeAspect="1"/>
          </p:cNvPicPr>
          <p:nvPr/>
        </p:nvPicPr>
        <p:blipFill>
          <a:blip r:embed="rId5"/>
          <a:stretch>
            <a:fillRect/>
          </a:stretch>
        </p:blipFill>
        <p:spPr>
          <a:xfrm>
            <a:off x="5955802" y="0"/>
            <a:ext cx="3932985" cy="2101754"/>
          </a:xfrm>
          <a:prstGeom prst="rect">
            <a:avLst/>
          </a:prstGeom>
        </p:spPr>
      </p:pic>
      <p:sp>
        <p:nvSpPr>
          <p:cNvPr id="8" name="Title 4"/>
          <p:cNvSpPr txBox="1">
            <a:spLocks/>
          </p:cNvSpPr>
          <p:nvPr/>
        </p:nvSpPr>
        <p:spPr>
          <a:xfrm>
            <a:off x="501925" y="969958"/>
            <a:ext cx="1283154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b="1" dirty="0">
                <a:solidFill>
                  <a:schemeClr val="bg1"/>
                </a:solidFill>
                <a:latin typeface="Trebuchet MS" panose="020B0603020202020204" pitchFamily="34" charset="0"/>
              </a:rPr>
              <a:t>Hurvin Anderson </a:t>
            </a:r>
            <a:r>
              <a:rPr lang="en-GB" dirty="0">
                <a:solidFill>
                  <a:schemeClr val="bg1"/>
                </a:solidFill>
                <a:latin typeface="Trebuchet MS" panose="020B0603020202020204" pitchFamily="34" charset="0"/>
              </a:rPr>
              <a:t> </a:t>
            </a:r>
            <a:endParaRPr lang="en-GB" sz="1500" dirty="0">
              <a:solidFill>
                <a:schemeClr val="bg1"/>
              </a:solidFill>
              <a:latin typeface="Trebuchet MS" panose="020B0603020202020204" pitchFamily="34" charset="0"/>
            </a:endParaRPr>
          </a:p>
        </p:txBody>
      </p:sp>
      <p:sp>
        <p:nvSpPr>
          <p:cNvPr id="11" name="TextBox 10"/>
          <p:cNvSpPr txBox="1"/>
          <p:nvPr/>
        </p:nvSpPr>
        <p:spPr>
          <a:xfrm>
            <a:off x="501925" y="2966997"/>
            <a:ext cx="6636812" cy="2308324"/>
          </a:xfrm>
          <a:prstGeom prst="rect">
            <a:avLst/>
          </a:prstGeom>
          <a:noFill/>
        </p:spPr>
        <p:txBody>
          <a:bodyPr wrap="square" rtlCol="0">
            <a:spAutoFit/>
          </a:bodyPr>
          <a:lstStyle/>
          <a:p>
            <a:r>
              <a:rPr lang="en-GB" dirty="0">
                <a:solidFill>
                  <a:schemeClr val="bg1"/>
                </a:solidFill>
                <a:latin typeface="Trebuchet MS" panose="020B0603020202020204" pitchFamily="34" charset="0"/>
              </a:rPr>
              <a:t>Nominated for;</a:t>
            </a:r>
          </a:p>
          <a:p>
            <a:pPr marL="285750" indent="-285750">
              <a:buFontTx/>
              <a:buChar char="-"/>
            </a:pPr>
            <a:r>
              <a:rPr lang="en-GB" i="1" dirty="0">
                <a:solidFill>
                  <a:schemeClr val="bg1"/>
                </a:solidFill>
                <a:latin typeface="Trebuchet MS" panose="020B0603020202020204" pitchFamily="34" charset="0"/>
              </a:rPr>
              <a:t>Hurvin Anderson: Dub Versions </a:t>
            </a:r>
            <a:r>
              <a:rPr lang="en-GB" dirty="0">
                <a:solidFill>
                  <a:schemeClr val="bg1"/>
                </a:solidFill>
                <a:latin typeface="Trebuchet MS" panose="020B0603020202020204" pitchFamily="34" charset="0"/>
              </a:rPr>
              <a:t>at New Art Exchange in Nottingham</a:t>
            </a:r>
          </a:p>
          <a:p>
            <a:pPr marL="285750" indent="-285750">
              <a:buFontTx/>
              <a:buChar char="-"/>
            </a:pPr>
            <a:r>
              <a:rPr lang="en-GB" i="1" dirty="0">
                <a:solidFill>
                  <a:schemeClr val="bg1"/>
                </a:solidFill>
                <a:latin typeface="Trebuchet MS" panose="020B0603020202020204" pitchFamily="34" charset="0"/>
              </a:rPr>
              <a:t>Hurvin Anderson: Backdrop</a:t>
            </a:r>
            <a:r>
              <a:rPr lang="en-GB" dirty="0">
                <a:solidFill>
                  <a:schemeClr val="bg1"/>
                </a:solidFill>
                <a:latin typeface="Trebuchet MS" panose="020B0603020202020204" pitchFamily="34" charset="0"/>
              </a:rPr>
              <a:t> at the Art Gallery of Ontario in Canada</a:t>
            </a:r>
          </a:p>
          <a:p>
            <a:endParaRPr lang="en-GB" dirty="0">
              <a:solidFill>
                <a:schemeClr val="bg1"/>
              </a:solidFill>
              <a:latin typeface="Trebuchet MS" panose="020B0603020202020204" pitchFamily="34" charset="0"/>
            </a:endParaRPr>
          </a:p>
          <a:p>
            <a:endParaRPr lang="en-GB" dirty="0">
              <a:solidFill>
                <a:schemeClr val="bg1"/>
              </a:solidFill>
              <a:latin typeface="Trebuchet MS" panose="020B0603020202020204" pitchFamily="34" charset="0"/>
            </a:endParaRPr>
          </a:p>
          <a:p>
            <a:endParaRPr lang="en-GB" dirty="0">
              <a:solidFill>
                <a:schemeClr val="bg1"/>
              </a:solidFill>
              <a:latin typeface="Trebuchet MS" panose="020B0603020202020204" pitchFamily="34" charset="0"/>
            </a:endParaRPr>
          </a:p>
        </p:txBody>
      </p:sp>
      <p:sp>
        <p:nvSpPr>
          <p:cNvPr id="12" name="TextBox 11"/>
          <p:cNvSpPr txBox="1"/>
          <p:nvPr/>
        </p:nvSpPr>
        <p:spPr>
          <a:xfrm>
            <a:off x="501925" y="2111340"/>
            <a:ext cx="6524516" cy="369332"/>
          </a:xfrm>
          <a:prstGeom prst="rect">
            <a:avLst/>
          </a:prstGeom>
          <a:noFill/>
        </p:spPr>
        <p:txBody>
          <a:bodyPr wrap="square" rtlCol="0">
            <a:spAutoFit/>
          </a:bodyPr>
          <a:lstStyle/>
          <a:p>
            <a:r>
              <a:rPr lang="en-GB" dirty="0">
                <a:solidFill>
                  <a:schemeClr val="bg1"/>
                </a:solidFill>
                <a:latin typeface="Trebuchet MS" panose="020B0603020202020204" pitchFamily="34" charset="0"/>
              </a:rPr>
              <a:t>b.1965 in Birmingham, UK. Lives and works in London.</a:t>
            </a:r>
          </a:p>
        </p:txBody>
      </p:sp>
    </p:spTree>
    <p:extLst>
      <p:ext uri="{BB962C8B-B14F-4D97-AF65-F5344CB8AC3E}">
        <p14:creationId xmlns:p14="http://schemas.microsoft.com/office/powerpoint/2010/main" val="2131514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10800000">
            <a:off x="7484533" y="-142849"/>
            <a:ext cx="4707467" cy="7000848"/>
          </a:xfrm>
          <a:prstGeom prst="rect">
            <a:avLst/>
          </a:prstGeom>
        </p:spPr>
      </p:pic>
      <p:sp>
        <p:nvSpPr>
          <p:cNvPr id="5" name="Title 1"/>
          <p:cNvSpPr txBox="1">
            <a:spLocks/>
          </p:cNvSpPr>
          <p:nvPr/>
        </p:nvSpPr>
        <p:spPr>
          <a:xfrm>
            <a:off x="865992" y="762972"/>
            <a:ext cx="10515600"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latin typeface="Trebuchet MS" panose="020B0603020202020204" pitchFamily="34" charset="0"/>
              </a:rPr>
              <a:t>Turner Prize 2017 Curators</a:t>
            </a:r>
          </a:p>
          <a:p>
            <a:pPr algn="l"/>
            <a:br>
              <a:rPr lang="en-US" sz="3200" b="1" dirty="0">
                <a:solidFill>
                  <a:schemeClr val="bg1"/>
                </a:solidFill>
                <a:latin typeface="Trebuchet MS" panose="020B0603020202020204" pitchFamily="34" charset="0"/>
              </a:rPr>
            </a:br>
            <a:r>
              <a:rPr lang="en-US" sz="3200" b="1" dirty="0">
                <a:solidFill>
                  <a:schemeClr val="bg1"/>
                </a:solidFill>
                <a:latin typeface="Trebuchet MS" panose="020B0603020202020204" pitchFamily="34" charset="0"/>
              </a:rPr>
              <a:t>George Vasey and Sacha Craddock</a:t>
            </a:r>
          </a:p>
        </p:txBody>
      </p:sp>
      <p:pic>
        <p:nvPicPr>
          <p:cNvPr id="11" name="Picture 10"/>
          <p:cNvPicPr>
            <a:picLocks noChangeAspect="1"/>
          </p:cNvPicPr>
          <p:nvPr/>
        </p:nvPicPr>
        <p:blipFill rotWithShape="1">
          <a:blip r:embed="rId4"/>
          <a:srcRect l="22843" t="1" r="-1" b="26434"/>
          <a:stretch/>
        </p:blipFill>
        <p:spPr>
          <a:xfrm>
            <a:off x="-937" y="5263690"/>
            <a:ext cx="2579922" cy="1594310"/>
          </a:xfrm>
          <a:prstGeom prst="rect">
            <a:avLst/>
          </a:prstGeom>
        </p:spPr>
      </p:pic>
      <p:sp>
        <p:nvSpPr>
          <p:cNvPr id="7" name="Content Placeholder 2"/>
          <p:cNvSpPr txBox="1">
            <a:spLocks/>
          </p:cNvSpPr>
          <p:nvPr/>
        </p:nvSpPr>
        <p:spPr>
          <a:xfrm>
            <a:off x="640705" y="1181905"/>
            <a:ext cx="9869557" cy="435133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500" b="1" dirty="0">
                <a:latin typeface="Trebuchet MS" panose="020B0603020202020204" pitchFamily="34" charset="0"/>
              </a:rPr>
              <a:t>Welcome, thank you for coming. </a:t>
            </a:r>
          </a:p>
          <a:p>
            <a:pPr algn="l"/>
            <a:endParaRPr lang="en-US" sz="4000" dirty="0">
              <a:latin typeface="Trebuchet MS" panose="020B0603020202020204" pitchFamily="34" charset="0"/>
            </a:endParaRPr>
          </a:p>
          <a:p>
            <a:pPr algn="l"/>
            <a:r>
              <a:rPr lang="en-US" dirty="0">
                <a:latin typeface="Trebuchet MS" panose="020B0603020202020204" pitchFamily="34" charset="0"/>
              </a:rPr>
              <a:t>We hope you enjoy our presentation about the Turner Prize.</a:t>
            </a:r>
          </a:p>
          <a:p>
            <a:pPr algn="l"/>
            <a:endParaRPr lang="en-US" dirty="0">
              <a:latin typeface="Trebuchet MS" panose="020B0603020202020204" pitchFamily="34" charset="0"/>
            </a:endParaRPr>
          </a:p>
          <a:p>
            <a:pPr algn="l"/>
            <a:r>
              <a:rPr lang="en-US" dirty="0">
                <a:latin typeface="Trebuchet MS" panose="020B0603020202020204" pitchFamily="34" charset="0"/>
              </a:rPr>
              <a:t>We want to;</a:t>
            </a:r>
          </a:p>
          <a:p>
            <a:pPr marL="342900" indent="-342900" algn="l">
              <a:buFontTx/>
              <a:buChar char="-"/>
            </a:pPr>
            <a:r>
              <a:rPr lang="en-US" dirty="0">
                <a:latin typeface="Trebuchet MS" panose="020B0603020202020204" pitchFamily="34" charset="0"/>
              </a:rPr>
              <a:t>tell you a little of the history</a:t>
            </a:r>
          </a:p>
          <a:p>
            <a:pPr marL="342900" indent="-342900" algn="l">
              <a:buFontTx/>
              <a:buChar char="-"/>
            </a:pPr>
            <a:r>
              <a:rPr lang="en-US" dirty="0">
                <a:latin typeface="Trebuchet MS" panose="020B0603020202020204" pitchFamily="34" charset="0"/>
              </a:rPr>
              <a:t>show some pictures</a:t>
            </a:r>
          </a:p>
          <a:p>
            <a:pPr marL="342900" indent="-342900" algn="l">
              <a:buFontTx/>
              <a:buChar char="-"/>
            </a:pPr>
            <a:r>
              <a:rPr lang="en-US" dirty="0">
                <a:latin typeface="Trebuchet MS" panose="020B0603020202020204" pitchFamily="34" charset="0"/>
              </a:rPr>
              <a:t>we hope, interest you enough that you want to be involved with the Turner Prize here in Hull.</a:t>
            </a:r>
          </a:p>
        </p:txBody>
      </p:sp>
    </p:spTree>
    <p:extLst>
      <p:ext uri="{BB962C8B-B14F-4D97-AF65-F5344CB8AC3E}">
        <p14:creationId xmlns:p14="http://schemas.microsoft.com/office/powerpoint/2010/main" val="2961028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3130" y="251493"/>
            <a:ext cx="4764818" cy="6200004"/>
          </a:xfrm>
          <a:prstGeom prst="rect">
            <a:avLst/>
          </a:prstGeom>
        </p:spPr>
      </p:pic>
      <p:pic>
        <p:nvPicPr>
          <p:cNvPr id="5" name="Picture 4"/>
          <p:cNvPicPr>
            <a:picLocks noChangeAspect="1"/>
          </p:cNvPicPr>
          <p:nvPr/>
        </p:nvPicPr>
        <p:blipFill>
          <a:blip r:embed="rId3"/>
          <a:stretch>
            <a:fillRect/>
          </a:stretch>
        </p:blipFill>
        <p:spPr>
          <a:xfrm>
            <a:off x="6005723" y="251493"/>
            <a:ext cx="5179112" cy="6209540"/>
          </a:xfrm>
          <a:prstGeom prst="rect">
            <a:avLst/>
          </a:prstGeom>
        </p:spPr>
      </p:pic>
      <p:sp>
        <p:nvSpPr>
          <p:cNvPr id="6" name="TextBox 5"/>
          <p:cNvSpPr txBox="1"/>
          <p:nvPr/>
        </p:nvSpPr>
        <p:spPr>
          <a:xfrm>
            <a:off x="6005723" y="6451497"/>
            <a:ext cx="5179112" cy="246221"/>
          </a:xfrm>
          <a:prstGeom prst="rect">
            <a:avLst/>
          </a:prstGeom>
          <a:noFill/>
        </p:spPr>
        <p:txBody>
          <a:bodyPr wrap="square" rtlCol="0">
            <a:spAutoFit/>
          </a:bodyPr>
          <a:lstStyle/>
          <a:p>
            <a:pPr algn="r"/>
            <a:r>
              <a:rPr lang="en-GB" sz="1000" dirty="0">
                <a:solidFill>
                  <a:srgbClr val="5A2781"/>
                </a:solidFill>
                <a:latin typeface="Trebuchet MS" panose="020B0603020202020204" pitchFamily="34" charset="0"/>
              </a:rPr>
              <a:t>Hurvin Anderson, </a:t>
            </a:r>
            <a:r>
              <a:rPr lang="en-GB" sz="1000" i="1" dirty="0">
                <a:solidFill>
                  <a:srgbClr val="5A2781"/>
                </a:solidFill>
                <a:latin typeface="Trebuchet MS" panose="020B0603020202020204" pitchFamily="34" charset="0"/>
              </a:rPr>
              <a:t>Flat Top </a:t>
            </a:r>
            <a:r>
              <a:rPr lang="en-GB" sz="1000" dirty="0">
                <a:solidFill>
                  <a:srgbClr val="5A2781"/>
                </a:solidFill>
                <a:latin typeface="Trebuchet MS" panose="020B0603020202020204" pitchFamily="34" charset="0"/>
              </a:rPr>
              <a:t>(2008). Photo courtesy the artist.</a:t>
            </a:r>
          </a:p>
        </p:txBody>
      </p:sp>
      <p:sp>
        <p:nvSpPr>
          <p:cNvPr id="7" name="TextBox 6"/>
          <p:cNvSpPr txBox="1"/>
          <p:nvPr/>
        </p:nvSpPr>
        <p:spPr>
          <a:xfrm>
            <a:off x="1013131" y="6461033"/>
            <a:ext cx="4764818" cy="246221"/>
          </a:xfrm>
          <a:prstGeom prst="rect">
            <a:avLst/>
          </a:prstGeom>
          <a:noFill/>
        </p:spPr>
        <p:txBody>
          <a:bodyPr wrap="square" rtlCol="0">
            <a:spAutoFit/>
          </a:bodyPr>
          <a:lstStyle/>
          <a:p>
            <a:pPr algn="r"/>
            <a:r>
              <a:rPr lang="en-GB" sz="1000" dirty="0">
                <a:solidFill>
                  <a:srgbClr val="5A2781"/>
                </a:solidFill>
                <a:latin typeface="Trebuchet MS" panose="020B0603020202020204" pitchFamily="34" charset="0"/>
              </a:rPr>
              <a:t>Hurvin Anderson, </a:t>
            </a:r>
            <a:r>
              <a:rPr lang="en-GB" sz="1000" i="1" dirty="0">
                <a:solidFill>
                  <a:srgbClr val="5A2781"/>
                </a:solidFill>
                <a:latin typeface="Trebuchet MS" panose="020B0603020202020204" pitchFamily="34" charset="0"/>
              </a:rPr>
              <a:t>Is It OK To Be Black? </a:t>
            </a:r>
            <a:r>
              <a:rPr lang="en-GB" sz="1000" dirty="0">
                <a:solidFill>
                  <a:srgbClr val="5A2781"/>
                </a:solidFill>
                <a:latin typeface="Trebuchet MS" panose="020B0603020202020204" pitchFamily="34" charset="0"/>
              </a:rPr>
              <a:t>(2016). Photo courtesy the artist.</a:t>
            </a:r>
          </a:p>
        </p:txBody>
      </p:sp>
    </p:spTree>
    <p:extLst>
      <p:ext uri="{BB962C8B-B14F-4D97-AF65-F5344CB8AC3E}">
        <p14:creationId xmlns:p14="http://schemas.microsoft.com/office/powerpoint/2010/main" val="3288416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142834" y="2913285"/>
            <a:ext cx="5296655" cy="3542138"/>
          </a:xfrm>
          <a:prstGeom prst="rect">
            <a:avLst/>
          </a:prstGeom>
        </p:spPr>
      </p:pic>
      <p:sp>
        <p:nvSpPr>
          <p:cNvPr id="7" name="TextBox 6"/>
          <p:cNvSpPr txBox="1"/>
          <p:nvPr/>
        </p:nvSpPr>
        <p:spPr>
          <a:xfrm>
            <a:off x="898358" y="6455423"/>
            <a:ext cx="10538268" cy="246221"/>
          </a:xfrm>
          <a:prstGeom prst="rect">
            <a:avLst/>
          </a:prstGeom>
          <a:noFill/>
        </p:spPr>
        <p:txBody>
          <a:bodyPr wrap="square" rtlCol="0">
            <a:spAutoFit/>
          </a:bodyPr>
          <a:lstStyle/>
          <a:p>
            <a:pPr algn="r"/>
            <a:r>
              <a:rPr lang="en-GB" sz="1000" dirty="0">
                <a:solidFill>
                  <a:srgbClr val="5A2781"/>
                </a:solidFill>
                <a:latin typeface="Trebuchet MS" panose="020B0603020202020204" pitchFamily="34" charset="0"/>
              </a:rPr>
              <a:t>(L) Andrea Büttner. (R) Installation View of Andrea Büttner: </a:t>
            </a:r>
            <a:r>
              <a:rPr lang="en-GB" sz="1000" dirty="0" err="1">
                <a:solidFill>
                  <a:srgbClr val="5A2781"/>
                </a:solidFill>
                <a:latin typeface="Trebuchet MS" panose="020B0603020202020204" pitchFamily="34" charset="0"/>
              </a:rPr>
              <a:t>Gesamtzusammenhang</a:t>
            </a:r>
            <a:r>
              <a:rPr lang="en-GB" sz="1000" dirty="0">
                <a:solidFill>
                  <a:srgbClr val="5A2781"/>
                </a:solidFill>
                <a:latin typeface="Trebuchet MS" panose="020B0603020202020204" pitchFamily="34" charset="0"/>
              </a:rPr>
              <a:t>, Kunst Halle Sankt </a:t>
            </a:r>
            <a:r>
              <a:rPr lang="en-GB" sz="1000" dirty="0" err="1">
                <a:solidFill>
                  <a:srgbClr val="5A2781"/>
                </a:solidFill>
                <a:latin typeface="Trebuchet MS" panose="020B0603020202020204" pitchFamily="34" charset="0"/>
              </a:rPr>
              <a:t>Gallen</a:t>
            </a:r>
            <a:r>
              <a:rPr lang="en-GB" sz="1000" dirty="0">
                <a:solidFill>
                  <a:srgbClr val="5A2781"/>
                </a:solidFill>
                <a:latin typeface="Trebuchet MS" panose="020B0603020202020204" pitchFamily="34" charset="0"/>
              </a:rPr>
              <a:t>, Switzerland, 2017 Photo: Kunst Halle Sankt </a:t>
            </a:r>
            <a:r>
              <a:rPr lang="en-GB" sz="1000" dirty="0" err="1">
                <a:solidFill>
                  <a:srgbClr val="5A2781"/>
                </a:solidFill>
                <a:latin typeface="Trebuchet MS" panose="020B0603020202020204" pitchFamily="34" charset="0"/>
              </a:rPr>
              <a:t>Gallen</a:t>
            </a:r>
            <a:r>
              <a:rPr lang="en-GB" sz="1000" dirty="0">
                <a:solidFill>
                  <a:srgbClr val="5A2781"/>
                </a:solidFill>
                <a:latin typeface="Trebuchet MS" panose="020B0603020202020204" pitchFamily="34" charset="0"/>
              </a:rPr>
              <a:t>, Gunnar Meier</a:t>
            </a:r>
          </a:p>
        </p:txBody>
      </p:sp>
      <p:sp>
        <p:nvSpPr>
          <p:cNvPr id="5" name="Title 4"/>
          <p:cNvSpPr>
            <a:spLocks noGrp="1"/>
          </p:cNvSpPr>
          <p:nvPr>
            <p:ph type="title"/>
          </p:nvPr>
        </p:nvSpPr>
        <p:spPr>
          <a:xfrm>
            <a:off x="490330" y="320409"/>
            <a:ext cx="10946296" cy="1325563"/>
          </a:xfrm>
        </p:spPr>
        <p:txBody>
          <a:bodyPr/>
          <a:lstStyle/>
          <a:p>
            <a:r>
              <a:rPr lang="en-GB" sz="6000" b="1" dirty="0">
                <a:solidFill>
                  <a:srgbClr val="5A2781"/>
                </a:solidFill>
                <a:latin typeface="Trebuchet MS" panose="020B0603020202020204" pitchFamily="34" charset="0"/>
              </a:rPr>
              <a:t>Andrea Büttner </a:t>
            </a:r>
            <a:br>
              <a:rPr lang="en-GB" sz="6000" b="1" dirty="0">
                <a:solidFill>
                  <a:srgbClr val="5A2781"/>
                </a:solidFill>
                <a:latin typeface="Trebuchet MS" panose="020B0603020202020204" pitchFamily="34" charset="0"/>
              </a:rPr>
            </a:br>
            <a:r>
              <a:rPr lang="en-GB" sz="1800" dirty="0">
                <a:solidFill>
                  <a:srgbClr val="5A2781"/>
                </a:solidFill>
                <a:latin typeface="Trebuchet MS" panose="020B0603020202020204" pitchFamily="34" charset="0"/>
              </a:rPr>
              <a:t>b.1972 in Stuttgart, Germany. Lives and works in London and Berlin.  </a:t>
            </a:r>
          </a:p>
        </p:txBody>
      </p:sp>
      <p:sp>
        <p:nvSpPr>
          <p:cNvPr id="8" name="TextBox 7"/>
          <p:cNvSpPr txBox="1"/>
          <p:nvPr/>
        </p:nvSpPr>
        <p:spPr>
          <a:xfrm>
            <a:off x="490330" y="1651401"/>
            <a:ext cx="10151166" cy="2031325"/>
          </a:xfrm>
          <a:prstGeom prst="rect">
            <a:avLst/>
          </a:prstGeom>
          <a:noFill/>
        </p:spPr>
        <p:txBody>
          <a:bodyPr wrap="square" rtlCol="0">
            <a:spAutoFit/>
          </a:bodyPr>
          <a:lstStyle/>
          <a:p>
            <a:r>
              <a:rPr lang="en-GB" dirty="0">
                <a:solidFill>
                  <a:srgbClr val="5A2781"/>
                </a:solidFill>
                <a:latin typeface="Trebuchet MS" panose="020B0603020202020204" pitchFamily="34" charset="0"/>
              </a:rPr>
              <a:t>Nominated for;</a:t>
            </a:r>
          </a:p>
          <a:p>
            <a:pPr marL="285750" indent="-285750">
              <a:buFontTx/>
              <a:buChar char="-"/>
            </a:pPr>
            <a:r>
              <a:rPr lang="en-GB" i="1" dirty="0">
                <a:solidFill>
                  <a:srgbClr val="5A2781"/>
                </a:solidFill>
                <a:latin typeface="Trebuchet MS" panose="020B0603020202020204" pitchFamily="34" charset="0"/>
              </a:rPr>
              <a:t>Andrea Büttner: </a:t>
            </a:r>
            <a:r>
              <a:rPr lang="en-GB" i="1" dirty="0" err="1">
                <a:solidFill>
                  <a:srgbClr val="5A2781"/>
                </a:solidFill>
                <a:latin typeface="Trebuchet MS" panose="020B0603020202020204" pitchFamily="34" charset="0"/>
              </a:rPr>
              <a:t>Gesamtzusammenhang</a:t>
            </a:r>
            <a:r>
              <a:rPr lang="en-GB" i="1" dirty="0">
                <a:solidFill>
                  <a:srgbClr val="5A2781"/>
                </a:solidFill>
                <a:latin typeface="Trebuchet MS" panose="020B0603020202020204" pitchFamily="34" charset="0"/>
              </a:rPr>
              <a:t> </a:t>
            </a:r>
            <a:r>
              <a:rPr lang="en-GB" dirty="0">
                <a:solidFill>
                  <a:srgbClr val="5A2781"/>
                </a:solidFill>
                <a:latin typeface="Trebuchet MS" panose="020B0603020202020204" pitchFamily="34" charset="0"/>
              </a:rPr>
              <a:t>at </a:t>
            </a:r>
            <a:r>
              <a:rPr lang="en-GB" dirty="0" err="1">
                <a:solidFill>
                  <a:srgbClr val="5A2781"/>
                </a:solidFill>
                <a:latin typeface="Trebuchet MS" panose="020B0603020202020204" pitchFamily="34" charset="0"/>
              </a:rPr>
              <a:t>Kunsthalle</a:t>
            </a:r>
            <a:r>
              <a:rPr lang="en-GB" dirty="0">
                <a:solidFill>
                  <a:srgbClr val="5A2781"/>
                </a:solidFill>
                <a:latin typeface="Trebuchet MS" panose="020B0603020202020204" pitchFamily="34" charset="0"/>
              </a:rPr>
              <a:t> Sankt </a:t>
            </a:r>
            <a:r>
              <a:rPr lang="en-GB" dirty="0" err="1">
                <a:solidFill>
                  <a:srgbClr val="5A2781"/>
                </a:solidFill>
                <a:latin typeface="Trebuchet MS" panose="020B0603020202020204" pitchFamily="34" charset="0"/>
              </a:rPr>
              <a:t>Gallen</a:t>
            </a:r>
            <a:r>
              <a:rPr lang="en-GB" dirty="0">
                <a:solidFill>
                  <a:srgbClr val="5A2781"/>
                </a:solidFill>
                <a:latin typeface="Trebuchet MS" panose="020B0603020202020204" pitchFamily="34" charset="0"/>
              </a:rPr>
              <a:t> in Switzerland </a:t>
            </a:r>
          </a:p>
          <a:p>
            <a:pPr marL="285750" indent="-285750">
              <a:buFontTx/>
              <a:buChar char="-"/>
            </a:pPr>
            <a:r>
              <a:rPr lang="en-GB" i="1" dirty="0">
                <a:solidFill>
                  <a:srgbClr val="5A2781"/>
                </a:solidFill>
                <a:latin typeface="Trebuchet MS" panose="020B0603020202020204" pitchFamily="34" charset="0"/>
              </a:rPr>
              <a:t>Andrea Büttner </a:t>
            </a:r>
            <a:r>
              <a:rPr lang="en-GB" dirty="0">
                <a:solidFill>
                  <a:srgbClr val="5A2781"/>
                </a:solidFill>
                <a:latin typeface="Trebuchet MS" panose="020B0603020202020204" pitchFamily="34" charset="0"/>
              </a:rPr>
              <a:t>at David </a:t>
            </a:r>
            <a:r>
              <a:rPr lang="en-GB" dirty="0" err="1">
                <a:solidFill>
                  <a:srgbClr val="5A2781"/>
                </a:solidFill>
                <a:latin typeface="Trebuchet MS" panose="020B0603020202020204" pitchFamily="34" charset="0"/>
              </a:rPr>
              <a:t>Kordansky</a:t>
            </a:r>
            <a:r>
              <a:rPr lang="en-GB" dirty="0">
                <a:solidFill>
                  <a:srgbClr val="5A2781"/>
                </a:solidFill>
                <a:latin typeface="Trebuchet MS" panose="020B0603020202020204" pitchFamily="34" charset="0"/>
              </a:rPr>
              <a:t> in Los Angeles</a:t>
            </a:r>
          </a:p>
          <a:p>
            <a:endParaRPr lang="en-GB" dirty="0">
              <a:solidFill>
                <a:srgbClr val="5A2781"/>
              </a:solidFill>
              <a:latin typeface="Trebuchet MS" panose="020B0603020202020204" pitchFamily="34" charset="0"/>
            </a:endParaRPr>
          </a:p>
          <a:p>
            <a:endParaRPr lang="en-GB" dirty="0">
              <a:solidFill>
                <a:srgbClr val="5A2781"/>
              </a:solidFill>
              <a:latin typeface="Trebuchet MS" panose="020B0603020202020204" pitchFamily="34" charset="0"/>
            </a:endParaRPr>
          </a:p>
          <a:p>
            <a:endParaRPr lang="en-GB" dirty="0">
              <a:solidFill>
                <a:srgbClr val="5A2781"/>
              </a:solidFill>
              <a:latin typeface="Trebuchet MS" panose="020B0603020202020204" pitchFamily="34" charset="0"/>
            </a:endParaRPr>
          </a:p>
          <a:p>
            <a:endParaRPr lang="en-GB" dirty="0">
              <a:solidFill>
                <a:srgbClr val="5A2781"/>
              </a:solidFill>
              <a:latin typeface="Trebuchet MS" panose="020B0603020202020204" pitchFamily="34" charset="0"/>
            </a:endParaRPr>
          </a:p>
        </p:txBody>
      </p:sp>
      <p:pic>
        <p:nvPicPr>
          <p:cNvPr id="9" name="Picture 8"/>
          <p:cNvPicPr>
            <a:picLocks noChangeAspect="1"/>
          </p:cNvPicPr>
          <p:nvPr/>
        </p:nvPicPr>
        <p:blipFill>
          <a:blip r:embed="rId3"/>
          <a:stretch>
            <a:fillRect/>
          </a:stretch>
        </p:blipFill>
        <p:spPr>
          <a:xfrm>
            <a:off x="636954" y="2913285"/>
            <a:ext cx="5326524" cy="3542138"/>
          </a:xfrm>
          <a:prstGeom prst="rect">
            <a:avLst/>
          </a:prstGeom>
        </p:spPr>
      </p:pic>
    </p:spTree>
    <p:extLst>
      <p:ext uri="{BB962C8B-B14F-4D97-AF65-F5344CB8AC3E}">
        <p14:creationId xmlns:p14="http://schemas.microsoft.com/office/powerpoint/2010/main" val="1236599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68187" y="238539"/>
            <a:ext cx="10256403" cy="6129803"/>
          </a:xfrm>
          <a:prstGeom prst="rect">
            <a:avLst/>
          </a:prstGeom>
        </p:spPr>
      </p:pic>
      <p:sp>
        <p:nvSpPr>
          <p:cNvPr id="5" name="TextBox 4"/>
          <p:cNvSpPr txBox="1"/>
          <p:nvPr/>
        </p:nvSpPr>
        <p:spPr>
          <a:xfrm>
            <a:off x="1421294" y="6368342"/>
            <a:ext cx="9803296" cy="246221"/>
          </a:xfrm>
          <a:prstGeom prst="rect">
            <a:avLst/>
          </a:prstGeom>
          <a:noFill/>
        </p:spPr>
        <p:txBody>
          <a:bodyPr wrap="square" rtlCol="0">
            <a:spAutoFit/>
          </a:bodyPr>
          <a:lstStyle/>
          <a:p>
            <a:pPr algn="r"/>
            <a:r>
              <a:rPr lang="en-GB" sz="1000" dirty="0">
                <a:solidFill>
                  <a:srgbClr val="5A2781"/>
                </a:solidFill>
                <a:latin typeface="Trebuchet MS" panose="020B0603020202020204" pitchFamily="34" charset="0"/>
              </a:rPr>
              <a:t>Installation View of Andrea Büttner, David </a:t>
            </a:r>
            <a:r>
              <a:rPr lang="en-GB" sz="1000" dirty="0" err="1">
                <a:solidFill>
                  <a:srgbClr val="5A2781"/>
                </a:solidFill>
                <a:latin typeface="Trebuchet MS" panose="020B0603020202020204" pitchFamily="34" charset="0"/>
              </a:rPr>
              <a:t>Kordansky</a:t>
            </a:r>
            <a:r>
              <a:rPr lang="en-GB" sz="1000" dirty="0">
                <a:solidFill>
                  <a:srgbClr val="5A2781"/>
                </a:solidFill>
                <a:latin typeface="Trebuchet MS" panose="020B0603020202020204" pitchFamily="34" charset="0"/>
              </a:rPr>
              <a:t> Gallery, Los Angeles 2016. Photo: Brian Forrest</a:t>
            </a:r>
          </a:p>
        </p:txBody>
      </p:sp>
    </p:spTree>
    <p:extLst>
      <p:ext uri="{BB962C8B-B14F-4D97-AF65-F5344CB8AC3E}">
        <p14:creationId xmlns:p14="http://schemas.microsoft.com/office/powerpoint/2010/main" val="3704666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641558" y="6472756"/>
            <a:ext cx="7806207" cy="400110"/>
          </a:xfrm>
          <a:prstGeom prst="rect">
            <a:avLst/>
          </a:prstGeom>
          <a:noFill/>
        </p:spPr>
        <p:txBody>
          <a:bodyPr wrap="square" rtlCol="0">
            <a:spAutoFit/>
          </a:bodyPr>
          <a:lstStyle/>
          <a:p>
            <a:pPr algn="r"/>
            <a:r>
              <a:rPr lang="en-GB" sz="1000" dirty="0">
                <a:solidFill>
                  <a:srgbClr val="5A2781"/>
                </a:solidFill>
                <a:latin typeface="Trebuchet MS" panose="020B0603020202020204" pitchFamily="34" charset="0"/>
              </a:rPr>
              <a:t>(L) Lubaina Himid 2017. Photo </a:t>
            </a:r>
            <a:r>
              <a:rPr lang="en-GB" sz="1000" dirty="0" err="1">
                <a:solidFill>
                  <a:srgbClr val="5A2781"/>
                </a:solidFill>
                <a:latin typeface="Trebuchet MS" panose="020B0603020202020204" pitchFamily="34" charset="0"/>
              </a:rPr>
              <a:t>courtest</a:t>
            </a:r>
            <a:r>
              <a:rPr lang="en-GB" sz="1000" dirty="0">
                <a:solidFill>
                  <a:srgbClr val="5A2781"/>
                </a:solidFill>
                <a:latin typeface="Trebuchet MS" panose="020B0603020202020204" pitchFamily="34" charset="0"/>
              </a:rPr>
              <a:t> the artist and </a:t>
            </a:r>
            <a:r>
              <a:rPr lang="en-GB" sz="1000" dirty="0" err="1">
                <a:solidFill>
                  <a:srgbClr val="5A2781"/>
                </a:solidFill>
                <a:latin typeface="Trebuchet MS" panose="020B0603020202020204" pitchFamily="34" charset="0"/>
              </a:rPr>
              <a:t>Hollybush</a:t>
            </a:r>
            <a:r>
              <a:rPr lang="en-GB" sz="1000" dirty="0">
                <a:solidFill>
                  <a:srgbClr val="5A2781"/>
                </a:solidFill>
                <a:latin typeface="Trebuchet MS" panose="020B0603020202020204" pitchFamily="34" charset="0"/>
              </a:rPr>
              <a:t> Gardens. Photo: Edmund Blok for Modern Art Oxford  (R) Lubaina Himid, </a:t>
            </a:r>
            <a:r>
              <a:rPr lang="en-GB" sz="1000" i="1" dirty="0">
                <a:solidFill>
                  <a:srgbClr val="5A2781"/>
                </a:solidFill>
                <a:latin typeface="Trebuchet MS" panose="020B0603020202020204" pitchFamily="34" charset="0"/>
              </a:rPr>
              <a:t>Naming The Money </a:t>
            </a:r>
            <a:r>
              <a:rPr lang="en-GB" sz="1000" dirty="0">
                <a:solidFill>
                  <a:srgbClr val="5A2781"/>
                </a:solidFill>
                <a:latin typeface="Trebuchet MS" panose="020B0603020202020204" pitchFamily="34" charset="0"/>
              </a:rPr>
              <a:t>(2004). Courtesy the artist, </a:t>
            </a:r>
            <a:r>
              <a:rPr lang="en-GB" sz="1000" dirty="0" err="1">
                <a:solidFill>
                  <a:srgbClr val="5A2781"/>
                </a:solidFill>
                <a:latin typeface="Trebuchet MS" panose="020B0603020202020204" pitchFamily="34" charset="0"/>
              </a:rPr>
              <a:t>Hollybush</a:t>
            </a:r>
            <a:r>
              <a:rPr lang="en-GB" sz="1000" dirty="0">
                <a:solidFill>
                  <a:srgbClr val="5A2781"/>
                </a:solidFill>
                <a:latin typeface="Trebuchet MS" panose="020B0603020202020204" pitchFamily="34" charset="0"/>
              </a:rPr>
              <a:t> Gardens and National Museums Liverpool. Photo: Stuart </a:t>
            </a:r>
            <a:r>
              <a:rPr lang="en-GB" sz="1000" dirty="0" err="1">
                <a:solidFill>
                  <a:srgbClr val="5A2781"/>
                </a:solidFill>
                <a:latin typeface="Trebuchet MS" panose="020B0603020202020204" pitchFamily="34" charset="0"/>
              </a:rPr>
              <a:t>Whipps</a:t>
            </a:r>
            <a:endParaRPr lang="en-GB" sz="1000" dirty="0">
              <a:solidFill>
                <a:srgbClr val="5A2781"/>
              </a:solidFill>
              <a:latin typeface="Trebuchet MS" panose="020B0603020202020204" pitchFamily="34" charset="0"/>
            </a:endParaRPr>
          </a:p>
        </p:txBody>
      </p:sp>
      <p:sp>
        <p:nvSpPr>
          <p:cNvPr id="5" name="Title 4"/>
          <p:cNvSpPr>
            <a:spLocks noGrp="1"/>
          </p:cNvSpPr>
          <p:nvPr>
            <p:ph type="title"/>
          </p:nvPr>
        </p:nvSpPr>
        <p:spPr>
          <a:xfrm>
            <a:off x="490330" y="320409"/>
            <a:ext cx="10946296" cy="1325563"/>
          </a:xfrm>
        </p:spPr>
        <p:txBody>
          <a:bodyPr/>
          <a:lstStyle/>
          <a:p>
            <a:r>
              <a:rPr lang="en-GB" sz="6000" b="1" dirty="0">
                <a:solidFill>
                  <a:srgbClr val="5A2781"/>
                </a:solidFill>
                <a:latin typeface="Trebuchet MS" panose="020B0603020202020204" pitchFamily="34" charset="0"/>
              </a:rPr>
              <a:t>Lubaina Himid </a:t>
            </a:r>
            <a:br>
              <a:rPr lang="en-GB" sz="6000" b="1" dirty="0">
                <a:solidFill>
                  <a:srgbClr val="5A2781"/>
                </a:solidFill>
                <a:latin typeface="Trebuchet MS" panose="020B0603020202020204" pitchFamily="34" charset="0"/>
              </a:rPr>
            </a:br>
            <a:r>
              <a:rPr lang="en-GB" sz="1800" dirty="0">
                <a:solidFill>
                  <a:srgbClr val="5A2781"/>
                </a:solidFill>
                <a:latin typeface="Trebuchet MS" panose="020B0603020202020204" pitchFamily="34" charset="0"/>
              </a:rPr>
              <a:t>b.1954 in Zanzibar, Tanzania. Lives and works in Preston.  </a:t>
            </a:r>
          </a:p>
        </p:txBody>
      </p:sp>
      <p:sp>
        <p:nvSpPr>
          <p:cNvPr id="8" name="TextBox 7"/>
          <p:cNvSpPr txBox="1"/>
          <p:nvPr/>
        </p:nvSpPr>
        <p:spPr>
          <a:xfrm>
            <a:off x="490330" y="1645972"/>
            <a:ext cx="10151166" cy="2031325"/>
          </a:xfrm>
          <a:prstGeom prst="rect">
            <a:avLst/>
          </a:prstGeom>
          <a:noFill/>
        </p:spPr>
        <p:txBody>
          <a:bodyPr wrap="square" rtlCol="0">
            <a:spAutoFit/>
          </a:bodyPr>
          <a:lstStyle/>
          <a:p>
            <a:r>
              <a:rPr lang="en-GB" dirty="0">
                <a:solidFill>
                  <a:srgbClr val="5A2781"/>
                </a:solidFill>
                <a:latin typeface="Trebuchet MS" panose="020B0603020202020204" pitchFamily="34" charset="0"/>
              </a:rPr>
              <a:t>Nominated for;</a:t>
            </a:r>
          </a:p>
          <a:p>
            <a:pPr marL="285750" indent="-285750">
              <a:buFontTx/>
              <a:buChar char="-"/>
            </a:pPr>
            <a:r>
              <a:rPr lang="en-GB" i="1" dirty="0">
                <a:solidFill>
                  <a:srgbClr val="5A2781"/>
                </a:solidFill>
                <a:latin typeface="Trebuchet MS" panose="020B0603020202020204" pitchFamily="34" charset="0"/>
              </a:rPr>
              <a:t>Lubaina Himid: Invisible Strategies </a:t>
            </a:r>
            <a:r>
              <a:rPr lang="en-GB" dirty="0">
                <a:solidFill>
                  <a:srgbClr val="5A2781"/>
                </a:solidFill>
                <a:latin typeface="Trebuchet MS" panose="020B0603020202020204" pitchFamily="34" charset="0"/>
              </a:rPr>
              <a:t>at Modern Art Oxford </a:t>
            </a:r>
          </a:p>
          <a:p>
            <a:pPr marL="285750" indent="-285750">
              <a:buFontTx/>
              <a:buChar char="-"/>
            </a:pPr>
            <a:r>
              <a:rPr lang="en-GB" i="1" dirty="0">
                <a:solidFill>
                  <a:srgbClr val="5A2781"/>
                </a:solidFill>
                <a:latin typeface="Trebuchet MS" panose="020B0603020202020204" pitchFamily="34" charset="0"/>
              </a:rPr>
              <a:t>Navigation Charts </a:t>
            </a:r>
            <a:r>
              <a:rPr lang="en-GB" dirty="0">
                <a:solidFill>
                  <a:srgbClr val="5A2781"/>
                </a:solidFill>
                <a:latin typeface="Trebuchet MS" panose="020B0603020202020204" pitchFamily="34" charset="0"/>
              </a:rPr>
              <a:t>at Spike Island in Bristol</a:t>
            </a:r>
          </a:p>
          <a:p>
            <a:pPr marL="285750" indent="-285750">
              <a:buFontTx/>
              <a:buChar char="-"/>
            </a:pPr>
            <a:r>
              <a:rPr lang="en-GB" i="1" dirty="0">
                <a:solidFill>
                  <a:srgbClr val="5A2781"/>
                </a:solidFill>
                <a:latin typeface="Trebuchet MS" panose="020B0603020202020204" pitchFamily="34" charset="0"/>
              </a:rPr>
              <a:t>The Place is Here</a:t>
            </a:r>
            <a:r>
              <a:rPr lang="en-GB" dirty="0">
                <a:solidFill>
                  <a:srgbClr val="5A2781"/>
                </a:solidFill>
                <a:latin typeface="Trebuchet MS" panose="020B0603020202020204" pitchFamily="34" charset="0"/>
              </a:rPr>
              <a:t> at Nottingham Contemporary (Group Show)</a:t>
            </a:r>
          </a:p>
          <a:p>
            <a:endParaRPr lang="en-GB" dirty="0">
              <a:solidFill>
                <a:srgbClr val="5A2781"/>
              </a:solidFill>
              <a:latin typeface="Trebuchet MS" panose="020B0603020202020204" pitchFamily="34" charset="0"/>
            </a:endParaRPr>
          </a:p>
          <a:p>
            <a:endParaRPr lang="en-GB" dirty="0">
              <a:solidFill>
                <a:srgbClr val="5A2781"/>
              </a:solidFill>
              <a:latin typeface="Trebuchet MS" panose="020B0603020202020204" pitchFamily="34" charset="0"/>
            </a:endParaRPr>
          </a:p>
          <a:p>
            <a:endParaRPr lang="en-GB" dirty="0">
              <a:solidFill>
                <a:srgbClr val="5A2781"/>
              </a:solidFill>
              <a:latin typeface="Trebuchet MS" panose="020B0603020202020204" pitchFamily="34" charset="0"/>
            </a:endParaRPr>
          </a:p>
        </p:txBody>
      </p:sp>
      <p:pic>
        <p:nvPicPr>
          <p:cNvPr id="2" name="Picture 1"/>
          <p:cNvPicPr>
            <a:picLocks noChangeAspect="1"/>
          </p:cNvPicPr>
          <p:nvPr/>
        </p:nvPicPr>
        <p:blipFill>
          <a:blip r:embed="rId2"/>
          <a:stretch>
            <a:fillRect/>
          </a:stretch>
        </p:blipFill>
        <p:spPr>
          <a:xfrm>
            <a:off x="636955" y="2913285"/>
            <a:ext cx="5326523" cy="3542138"/>
          </a:xfrm>
          <a:prstGeom prst="rect">
            <a:avLst/>
          </a:prstGeom>
        </p:spPr>
      </p:pic>
      <p:pic>
        <p:nvPicPr>
          <p:cNvPr id="3" name="Picture 2"/>
          <p:cNvPicPr>
            <a:picLocks noChangeAspect="1"/>
          </p:cNvPicPr>
          <p:nvPr/>
        </p:nvPicPr>
        <p:blipFill>
          <a:blip r:embed="rId3"/>
          <a:stretch>
            <a:fillRect/>
          </a:stretch>
        </p:blipFill>
        <p:spPr>
          <a:xfrm>
            <a:off x="6134558" y="2913285"/>
            <a:ext cx="5313207" cy="3542138"/>
          </a:xfrm>
          <a:prstGeom prst="rect">
            <a:avLst/>
          </a:prstGeom>
        </p:spPr>
      </p:pic>
    </p:spTree>
    <p:extLst>
      <p:ext uri="{BB962C8B-B14F-4D97-AF65-F5344CB8AC3E}">
        <p14:creationId xmlns:p14="http://schemas.microsoft.com/office/powerpoint/2010/main" val="4181594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8708" y="145774"/>
            <a:ext cx="8394735" cy="6305904"/>
          </a:xfrm>
          <a:prstGeom prst="rect">
            <a:avLst/>
          </a:prstGeom>
        </p:spPr>
      </p:pic>
      <p:sp>
        <p:nvSpPr>
          <p:cNvPr id="5" name="TextBox 4"/>
          <p:cNvSpPr txBox="1"/>
          <p:nvPr/>
        </p:nvSpPr>
        <p:spPr>
          <a:xfrm>
            <a:off x="520147" y="6451678"/>
            <a:ext cx="9803296" cy="246221"/>
          </a:xfrm>
          <a:prstGeom prst="rect">
            <a:avLst/>
          </a:prstGeom>
          <a:noFill/>
        </p:spPr>
        <p:txBody>
          <a:bodyPr wrap="square" rtlCol="0">
            <a:spAutoFit/>
          </a:bodyPr>
          <a:lstStyle/>
          <a:p>
            <a:pPr algn="r"/>
            <a:r>
              <a:rPr lang="en-GB" sz="1000" dirty="0">
                <a:solidFill>
                  <a:srgbClr val="5A2781"/>
                </a:solidFill>
                <a:latin typeface="Trebuchet MS" panose="020B0603020202020204" pitchFamily="34" charset="0"/>
              </a:rPr>
              <a:t>Lubaina Himid, A Fashionable Marriage (1986). Photo courtesy the artist and </a:t>
            </a:r>
            <a:r>
              <a:rPr lang="en-GB" sz="1000" dirty="0" err="1">
                <a:solidFill>
                  <a:srgbClr val="5A2781"/>
                </a:solidFill>
                <a:latin typeface="Trebuchet MS" panose="020B0603020202020204" pitchFamily="34" charset="0"/>
              </a:rPr>
              <a:t>Hollybush</a:t>
            </a:r>
            <a:r>
              <a:rPr lang="en-GB" sz="1000" dirty="0">
                <a:solidFill>
                  <a:srgbClr val="5A2781"/>
                </a:solidFill>
                <a:latin typeface="Trebuchet MS" panose="020B0603020202020204" pitchFamily="34" charset="0"/>
              </a:rPr>
              <a:t> Gardens. Photo: Andy </a:t>
            </a:r>
            <a:r>
              <a:rPr lang="en-GB" sz="1000" dirty="0" err="1">
                <a:solidFill>
                  <a:srgbClr val="5A2781"/>
                </a:solidFill>
                <a:latin typeface="Trebuchet MS" panose="020B0603020202020204" pitchFamily="34" charset="0"/>
              </a:rPr>
              <a:t>Keate</a:t>
            </a:r>
            <a:endParaRPr lang="en-GB" sz="1000" dirty="0">
              <a:solidFill>
                <a:srgbClr val="5A2781"/>
              </a:solidFill>
              <a:latin typeface="Trebuchet MS" panose="020B0603020202020204" pitchFamily="34" charset="0"/>
            </a:endParaRPr>
          </a:p>
        </p:txBody>
      </p:sp>
    </p:spTree>
    <p:extLst>
      <p:ext uri="{BB962C8B-B14F-4D97-AF65-F5344CB8AC3E}">
        <p14:creationId xmlns:p14="http://schemas.microsoft.com/office/powerpoint/2010/main" val="4079288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12887"/>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585575" y="-30660"/>
            <a:ext cx="4606424" cy="6888660"/>
          </a:xfrm>
          <a:prstGeom prst="rect">
            <a:avLst/>
          </a:prstGeom>
        </p:spPr>
      </p:pic>
      <p:pic>
        <p:nvPicPr>
          <p:cNvPr id="9" name="Picture 8"/>
          <p:cNvPicPr>
            <a:picLocks noChangeAspect="1"/>
          </p:cNvPicPr>
          <p:nvPr/>
        </p:nvPicPr>
        <p:blipFill rotWithShape="1">
          <a:blip r:embed="rId4"/>
          <a:srcRect l="22843" t="1" r="-1" b="26434"/>
          <a:stretch/>
        </p:blipFill>
        <p:spPr>
          <a:xfrm>
            <a:off x="0" y="5275321"/>
            <a:ext cx="2579922" cy="1594310"/>
          </a:xfrm>
          <a:prstGeom prst="rect">
            <a:avLst/>
          </a:prstGeom>
        </p:spPr>
      </p:pic>
      <p:pic>
        <p:nvPicPr>
          <p:cNvPr id="10" name="Picture 9"/>
          <p:cNvPicPr>
            <a:picLocks noChangeAspect="1"/>
          </p:cNvPicPr>
          <p:nvPr/>
        </p:nvPicPr>
        <p:blipFill rotWithShape="1">
          <a:blip r:embed="rId5"/>
          <a:srcRect r="29023"/>
          <a:stretch/>
        </p:blipFill>
        <p:spPr>
          <a:xfrm>
            <a:off x="9400490" y="-30660"/>
            <a:ext cx="2791510" cy="2101754"/>
          </a:xfrm>
          <a:prstGeom prst="rect">
            <a:avLst/>
          </a:prstGeom>
        </p:spPr>
      </p:pic>
      <p:sp>
        <p:nvSpPr>
          <p:cNvPr id="14" name="Title 4"/>
          <p:cNvSpPr txBox="1">
            <a:spLocks/>
          </p:cNvSpPr>
          <p:nvPr/>
        </p:nvSpPr>
        <p:spPr>
          <a:xfrm>
            <a:off x="325463" y="1240690"/>
            <a:ext cx="10946296"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b="1" dirty="0">
                <a:solidFill>
                  <a:schemeClr val="bg1"/>
                </a:solidFill>
                <a:latin typeface="Trebuchet MS" panose="020B0603020202020204" pitchFamily="34" charset="0"/>
              </a:rPr>
              <a:t>Rosalind Nashashibi</a:t>
            </a:r>
            <a:endParaRPr lang="en-GB" sz="1500" b="1" dirty="0">
              <a:solidFill>
                <a:schemeClr val="bg1"/>
              </a:solidFill>
              <a:latin typeface="Trebuchet MS" panose="020B0603020202020204" pitchFamily="34" charset="0"/>
            </a:endParaRPr>
          </a:p>
        </p:txBody>
      </p:sp>
      <p:sp>
        <p:nvSpPr>
          <p:cNvPr id="15" name="TextBox 14"/>
          <p:cNvSpPr txBox="1"/>
          <p:nvPr/>
        </p:nvSpPr>
        <p:spPr>
          <a:xfrm>
            <a:off x="325463" y="3376431"/>
            <a:ext cx="7037863" cy="1200329"/>
          </a:xfrm>
          <a:prstGeom prst="rect">
            <a:avLst/>
          </a:prstGeom>
          <a:noFill/>
        </p:spPr>
        <p:txBody>
          <a:bodyPr wrap="square" rtlCol="0">
            <a:spAutoFit/>
          </a:bodyPr>
          <a:lstStyle/>
          <a:p>
            <a:r>
              <a:rPr lang="en-GB" dirty="0">
                <a:solidFill>
                  <a:schemeClr val="bg1"/>
                </a:solidFill>
                <a:latin typeface="Trebuchet MS" panose="020B0603020202020204" pitchFamily="34" charset="0"/>
              </a:rPr>
              <a:t>Nominated for;</a:t>
            </a:r>
          </a:p>
          <a:p>
            <a:pPr marL="285750" indent="-285750">
              <a:buFontTx/>
              <a:buChar char="-"/>
            </a:pPr>
            <a:r>
              <a:rPr lang="en-GB" i="1" dirty="0">
                <a:solidFill>
                  <a:schemeClr val="bg1"/>
                </a:solidFill>
                <a:latin typeface="Trebuchet MS" panose="020B0603020202020204" pitchFamily="34" charset="0"/>
              </a:rPr>
              <a:t>On This Island</a:t>
            </a:r>
            <a:r>
              <a:rPr lang="en-GB" dirty="0">
                <a:solidFill>
                  <a:schemeClr val="bg1"/>
                </a:solidFill>
                <a:latin typeface="Trebuchet MS" panose="020B0603020202020204" pitchFamily="34" charset="0"/>
              </a:rPr>
              <a:t> at The University Art Galleries at UC Irvine’s Claire Trevor School of the Arts in California</a:t>
            </a:r>
          </a:p>
          <a:p>
            <a:pPr marL="285750" indent="-285750">
              <a:buFontTx/>
              <a:buChar char="-"/>
            </a:pPr>
            <a:r>
              <a:rPr lang="en-GB" dirty="0">
                <a:solidFill>
                  <a:schemeClr val="bg1"/>
                </a:solidFill>
                <a:latin typeface="Trebuchet MS" panose="020B0603020202020204" pitchFamily="34" charset="0"/>
              </a:rPr>
              <a:t>Her participation in </a:t>
            </a:r>
            <a:r>
              <a:rPr lang="en-GB" dirty="0" err="1">
                <a:solidFill>
                  <a:schemeClr val="bg1"/>
                </a:solidFill>
                <a:latin typeface="Trebuchet MS" panose="020B0603020202020204" pitchFamily="34" charset="0"/>
              </a:rPr>
              <a:t>Documenta</a:t>
            </a:r>
            <a:r>
              <a:rPr lang="en-GB" dirty="0">
                <a:solidFill>
                  <a:schemeClr val="bg1"/>
                </a:solidFill>
                <a:latin typeface="Trebuchet MS" panose="020B0603020202020204" pitchFamily="34" charset="0"/>
              </a:rPr>
              <a:t> 14</a:t>
            </a:r>
          </a:p>
        </p:txBody>
      </p:sp>
      <p:sp>
        <p:nvSpPr>
          <p:cNvPr id="16" name="TextBox 15"/>
          <p:cNvSpPr txBox="1"/>
          <p:nvPr/>
        </p:nvSpPr>
        <p:spPr>
          <a:xfrm>
            <a:off x="325463" y="2381587"/>
            <a:ext cx="6339872" cy="369332"/>
          </a:xfrm>
          <a:prstGeom prst="rect">
            <a:avLst/>
          </a:prstGeom>
          <a:noFill/>
        </p:spPr>
        <p:txBody>
          <a:bodyPr wrap="square" rtlCol="0">
            <a:spAutoFit/>
          </a:bodyPr>
          <a:lstStyle/>
          <a:p>
            <a:r>
              <a:rPr lang="en-GB" dirty="0">
                <a:solidFill>
                  <a:schemeClr val="bg1"/>
                </a:solidFill>
                <a:latin typeface="Trebuchet MS" panose="020B0603020202020204" pitchFamily="34" charset="0"/>
              </a:rPr>
              <a:t>b.1973 in Croydon, London. Lives and works in London.</a:t>
            </a:r>
          </a:p>
        </p:txBody>
      </p:sp>
    </p:spTree>
    <p:extLst>
      <p:ext uri="{BB962C8B-B14F-4D97-AF65-F5344CB8AC3E}">
        <p14:creationId xmlns:p14="http://schemas.microsoft.com/office/powerpoint/2010/main" val="471022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9525" y="1179857"/>
            <a:ext cx="5627205" cy="4220404"/>
          </a:xfrm>
          <a:prstGeom prst="rect">
            <a:avLst/>
          </a:prstGeom>
        </p:spPr>
      </p:pic>
      <p:sp>
        <p:nvSpPr>
          <p:cNvPr id="5" name="TextBox 4"/>
          <p:cNvSpPr txBox="1"/>
          <p:nvPr/>
        </p:nvSpPr>
        <p:spPr>
          <a:xfrm>
            <a:off x="1524000" y="5400261"/>
            <a:ext cx="4452730" cy="246221"/>
          </a:xfrm>
          <a:prstGeom prst="rect">
            <a:avLst/>
          </a:prstGeom>
          <a:noFill/>
        </p:spPr>
        <p:txBody>
          <a:bodyPr wrap="square" rtlCol="0">
            <a:spAutoFit/>
          </a:bodyPr>
          <a:lstStyle/>
          <a:p>
            <a:pPr algn="r"/>
            <a:r>
              <a:rPr lang="en-GB" sz="1000" dirty="0">
                <a:solidFill>
                  <a:srgbClr val="5A2781"/>
                </a:solidFill>
                <a:latin typeface="Trebuchet MS" panose="020B0603020202020204" pitchFamily="34" charset="0"/>
              </a:rPr>
              <a:t>Rosalind Nashashibi, </a:t>
            </a:r>
            <a:r>
              <a:rPr lang="en-GB" sz="1000" i="1" dirty="0">
                <a:solidFill>
                  <a:srgbClr val="5A2781"/>
                </a:solidFill>
                <a:latin typeface="Trebuchet MS" panose="020B0603020202020204" pitchFamily="34" charset="0"/>
              </a:rPr>
              <a:t>Electrical Gaza </a:t>
            </a:r>
            <a:r>
              <a:rPr lang="en-GB" sz="1000" dirty="0">
                <a:solidFill>
                  <a:srgbClr val="5A2781"/>
                </a:solidFill>
                <a:latin typeface="Trebuchet MS" panose="020B0603020202020204" pitchFamily="34" charset="0"/>
              </a:rPr>
              <a:t>(2015). Courtesy the artist</a:t>
            </a:r>
            <a:r>
              <a:rPr lang="en-GB" sz="1000" dirty="0"/>
              <a:t>.</a:t>
            </a:r>
          </a:p>
        </p:txBody>
      </p:sp>
      <p:pic>
        <p:nvPicPr>
          <p:cNvPr id="6" name="Picture 5"/>
          <p:cNvPicPr>
            <a:picLocks noChangeAspect="1"/>
          </p:cNvPicPr>
          <p:nvPr/>
        </p:nvPicPr>
        <p:blipFill>
          <a:blip r:embed="rId3"/>
          <a:stretch>
            <a:fillRect/>
          </a:stretch>
        </p:blipFill>
        <p:spPr>
          <a:xfrm>
            <a:off x="6183795" y="1179857"/>
            <a:ext cx="5609621" cy="4220404"/>
          </a:xfrm>
          <a:prstGeom prst="rect">
            <a:avLst/>
          </a:prstGeom>
        </p:spPr>
      </p:pic>
      <p:sp>
        <p:nvSpPr>
          <p:cNvPr id="7" name="TextBox 6"/>
          <p:cNvSpPr txBox="1"/>
          <p:nvPr/>
        </p:nvSpPr>
        <p:spPr>
          <a:xfrm>
            <a:off x="7555832" y="5400261"/>
            <a:ext cx="4237584" cy="246221"/>
          </a:xfrm>
          <a:prstGeom prst="rect">
            <a:avLst/>
          </a:prstGeom>
          <a:noFill/>
        </p:spPr>
        <p:txBody>
          <a:bodyPr wrap="square" rtlCol="0">
            <a:spAutoFit/>
          </a:bodyPr>
          <a:lstStyle/>
          <a:p>
            <a:pPr algn="r"/>
            <a:r>
              <a:rPr lang="en-GB" sz="1000" dirty="0">
                <a:solidFill>
                  <a:srgbClr val="5A2781"/>
                </a:solidFill>
                <a:latin typeface="Trebuchet MS" panose="020B0603020202020204" pitchFamily="34" charset="0"/>
              </a:rPr>
              <a:t>Rosalind Nashashibi, </a:t>
            </a:r>
            <a:r>
              <a:rPr lang="en-GB" sz="1000" i="1" dirty="0">
                <a:solidFill>
                  <a:srgbClr val="5A2781"/>
                </a:solidFill>
                <a:latin typeface="Trebuchet MS" panose="020B0603020202020204" pitchFamily="34" charset="0"/>
              </a:rPr>
              <a:t>Vivian’s Garden </a:t>
            </a:r>
            <a:r>
              <a:rPr lang="en-GB" sz="1000" dirty="0">
                <a:solidFill>
                  <a:srgbClr val="5A2781"/>
                </a:solidFill>
                <a:latin typeface="Trebuchet MS" panose="020B0603020202020204" pitchFamily="34" charset="0"/>
              </a:rPr>
              <a:t>(2017). Courtesy the artist.</a:t>
            </a:r>
          </a:p>
        </p:txBody>
      </p:sp>
    </p:spTree>
    <p:extLst>
      <p:ext uri="{BB962C8B-B14F-4D97-AF65-F5344CB8AC3E}">
        <p14:creationId xmlns:p14="http://schemas.microsoft.com/office/powerpoint/2010/main" val="12913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785"/>
          <a:stretch/>
        </p:blipFill>
        <p:spPr>
          <a:xfrm rot="10800000">
            <a:off x="7434470" y="-566918"/>
            <a:ext cx="4757530" cy="7424918"/>
          </a:xfrm>
          <a:prstGeom prst="rect">
            <a:avLst/>
          </a:prstGeom>
        </p:spPr>
      </p:pic>
      <p:sp>
        <p:nvSpPr>
          <p:cNvPr id="5" name="Title 1"/>
          <p:cNvSpPr txBox="1">
            <a:spLocks/>
          </p:cNvSpPr>
          <p:nvPr/>
        </p:nvSpPr>
        <p:spPr>
          <a:xfrm>
            <a:off x="630950" y="918821"/>
            <a:ext cx="10515600" cy="6407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chemeClr val="tx1"/>
                </a:solidFill>
                <a:effectLst/>
                <a:uLnTx/>
                <a:uFillTx/>
                <a:latin typeface="Trebuchet MS" panose="020B0603020202020204" pitchFamily="34" charset="0"/>
                <a:ea typeface="+mj-ea"/>
                <a:cs typeface="+mj-cs"/>
              </a:rPr>
              <a:t>What is the Turner Prize for?</a:t>
            </a:r>
          </a:p>
        </p:txBody>
      </p:sp>
      <p:pic>
        <p:nvPicPr>
          <p:cNvPr id="11" name="Picture 10"/>
          <p:cNvPicPr>
            <a:picLocks noChangeAspect="1"/>
          </p:cNvPicPr>
          <p:nvPr/>
        </p:nvPicPr>
        <p:blipFill rotWithShape="1">
          <a:blip r:embed="rId4"/>
          <a:srcRect l="22843" t="1" r="-1" b="26434"/>
          <a:stretch/>
        </p:blipFill>
        <p:spPr>
          <a:xfrm>
            <a:off x="-937" y="5263690"/>
            <a:ext cx="2579922" cy="1594310"/>
          </a:xfrm>
          <a:prstGeom prst="rect">
            <a:avLst/>
          </a:prstGeom>
        </p:spPr>
      </p:pic>
      <p:sp>
        <p:nvSpPr>
          <p:cNvPr id="2" name="TextBox 1"/>
          <p:cNvSpPr txBox="1"/>
          <p:nvPr/>
        </p:nvSpPr>
        <p:spPr>
          <a:xfrm>
            <a:off x="630950" y="1844306"/>
            <a:ext cx="9361189" cy="3816429"/>
          </a:xfrm>
          <a:prstGeom prst="rect">
            <a:avLst/>
          </a:prstGeom>
          <a:noFill/>
        </p:spPr>
        <p:txBody>
          <a:bodyPr wrap="square" rtlCol="0">
            <a:spAutoFit/>
          </a:bodyPr>
          <a:lstStyle/>
          <a:p>
            <a:pPr marL="457200" indent="-457200">
              <a:buFont typeface="Arial" panose="020B0604020202020204" pitchFamily="34" charset="0"/>
              <a:buChar char="•"/>
            </a:pPr>
            <a:r>
              <a:rPr lang="en-US" sz="2800" dirty="0"/>
              <a:t>From the beginning it was there to encourage discussion and involvement in contemporary art</a:t>
            </a:r>
          </a:p>
          <a:p>
            <a:endParaRPr lang="en-US" sz="2800" dirty="0"/>
          </a:p>
          <a:p>
            <a:pPr marL="457200" indent="-457200">
              <a:buFont typeface="Arial" panose="020B0604020202020204" pitchFamily="34" charset="0"/>
              <a:buChar char="•"/>
            </a:pPr>
            <a:r>
              <a:rPr lang="en-US" sz="2800" dirty="0"/>
              <a:t>The role and position of contemporary art has changed over three decades and is now much more discussed and familiar than it used to be</a:t>
            </a:r>
          </a:p>
          <a:p>
            <a:endParaRPr lang="en-US" sz="2800" dirty="0"/>
          </a:p>
          <a:p>
            <a:pPr marL="457200" indent="-457200">
              <a:buFont typeface="Arial" panose="020B0604020202020204" pitchFamily="34" charset="0"/>
              <a:buChar char="•"/>
            </a:pPr>
            <a:r>
              <a:rPr lang="en-US" sz="2800" dirty="0"/>
              <a:t>The press has played a good and bad part in this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84497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1"/>
          <p:cNvSpPr txBox="1">
            <a:spLocks/>
          </p:cNvSpPr>
          <p:nvPr/>
        </p:nvSpPr>
        <p:spPr>
          <a:xfrm>
            <a:off x="838200" y="294688"/>
            <a:ext cx="112254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000" b="1" dirty="0">
                <a:solidFill>
                  <a:srgbClr val="5A2781"/>
                </a:solidFill>
                <a:latin typeface="Trebuchet MS" panose="020B0603020202020204" pitchFamily="34" charset="0"/>
              </a:rPr>
              <a:t>Our Public Learning Programme</a:t>
            </a:r>
          </a:p>
        </p:txBody>
      </p:sp>
      <p:sp>
        <p:nvSpPr>
          <p:cNvPr id="21" name="Content Placeholder 2"/>
          <p:cNvSpPr txBox="1">
            <a:spLocks/>
          </p:cNvSpPr>
          <p:nvPr/>
        </p:nvSpPr>
        <p:spPr>
          <a:xfrm>
            <a:off x="838200" y="1785773"/>
            <a:ext cx="10515600" cy="46927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dirty="0">
                <a:solidFill>
                  <a:srgbClr val="5A2781"/>
                </a:solidFill>
                <a:latin typeface="Trebuchet MS" panose="020B0603020202020204" pitchFamily="34" charset="0"/>
              </a:rPr>
              <a:t>We have an extensive programme of different opportunities for learning for </a:t>
            </a:r>
            <a:r>
              <a:rPr lang="en-GB" sz="2000" b="1" dirty="0">
                <a:solidFill>
                  <a:srgbClr val="5A2781"/>
                </a:solidFill>
                <a:latin typeface="Trebuchet MS" panose="020B0603020202020204" pitchFamily="34" charset="0"/>
              </a:rPr>
              <a:t>all ages </a:t>
            </a:r>
            <a:r>
              <a:rPr lang="en-GB" sz="2000" dirty="0">
                <a:solidFill>
                  <a:srgbClr val="5A2781"/>
                </a:solidFill>
                <a:latin typeface="Trebuchet MS" panose="020B0603020202020204" pitchFamily="34" charset="0"/>
              </a:rPr>
              <a:t>(from babies to the elderly) and </a:t>
            </a:r>
            <a:r>
              <a:rPr lang="en-GB" sz="2000" b="1" dirty="0">
                <a:solidFill>
                  <a:srgbClr val="5A2781"/>
                </a:solidFill>
                <a:latin typeface="Trebuchet MS" panose="020B0603020202020204" pitchFamily="34" charset="0"/>
              </a:rPr>
              <a:t>all abilities</a:t>
            </a:r>
            <a:r>
              <a:rPr lang="en-GB" sz="2000" dirty="0">
                <a:solidFill>
                  <a:srgbClr val="5A2781"/>
                </a:solidFill>
                <a:latin typeface="Trebuchet MS" panose="020B0603020202020204" pitchFamily="34" charset="0"/>
              </a:rPr>
              <a:t>. </a:t>
            </a:r>
          </a:p>
          <a:p>
            <a:pPr algn="l"/>
            <a:r>
              <a:rPr lang="en-GB" sz="2000" dirty="0">
                <a:solidFill>
                  <a:srgbClr val="5A2781"/>
                </a:solidFill>
                <a:latin typeface="Trebuchet MS" panose="020B0603020202020204" pitchFamily="34" charset="0"/>
              </a:rPr>
              <a:t>We want to reach as many people from </a:t>
            </a:r>
            <a:r>
              <a:rPr lang="en-GB" sz="2000" b="1" dirty="0">
                <a:solidFill>
                  <a:srgbClr val="5A2781"/>
                </a:solidFill>
                <a:latin typeface="Trebuchet MS" panose="020B0603020202020204" pitchFamily="34" charset="0"/>
              </a:rPr>
              <a:t>different backgrounds and interests </a:t>
            </a:r>
            <a:r>
              <a:rPr lang="en-GB" sz="2000" dirty="0">
                <a:solidFill>
                  <a:srgbClr val="5A2781"/>
                </a:solidFill>
                <a:latin typeface="Trebuchet MS" panose="020B0603020202020204" pitchFamily="34" charset="0"/>
              </a:rPr>
              <a:t>as possible and get them talking about and learning from the Turner Prize! </a:t>
            </a:r>
          </a:p>
          <a:p>
            <a:pPr algn="l"/>
            <a:r>
              <a:rPr lang="en-GB" sz="2000" dirty="0">
                <a:latin typeface="Trebuchet MS" panose="020B0603020202020204" pitchFamily="34" charset="0"/>
              </a:rPr>
              <a:t>These opportunities include;</a:t>
            </a:r>
          </a:p>
          <a:p>
            <a:pPr algn="l">
              <a:buFontTx/>
              <a:buChar char="-"/>
            </a:pPr>
            <a:r>
              <a:rPr lang="en-GB" sz="2000" dirty="0">
                <a:latin typeface="Trebuchet MS" panose="020B0603020202020204" pitchFamily="34" charset="0"/>
              </a:rPr>
              <a:t>Hands-on workshops and masterclasses</a:t>
            </a:r>
          </a:p>
          <a:p>
            <a:pPr algn="l">
              <a:buFontTx/>
              <a:buChar char="-"/>
            </a:pPr>
            <a:r>
              <a:rPr lang="en-GB" sz="2000" dirty="0">
                <a:latin typeface="Trebuchet MS" panose="020B0603020202020204" pitchFamily="34" charset="0"/>
              </a:rPr>
              <a:t>Online Education resources with information, tasks and games</a:t>
            </a:r>
          </a:p>
          <a:p>
            <a:pPr algn="l">
              <a:buFontTx/>
              <a:buChar char="-"/>
            </a:pPr>
            <a:r>
              <a:rPr lang="en-GB" sz="2000" dirty="0">
                <a:latin typeface="Trebuchet MS" panose="020B0603020202020204" pitchFamily="34" charset="0"/>
              </a:rPr>
              <a:t>A conference</a:t>
            </a:r>
          </a:p>
          <a:p>
            <a:pPr algn="l">
              <a:buFontTx/>
              <a:buChar char="-"/>
            </a:pPr>
            <a:r>
              <a:rPr lang="en-GB" sz="2000" dirty="0">
                <a:latin typeface="Trebuchet MS" panose="020B0603020202020204" pitchFamily="34" charset="0"/>
              </a:rPr>
              <a:t>A magazine that goes to 22,500 children in Hull and 7,500 in East Riding</a:t>
            </a:r>
          </a:p>
          <a:p>
            <a:pPr algn="l">
              <a:buFontTx/>
              <a:buChar char="-"/>
            </a:pPr>
            <a:r>
              <a:rPr lang="en-GB" sz="2000" dirty="0">
                <a:latin typeface="Trebuchet MS" panose="020B0603020202020204" pitchFamily="34" charset="0"/>
              </a:rPr>
              <a:t>Tuner Prize themed ‘Explore Art’ space in </a:t>
            </a:r>
            <a:r>
              <a:rPr lang="en-GB" sz="2000" dirty="0" err="1">
                <a:latin typeface="Trebuchet MS" panose="020B0603020202020204" pitchFamily="34" charset="0"/>
              </a:rPr>
              <a:t>Ferens</a:t>
            </a:r>
            <a:endParaRPr lang="en-GB" sz="2000" dirty="0">
              <a:latin typeface="Trebuchet MS" panose="020B0603020202020204" pitchFamily="34" charset="0"/>
            </a:endParaRPr>
          </a:p>
          <a:p>
            <a:pPr algn="l">
              <a:buFontTx/>
              <a:buChar char="-"/>
            </a:pPr>
            <a:r>
              <a:rPr lang="en-GB" sz="2000" dirty="0">
                <a:latin typeface="Trebuchet MS" panose="020B0603020202020204" pitchFamily="34" charset="0"/>
              </a:rPr>
              <a:t>A range of accessible, bespoke and language tours </a:t>
            </a:r>
          </a:p>
          <a:p>
            <a:pPr algn="l"/>
            <a:r>
              <a:rPr lang="en-GB" sz="2000" dirty="0">
                <a:latin typeface="Trebuchet MS" panose="020B0603020202020204" pitchFamily="34" charset="0"/>
              </a:rPr>
              <a:t>…and much more!</a:t>
            </a:r>
          </a:p>
          <a:p>
            <a:pPr algn="l"/>
            <a:endParaRPr lang="en-GB" sz="2500" dirty="0">
              <a:solidFill>
                <a:srgbClr val="5A2781"/>
              </a:solidFill>
              <a:latin typeface="Trebuchet MS" panose="020B0603020202020204" pitchFamily="34" charset="0"/>
            </a:endParaRPr>
          </a:p>
        </p:txBody>
      </p:sp>
    </p:spTree>
    <p:extLst>
      <p:ext uri="{BB962C8B-B14F-4D97-AF65-F5344CB8AC3E}">
        <p14:creationId xmlns:p14="http://schemas.microsoft.com/office/powerpoint/2010/main" val="430274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12887"/>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22843" t="1" r="-1" b="26434"/>
          <a:stretch/>
        </p:blipFill>
        <p:spPr>
          <a:xfrm>
            <a:off x="0" y="5275321"/>
            <a:ext cx="2579922" cy="1594310"/>
          </a:xfrm>
          <a:prstGeom prst="rect">
            <a:avLst/>
          </a:prstGeom>
        </p:spPr>
      </p:pic>
      <p:pic>
        <p:nvPicPr>
          <p:cNvPr id="10" name="Picture 9"/>
          <p:cNvPicPr>
            <a:picLocks noChangeAspect="1"/>
          </p:cNvPicPr>
          <p:nvPr/>
        </p:nvPicPr>
        <p:blipFill rotWithShape="1">
          <a:blip r:embed="rId4"/>
          <a:srcRect r="40036"/>
          <a:stretch/>
        </p:blipFill>
        <p:spPr>
          <a:xfrm>
            <a:off x="9833627" y="0"/>
            <a:ext cx="2358373" cy="2101754"/>
          </a:xfrm>
          <a:prstGeom prst="rect">
            <a:avLst/>
          </a:prstGeom>
        </p:spPr>
      </p:pic>
      <p:sp>
        <p:nvSpPr>
          <p:cNvPr id="6"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000" dirty="0">
                <a:solidFill>
                  <a:schemeClr val="bg1"/>
                </a:solidFill>
                <a:latin typeface="Trebuchet MS" panose="020B0603020202020204" pitchFamily="34" charset="0"/>
              </a:rPr>
              <a:t>How you can get involved…</a:t>
            </a:r>
          </a:p>
        </p:txBody>
      </p:sp>
      <p:sp>
        <p:nvSpPr>
          <p:cNvPr id="7" name="Content Placeholder 2"/>
          <p:cNvSpPr txBox="1">
            <a:spLocks/>
          </p:cNvSpPr>
          <p:nvPr/>
        </p:nvSpPr>
        <p:spPr>
          <a:xfrm>
            <a:off x="1186358" y="2135430"/>
            <a:ext cx="10515600" cy="47342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chemeClr val="bg1"/>
                </a:solidFill>
                <a:latin typeface="Trebuchet MS" panose="020B0603020202020204" pitchFamily="34" charset="0"/>
              </a:rPr>
              <a:t>Do further research online (there are some links on your handouts!) </a:t>
            </a:r>
          </a:p>
          <a:p>
            <a:pPr marL="342900" indent="-342900" algn="l">
              <a:buFont typeface="Arial" panose="020B0604020202020204" pitchFamily="34" charset="0"/>
              <a:buChar char="•"/>
            </a:pPr>
            <a:r>
              <a:rPr lang="en-US" dirty="0">
                <a:solidFill>
                  <a:schemeClr val="bg1"/>
                </a:solidFill>
                <a:latin typeface="Trebuchet MS" panose="020B0603020202020204" pitchFamily="34" charset="0"/>
              </a:rPr>
              <a:t>Ask questions and talk to others about it</a:t>
            </a:r>
          </a:p>
          <a:p>
            <a:pPr marL="342900" indent="-342900" algn="l">
              <a:buFont typeface="Arial" panose="020B0604020202020204" pitchFamily="34" charset="0"/>
              <a:buChar char="•"/>
            </a:pPr>
            <a:r>
              <a:rPr lang="en-US" dirty="0">
                <a:solidFill>
                  <a:schemeClr val="bg1"/>
                </a:solidFill>
                <a:latin typeface="Trebuchet MS" panose="020B0603020202020204" pitchFamily="34" charset="0"/>
              </a:rPr>
              <a:t>Spend time with the work once the exhibition is open</a:t>
            </a:r>
          </a:p>
          <a:p>
            <a:pPr marL="342900" indent="-342900" algn="l">
              <a:buFont typeface="Arial" panose="020B0604020202020204" pitchFamily="34" charset="0"/>
              <a:buChar char="•"/>
            </a:pPr>
            <a:r>
              <a:rPr lang="en-US" dirty="0">
                <a:solidFill>
                  <a:schemeClr val="bg1"/>
                </a:solidFill>
                <a:latin typeface="Trebuchet MS" panose="020B0603020202020204" pitchFamily="34" charset="0"/>
              </a:rPr>
              <a:t>Be part of the discussion - we all have something to say.</a:t>
            </a:r>
          </a:p>
          <a:p>
            <a:pPr algn="l"/>
            <a:endParaRPr lang="en-US" dirty="0">
              <a:solidFill>
                <a:schemeClr val="bg1"/>
              </a:solidFill>
              <a:latin typeface="Trebuchet MS" panose="020B0603020202020204" pitchFamily="34" charset="0"/>
            </a:endParaRPr>
          </a:p>
          <a:p>
            <a:pPr algn="l"/>
            <a:r>
              <a:rPr lang="en-GB" dirty="0">
                <a:solidFill>
                  <a:schemeClr val="bg1"/>
                </a:solidFill>
                <a:latin typeface="Trebuchet MS" panose="020B0603020202020204" pitchFamily="34" charset="0"/>
              </a:rPr>
              <a:t>We want to help people to </a:t>
            </a:r>
            <a:r>
              <a:rPr lang="en-GB" b="1" dirty="0">
                <a:solidFill>
                  <a:schemeClr val="accent2"/>
                </a:solidFill>
                <a:latin typeface="Trebuchet MS" panose="020B0603020202020204" pitchFamily="34" charset="0"/>
              </a:rPr>
              <a:t>understand</a:t>
            </a:r>
            <a:r>
              <a:rPr lang="en-GB" b="1" dirty="0">
                <a:solidFill>
                  <a:schemeClr val="bg1"/>
                </a:solidFill>
                <a:latin typeface="Trebuchet MS" panose="020B0603020202020204" pitchFamily="34" charset="0"/>
              </a:rPr>
              <a:t>, </a:t>
            </a:r>
            <a:r>
              <a:rPr lang="en-GB" b="1" dirty="0">
                <a:solidFill>
                  <a:schemeClr val="accent2"/>
                </a:solidFill>
                <a:latin typeface="Trebuchet MS" panose="020B0603020202020204" pitchFamily="34" charset="0"/>
              </a:rPr>
              <a:t>enjoy</a:t>
            </a:r>
            <a:r>
              <a:rPr lang="en-GB" b="1" dirty="0">
                <a:solidFill>
                  <a:schemeClr val="bg1"/>
                </a:solidFill>
                <a:latin typeface="Trebuchet MS" panose="020B0603020202020204" pitchFamily="34" charset="0"/>
              </a:rPr>
              <a:t> </a:t>
            </a:r>
            <a:r>
              <a:rPr lang="en-GB" dirty="0">
                <a:solidFill>
                  <a:schemeClr val="bg1"/>
                </a:solidFill>
                <a:latin typeface="Trebuchet MS" panose="020B0603020202020204" pitchFamily="34" charset="0"/>
              </a:rPr>
              <a:t>and be </a:t>
            </a:r>
            <a:r>
              <a:rPr lang="en-GB" b="1" dirty="0">
                <a:solidFill>
                  <a:schemeClr val="accent2"/>
                </a:solidFill>
                <a:latin typeface="Trebuchet MS" panose="020B0603020202020204" pitchFamily="34" charset="0"/>
              </a:rPr>
              <a:t>inspired</a:t>
            </a:r>
            <a:r>
              <a:rPr lang="en-GB" dirty="0">
                <a:solidFill>
                  <a:schemeClr val="bg1"/>
                </a:solidFill>
                <a:latin typeface="Trebuchet MS" panose="020B0603020202020204" pitchFamily="34" charset="0"/>
              </a:rPr>
              <a:t> by contemporary art.</a:t>
            </a:r>
          </a:p>
          <a:p>
            <a:pPr algn="l"/>
            <a:endParaRPr lang="en-GB" dirty="0">
              <a:solidFill>
                <a:schemeClr val="bg1"/>
              </a:solidFill>
              <a:latin typeface="Trebuchet MS" panose="020B0603020202020204" pitchFamily="34" charset="0"/>
            </a:endParaRPr>
          </a:p>
          <a:p>
            <a:pPr algn="l"/>
            <a:endParaRPr lang="en-GB" dirty="0">
              <a:latin typeface="Trebuchet MS" panose="020B0603020202020204" pitchFamily="34" charset="0"/>
            </a:endParaRPr>
          </a:p>
        </p:txBody>
      </p:sp>
    </p:spTree>
    <p:extLst>
      <p:ext uri="{BB962C8B-B14F-4D97-AF65-F5344CB8AC3E}">
        <p14:creationId xmlns:p14="http://schemas.microsoft.com/office/powerpoint/2010/main" val="1793102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10800000">
            <a:off x="7484533" y="-137177"/>
            <a:ext cx="4707467" cy="7000848"/>
          </a:xfrm>
          <a:prstGeom prst="rect">
            <a:avLst/>
          </a:prstGeom>
        </p:spPr>
      </p:pic>
      <p:sp>
        <p:nvSpPr>
          <p:cNvPr id="9" name="TextBox 8"/>
          <p:cNvSpPr txBox="1"/>
          <p:nvPr/>
        </p:nvSpPr>
        <p:spPr>
          <a:xfrm>
            <a:off x="739668" y="614363"/>
            <a:ext cx="9557271" cy="113877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000" b="1" i="0" u="none" strike="noStrike" kern="0" cap="none" spc="0" normalizeH="0" baseline="0" noProof="0" dirty="0">
                <a:ln>
                  <a:noFill/>
                </a:ln>
                <a:solidFill>
                  <a:srgbClr val="512887"/>
                </a:solidFill>
                <a:effectLst/>
                <a:uLnTx/>
                <a:uFillTx/>
                <a:latin typeface="Trebuchet MS" charset="0"/>
                <a:ea typeface="Trebuchet MS" charset="0"/>
                <a:cs typeface="Trebuchet MS" charset="0"/>
              </a:rPr>
              <a:t>Hull</a:t>
            </a:r>
            <a:r>
              <a:rPr kumimoji="0" lang="en-GB" sz="5000" b="1" i="0" u="none" strike="noStrike" kern="0" cap="none" spc="0" normalizeH="0" noProof="0" dirty="0">
                <a:ln>
                  <a:noFill/>
                </a:ln>
                <a:solidFill>
                  <a:srgbClr val="512887"/>
                </a:solidFill>
                <a:effectLst/>
                <a:uLnTx/>
                <a:uFillTx/>
                <a:latin typeface="Trebuchet MS" charset="0"/>
                <a:ea typeface="Trebuchet MS" charset="0"/>
                <a:cs typeface="Trebuchet MS" charset="0"/>
              </a:rPr>
              <a:t> 2017 Turner Prize Team</a:t>
            </a:r>
            <a:endParaRPr kumimoji="0" lang="en-US" sz="5000" b="1" i="0" u="none" strike="noStrike" kern="0" cap="none" spc="0" normalizeH="0" baseline="0" noProof="0" dirty="0">
              <a:ln>
                <a:noFill/>
              </a:ln>
              <a:solidFill>
                <a:srgbClr val="512887"/>
              </a:solidFill>
              <a:effectLst/>
              <a:uLnTx/>
              <a:uFillTx/>
              <a:latin typeface="Trebuchet MS" charset="0"/>
              <a:ea typeface="Trebuchet MS" charset="0"/>
              <a:cs typeface="Trebuchet MS"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12887"/>
              </a:solidFill>
              <a:effectLst/>
              <a:uLnTx/>
              <a:uFillTx/>
              <a:latin typeface="oc" charset="0"/>
            </a:endParaRPr>
          </a:p>
        </p:txBody>
      </p:sp>
      <p:sp>
        <p:nvSpPr>
          <p:cNvPr id="12" name="TextBox 11"/>
          <p:cNvSpPr txBox="1"/>
          <p:nvPr/>
        </p:nvSpPr>
        <p:spPr>
          <a:xfrm>
            <a:off x="5980411" y="2018872"/>
            <a:ext cx="3008244" cy="646331"/>
          </a:xfrm>
          <a:prstGeom prst="rect">
            <a:avLst/>
          </a:prstGeom>
          <a:noFill/>
        </p:spPr>
        <p:txBody>
          <a:bodyPr wrap="square" rtlCol="0">
            <a:spAutoFit/>
          </a:bodyPr>
          <a:lstStyle/>
          <a:p>
            <a:r>
              <a:rPr lang="en-GB" dirty="0">
                <a:solidFill>
                  <a:schemeClr val="accent5">
                    <a:lumMod val="75000"/>
                  </a:schemeClr>
                </a:solidFill>
                <a:latin typeface="Trebuchet MS" panose="020B0603020202020204" pitchFamily="34" charset="0"/>
              </a:rPr>
              <a:t>Lily Mellor</a:t>
            </a:r>
          </a:p>
          <a:p>
            <a:r>
              <a:rPr lang="en-GB" dirty="0">
                <a:solidFill>
                  <a:schemeClr val="accent5">
                    <a:lumMod val="75000"/>
                  </a:schemeClr>
                </a:solidFill>
                <a:latin typeface="Trebuchet MS" panose="020B0603020202020204" pitchFamily="34" charset="0"/>
              </a:rPr>
              <a:t>Assistant Producer</a:t>
            </a:r>
          </a:p>
        </p:txBody>
      </p:sp>
      <p:sp>
        <p:nvSpPr>
          <p:cNvPr id="15" name="TextBox 14"/>
          <p:cNvSpPr txBox="1"/>
          <p:nvPr/>
        </p:nvSpPr>
        <p:spPr>
          <a:xfrm>
            <a:off x="2462910" y="2081151"/>
            <a:ext cx="2889738" cy="646331"/>
          </a:xfrm>
          <a:prstGeom prst="rect">
            <a:avLst/>
          </a:prstGeom>
          <a:noFill/>
        </p:spPr>
        <p:txBody>
          <a:bodyPr wrap="square" rtlCol="0">
            <a:spAutoFit/>
          </a:bodyPr>
          <a:lstStyle/>
          <a:p>
            <a:r>
              <a:rPr lang="en-GB" dirty="0">
                <a:solidFill>
                  <a:schemeClr val="accent5">
                    <a:lumMod val="75000"/>
                  </a:schemeClr>
                </a:solidFill>
                <a:latin typeface="Trebuchet MS" panose="020B0603020202020204" pitchFamily="34" charset="0"/>
              </a:rPr>
              <a:t>Sara Black</a:t>
            </a:r>
          </a:p>
          <a:p>
            <a:r>
              <a:rPr lang="en-GB" dirty="0">
                <a:solidFill>
                  <a:schemeClr val="accent5">
                    <a:lumMod val="75000"/>
                  </a:schemeClr>
                </a:solidFill>
                <a:latin typeface="Trebuchet MS" panose="020B0603020202020204" pitchFamily="34" charset="0"/>
              </a:rPr>
              <a:t>Project Manager</a:t>
            </a:r>
          </a:p>
        </p:txBody>
      </p:sp>
      <p:pic>
        <p:nvPicPr>
          <p:cNvPr id="3" name="Picture 2"/>
          <p:cNvPicPr>
            <a:picLocks noChangeAspect="1"/>
          </p:cNvPicPr>
          <p:nvPr/>
        </p:nvPicPr>
        <p:blipFill rotWithShape="1">
          <a:blip r:embed="rId4"/>
          <a:srcRect l="3587" t="44004" r="20109" b="31254"/>
          <a:stretch/>
        </p:blipFill>
        <p:spPr>
          <a:xfrm>
            <a:off x="739667" y="5440553"/>
            <a:ext cx="7069708" cy="1288850"/>
          </a:xfrm>
          <a:prstGeom prst="rect">
            <a:avLst/>
          </a:prstGeom>
        </p:spPr>
      </p:pic>
      <p:sp>
        <p:nvSpPr>
          <p:cNvPr id="4" name="TextBox 3"/>
          <p:cNvSpPr txBox="1"/>
          <p:nvPr/>
        </p:nvSpPr>
        <p:spPr>
          <a:xfrm>
            <a:off x="1194829" y="3396617"/>
            <a:ext cx="8881411" cy="2308324"/>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accent5">
                    <a:lumMod val="75000"/>
                  </a:schemeClr>
                </a:solidFill>
                <a:latin typeface="Trebuchet MS" panose="020B0603020202020204" pitchFamily="34" charset="0"/>
              </a:rPr>
              <a:t>Learning</a:t>
            </a:r>
          </a:p>
          <a:p>
            <a:pPr marL="285750" indent="-285750">
              <a:buFont typeface="Arial" panose="020B0604020202020204" pitchFamily="34" charset="0"/>
              <a:buChar char="•"/>
            </a:pPr>
            <a:r>
              <a:rPr lang="en-GB" dirty="0">
                <a:solidFill>
                  <a:schemeClr val="accent5">
                    <a:lumMod val="75000"/>
                  </a:schemeClr>
                </a:solidFill>
                <a:latin typeface="Trebuchet MS" panose="020B0603020202020204" pitchFamily="34" charset="0"/>
              </a:rPr>
              <a:t>Marketing</a:t>
            </a:r>
          </a:p>
          <a:p>
            <a:pPr marL="285750" indent="-285750">
              <a:buFont typeface="Arial" panose="020B0604020202020204" pitchFamily="34" charset="0"/>
              <a:buChar char="•"/>
            </a:pPr>
            <a:r>
              <a:rPr lang="en-GB" dirty="0">
                <a:solidFill>
                  <a:schemeClr val="accent5">
                    <a:lumMod val="75000"/>
                  </a:schemeClr>
                </a:solidFill>
                <a:latin typeface="Trebuchet MS" panose="020B0603020202020204" pitchFamily="34" charset="0"/>
              </a:rPr>
              <a:t>Communications and Digital</a:t>
            </a:r>
          </a:p>
          <a:p>
            <a:pPr marL="285750" indent="-285750">
              <a:buFont typeface="Arial" panose="020B0604020202020204" pitchFamily="34" charset="0"/>
              <a:buChar char="•"/>
            </a:pPr>
            <a:r>
              <a:rPr lang="en-GB" dirty="0">
                <a:solidFill>
                  <a:schemeClr val="accent5">
                    <a:lumMod val="75000"/>
                  </a:schemeClr>
                </a:solidFill>
                <a:latin typeface="Trebuchet MS" panose="020B0603020202020204" pitchFamily="34" charset="0"/>
              </a:rPr>
              <a:t>Volunteering</a:t>
            </a:r>
          </a:p>
          <a:p>
            <a:pPr marL="285750" indent="-285750">
              <a:buFont typeface="Arial" panose="020B0604020202020204" pitchFamily="34" charset="0"/>
              <a:buChar char="•"/>
            </a:pPr>
            <a:r>
              <a:rPr lang="en-GB" dirty="0">
                <a:solidFill>
                  <a:schemeClr val="accent5">
                    <a:lumMod val="75000"/>
                  </a:schemeClr>
                </a:solidFill>
                <a:latin typeface="Trebuchet MS" panose="020B0603020202020204" pitchFamily="34" charset="0"/>
              </a:rPr>
              <a:t>Finance</a:t>
            </a:r>
          </a:p>
          <a:p>
            <a:pPr marL="285750" indent="-285750">
              <a:buFont typeface="Arial" panose="020B0604020202020204" pitchFamily="34" charset="0"/>
              <a:buChar char="•"/>
            </a:pPr>
            <a:r>
              <a:rPr lang="en-GB" dirty="0">
                <a:solidFill>
                  <a:schemeClr val="accent5">
                    <a:lumMod val="75000"/>
                  </a:schemeClr>
                </a:solidFill>
                <a:latin typeface="Trebuchet MS" panose="020B0603020202020204" pitchFamily="34" charset="0"/>
              </a:rPr>
              <a:t>Hull Culture and Leisure</a:t>
            </a:r>
          </a:p>
          <a:p>
            <a:pPr marL="285750" indent="-285750">
              <a:buFont typeface="Arial" panose="020B0604020202020204" pitchFamily="34" charset="0"/>
              <a:buChar char="•"/>
            </a:pPr>
            <a:r>
              <a:rPr lang="en-GB" dirty="0">
                <a:solidFill>
                  <a:schemeClr val="accent5">
                    <a:lumMod val="75000"/>
                  </a:schemeClr>
                </a:solidFill>
                <a:latin typeface="Trebuchet MS" panose="020B0603020202020204" pitchFamily="34" charset="0"/>
              </a:rPr>
              <a:t>Heritage Learning</a:t>
            </a:r>
          </a:p>
          <a:p>
            <a:endParaRPr lang="en-GB" dirty="0"/>
          </a:p>
        </p:txBody>
      </p:sp>
      <p:pic>
        <p:nvPicPr>
          <p:cNvPr id="5" name="Picture 4"/>
          <p:cNvPicPr>
            <a:picLocks noChangeAspect="1"/>
          </p:cNvPicPr>
          <p:nvPr/>
        </p:nvPicPr>
        <p:blipFill rotWithShape="1">
          <a:blip r:embed="rId5"/>
          <a:srcRect l="15067" t="14120" r="14946" b="29640"/>
          <a:stretch/>
        </p:blipFill>
        <p:spPr>
          <a:xfrm>
            <a:off x="1194830" y="1764907"/>
            <a:ext cx="1143106" cy="137871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9542"/>
          <a:stretch/>
        </p:blipFill>
        <p:spPr>
          <a:xfrm flipH="1">
            <a:off x="4626927" y="1736696"/>
            <a:ext cx="1136830" cy="1371149"/>
          </a:xfrm>
          <a:prstGeom prst="rect">
            <a:avLst/>
          </a:prstGeom>
        </p:spPr>
      </p:pic>
    </p:spTree>
    <p:extLst>
      <p:ext uri="{BB962C8B-B14F-4D97-AF65-F5344CB8AC3E}">
        <p14:creationId xmlns:p14="http://schemas.microsoft.com/office/powerpoint/2010/main" val="1975515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12887"/>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22843" t="1" r="-1" b="26434"/>
          <a:stretch/>
        </p:blipFill>
        <p:spPr>
          <a:xfrm>
            <a:off x="0" y="5275321"/>
            <a:ext cx="2579922" cy="1594310"/>
          </a:xfrm>
          <a:prstGeom prst="rect">
            <a:avLst/>
          </a:prstGeom>
        </p:spPr>
      </p:pic>
      <p:pic>
        <p:nvPicPr>
          <p:cNvPr id="10" name="Picture 9"/>
          <p:cNvPicPr>
            <a:picLocks noChangeAspect="1"/>
          </p:cNvPicPr>
          <p:nvPr/>
        </p:nvPicPr>
        <p:blipFill rotWithShape="1">
          <a:blip r:embed="rId4"/>
          <a:srcRect r="40036"/>
          <a:stretch/>
        </p:blipFill>
        <p:spPr>
          <a:xfrm>
            <a:off x="9833627" y="0"/>
            <a:ext cx="2358373" cy="2101754"/>
          </a:xfrm>
          <a:prstGeom prst="rect">
            <a:avLst/>
          </a:prstGeom>
        </p:spPr>
      </p:pic>
      <p:sp>
        <p:nvSpPr>
          <p:cNvPr id="6"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000" b="0" i="0" u="none" strike="noStrike" kern="1200" cap="none" spc="0" normalizeH="0" baseline="0" noProof="0" dirty="0">
                <a:ln>
                  <a:noFill/>
                </a:ln>
                <a:solidFill>
                  <a:schemeClr val="bg1"/>
                </a:solidFill>
                <a:effectLst/>
                <a:uLnTx/>
                <a:uFillTx/>
                <a:latin typeface="Trebuchet MS" panose="020B0603020202020204" pitchFamily="34" charset="0"/>
                <a:ea typeface="+mj-ea"/>
                <a:cs typeface="+mj-cs"/>
              </a:rPr>
              <a:t>How you can get involved…</a:t>
            </a:r>
          </a:p>
        </p:txBody>
      </p:sp>
      <p:sp>
        <p:nvSpPr>
          <p:cNvPr id="7" name="Content Placeholder 2"/>
          <p:cNvSpPr txBox="1">
            <a:spLocks/>
          </p:cNvSpPr>
          <p:nvPr/>
        </p:nvSpPr>
        <p:spPr>
          <a:xfrm>
            <a:off x="838200" y="1862604"/>
            <a:ext cx="10515600" cy="47342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dirty="0">
                <a:solidFill>
                  <a:schemeClr val="bg1"/>
                </a:solidFill>
                <a:latin typeface="Trebuchet MS" panose="020B0603020202020204" pitchFamily="34" charset="0"/>
              </a:rPr>
              <a:t>There will be many exciting opportunities for you to get involved, </a:t>
            </a:r>
            <a:r>
              <a:rPr lang="en-GB" b="1" dirty="0">
                <a:solidFill>
                  <a:srgbClr val="FFFF00"/>
                </a:solidFill>
                <a:latin typeface="Trebuchet MS" panose="020B0603020202020204" pitchFamily="34" charset="0"/>
              </a:rPr>
              <a:t>learn</a:t>
            </a:r>
            <a:r>
              <a:rPr lang="en-GB" dirty="0">
                <a:solidFill>
                  <a:schemeClr val="bg1"/>
                </a:solidFill>
                <a:latin typeface="Trebuchet MS" panose="020B0603020202020204" pitchFamily="34" charset="0"/>
              </a:rPr>
              <a:t> and </a:t>
            </a:r>
            <a:r>
              <a:rPr lang="en-GB" b="1" dirty="0">
                <a:solidFill>
                  <a:srgbClr val="FFFF00"/>
                </a:solidFill>
                <a:latin typeface="Trebuchet MS" panose="020B0603020202020204" pitchFamily="34" charset="0"/>
              </a:rPr>
              <a:t>have fun</a:t>
            </a:r>
            <a:r>
              <a:rPr lang="en-GB" dirty="0">
                <a:solidFill>
                  <a:schemeClr val="bg1"/>
                </a:solidFill>
                <a:latin typeface="Trebuchet MS" panose="020B0603020202020204" pitchFamily="34" charset="0"/>
              </a:rPr>
              <a:t>; from spreading the word, being the face of the Turner Prize and helping behind-the-scenes…</a:t>
            </a:r>
          </a:p>
          <a:p>
            <a:pPr algn="l"/>
            <a:endParaRPr lang="en-GB" dirty="0">
              <a:solidFill>
                <a:schemeClr val="bg1"/>
              </a:solidFill>
              <a:latin typeface="Trebuchet MS" panose="020B0603020202020204" pitchFamily="34" charset="0"/>
            </a:endParaRPr>
          </a:p>
          <a:p>
            <a:pPr marL="457200" indent="-457200" algn="l">
              <a:buFont typeface="Arial" panose="020B0604020202020204" pitchFamily="34" charset="0"/>
              <a:buChar char="•"/>
            </a:pPr>
            <a:r>
              <a:rPr lang="en-GB" dirty="0">
                <a:solidFill>
                  <a:schemeClr val="bg1"/>
                </a:solidFill>
                <a:latin typeface="Trebuchet MS" panose="020B0603020202020204" pitchFamily="34" charset="0"/>
              </a:rPr>
              <a:t>We are still working out how many Volunteers we will need on a day to day basis to help with the Turner Prize. Volunteer shifts will be released in the usual way and all Turner Prize Volunteers will receive </a:t>
            </a:r>
            <a:r>
              <a:rPr lang="en-GB" dirty="0" err="1">
                <a:solidFill>
                  <a:schemeClr val="bg1"/>
                </a:solidFill>
                <a:latin typeface="Trebuchet MS" panose="020B0603020202020204" pitchFamily="34" charset="0"/>
              </a:rPr>
              <a:t>Ferens</a:t>
            </a:r>
            <a:r>
              <a:rPr lang="en-GB" dirty="0">
                <a:solidFill>
                  <a:schemeClr val="bg1"/>
                </a:solidFill>
                <a:latin typeface="Trebuchet MS" panose="020B0603020202020204" pitchFamily="34" charset="0"/>
              </a:rPr>
              <a:t> training.</a:t>
            </a:r>
          </a:p>
          <a:p>
            <a:pPr algn="l"/>
            <a:endParaRPr lang="en-GB" dirty="0">
              <a:solidFill>
                <a:schemeClr val="bg1"/>
              </a:solidFill>
              <a:latin typeface="Trebuchet MS" panose="020B0603020202020204" pitchFamily="34" charset="0"/>
            </a:endParaRPr>
          </a:p>
          <a:p>
            <a:pPr marL="457200" indent="-457200" algn="l">
              <a:buFont typeface="Arial" panose="020B0604020202020204" pitchFamily="34" charset="0"/>
              <a:buChar char="•"/>
            </a:pPr>
            <a:r>
              <a:rPr lang="en-GB" dirty="0">
                <a:solidFill>
                  <a:schemeClr val="bg1"/>
                </a:solidFill>
                <a:latin typeface="Trebuchet MS" panose="020B0603020202020204" pitchFamily="34" charset="0"/>
              </a:rPr>
              <a:t>We will then hold 2x compulsory training sessions for Volunteers. These will focus specifically on this year’s Turner Prize.</a:t>
            </a:r>
            <a:endParaRPr kumimoji="0" lang="en-GB" sz="2400" b="0"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287117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12887"/>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10800000">
            <a:off x="7484533" y="-142849"/>
            <a:ext cx="4707467" cy="7000848"/>
          </a:xfrm>
          <a:prstGeom prst="rect">
            <a:avLst/>
          </a:prstGeom>
        </p:spPr>
      </p:pic>
      <p:pic>
        <p:nvPicPr>
          <p:cNvPr id="11" name="Picture 10"/>
          <p:cNvPicPr>
            <a:picLocks noChangeAspect="1"/>
          </p:cNvPicPr>
          <p:nvPr/>
        </p:nvPicPr>
        <p:blipFill rotWithShape="1">
          <a:blip r:embed="rId4"/>
          <a:srcRect b="8163"/>
          <a:stretch/>
        </p:blipFill>
        <p:spPr>
          <a:xfrm>
            <a:off x="7039172" y="1807515"/>
            <a:ext cx="3899451" cy="2924588"/>
          </a:xfrm>
          <a:prstGeom prst="rect">
            <a:avLst/>
          </a:prstGeom>
        </p:spPr>
      </p:pic>
      <p:sp>
        <p:nvSpPr>
          <p:cNvPr id="5" name="Title 1"/>
          <p:cNvSpPr txBox="1">
            <a:spLocks/>
          </p:cNvSpPr>
          <p:nvPr/>
        </p:nvSpPr>
        <p:spPr>
          <a:xfrm>
            <a:off x="524071" y="212699"/>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000" b="1" dirty="0">
                <a:solidFill>
                  <a:schemeClr val="bg1"/>
                </a:solidFill>
                <a:latin typeface="Trebuchet MS" panose="020B0603020202020204" pitchFamily="34" charset="0"/>
              </a:rPr>
              <a:t>Important Dates</a:t>
            </a:r>
          </a:p>
        </p:txBody>
      </p:sp>
      <p:sp>
        <p:nvSpPr>
          <p:cNvPr id="7" name="Content Placeholder 2"/>
          <p:cNvSpPr txBox="1">
            <a:spLocks/>
          </p:cNvSpPr>
          <p:nvPr/>
        </p:nvSpPr>
        <p:spPr>
          <a:xfrm>
            <a:off x="524071" y="1807515"/>
            <a:ext cx="6107596" cy="51715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GB" sz="2200" b="1" dirty="0">
                <a:solidFill>
                  <a:srgbClr val="FFFF00"/>
                </a:solidFill>
                <a:latin typeface="Trebuchet MS" panose="020B0603020202020204" pitchFamily="34" charset="0"/>
              </a:rPr>
              <a:t>TBC: </a:t>
            </a:r>
            <a:r>
              <a:rPr lang="en-GB" sz="2200" dirty="0">
                <a:solidFill>
                  <a:schemeClr val="bg1"/>
                </a:solidFill>
                <a:latin typeface="Trebuchet MS" panose="020B0603020202020204" pitchFamily="34" charset="0"/>
              </a:rPr>
              <a:t>Intensive training sessions for Turner Prize Volunteers at </a:t>
            </a:r>
            <a:r>
              <a:rPr lang="en-GB" sz="2200" dirty="0" err="1">
                <a:solidFill>
                  <a:schemeClr val="bg1"/>
                </a:solidFill>
                <a:latin typeface="Trebuchet MS" panose="020B0603020202020204" pitchFamily="34" charset="0"/>
              </a:rPr>
              <a:t>Ferens</a:t>
            </a:r>
            <a:endParaRPr lang="en-GB" sz="2200" dirty="0">
              <a:solidFill>
                <a:schemeClr val="bg1"/>
              </a:solidFill>
              <a:latin typeface="Trebuchet MS" panose="020B0603020202020204" pitchFamily="34" charset="0"/>
            </a:endParaRPr>
          </a:p>
          <a:p>
            <a:pPr marL="342900" indent="-342900" algn="l">
              <a:lnSpc>
                <a:spcPct val="100000"/>
              </a:lnSpc>
              <a:buFont typeface="Arial" panose="020B0604020202020204" pitchFamily="34" charset="0"/>
              <a:buChar char="•"/>
            </a:pPr>
            <a:r>
              <a:rPr lang="en-GB" sz="2200" b="1" dirty="0">
                <a:solidFill>
                  <a:srgbClr val="FFFF00"/>
                </a:solidFill>
                <a:latin typeface="Trebuchet MS" panose="020B0603020202020204" pitchFamily="34" charset="0"/>
              </a:rPr>
              <a:t>25 September 2017: </a:t>
            </a:r>
            <a:r>
              <a:rPr lang="en-GB" sz="2200" dirty="0">
                <a:solidFill>
                  <a:schemeClr val="bg1"/>
                </a:solidFill>
                <a:latin typeface="Trebuchet MS" panose="020B0603020202020204" pitchFamily="34" charset="0"/>
              </a:rPr>
              <a:t>Press preview of the Turner Prize 2017 and VIP opening party at </a:t>
            </a:r>
            <a:r>
              <a:rPr lang="en-GB" sz="2200" dirty="0" err="1">
                <a:solidFill>
                  <a:schemeClr val="bg1"/>
                </a:solidFill>
                <a:latin typeface="Trebuchet MS" panose="020B0603020202020204" pitchFamily="34" charset="0"/>
              </a:rPr>
              <a:t>Ferens</a:t>
            </a:r>
            <a:endParaRPr lang="en-GB" sz="2200" dirty="0">
              <a:solidFill>
                <a:schemeClr val="bg1"/>
              </a:solidFill>
              <a:latin typeface="Trebuchet MS" panose="020B0603020202020204" pitchFamily="34" charset="0"/>
            </a:endParaRPr>
          </a:p>
          <a:p>
            <a:pPr marL="342900" indent="-342900" algn="l">
              <a:lnSpc>
                <a:spcPct val="100000"/>
              </a:lnSpc>
              <a:buFont typeface="Arial" panose="020B0604020202020204" pitchFamily="34" charset="0"/>
              <a:buChar char="•"/>
            </a:pPr>
            <a:r>
              <a:rPr lang="en-GB" sz="2200" b="1" dirty="0">
                <a:solidFill>
                  <a:srgbClr val="FFFF00"/>
                </a:solidFill>
                <a:latin typeface="Trebuchet MS" panose="020B0603020202020204" pitchFamily="34" charset="0"/>
              </a:rPr>
              <a:t>26 September 2017: </a:t>
            </a:r>
            <a:r>
              <a:rPr lang="en-GB" sz="2200" dirty="0">
                <a:solidFill>
                  <a:schemeClr val="bg1"/>
                </a:solidFill>
                <a:latin typeface="Trebuchet MS" panose="020B0603020202020204" pitchFamily="34" charset="0"/>
              </a:rPr>
              <a:t>Turner Prize 2017 opens to the public</a:t>
            </a:r>
          </a:p>
          <a:p>
            <a:pPr marL="342900" indent="-342900" algn="l">
              <a:lnSpc>
                <a:spcPct val="100000"/>
              </a:lnSpc>
              <a:buFont typeface="Arial" panose="020B0604020202020204" pitchFamily="34" charset="0"/>
              <a:buChar char="•"/>
            </a:pPr>
            <a:r>
              <a:rPr lang="en-GB" sz="2200" b="1" dirty="0">
                <a:solidFill>
                  <a:srgbClr val="FFFF00"/>
                </a:solidFill>
                <a:latin typeface="Trebuchet MS" panose="020B0603020202020204" pitchFamily="34" charset="0"/>
              </a:rPr>
              <a:t>5 December 2017: </a:t>
            </a:r>
            <a:r>
              <a:rPr lang="en-GB" sz="2200" dirty="0">
                <a:solidFill>
                  <a:schemeClr val="bg1"/>
                </a:solidFill>
                <a:latin typeface="Trebuchet MS" panose="020B0603020202020204" pitchFamily="34" charset="0"/>
              </a:rPr>
              <a:t>Awards ceremony, presented by a celebrity host and covered by the BBC</a:t>
            </a:r>
          </a:p>
        </p:txBody>
      </p:sp>
      <p:sp>
        <p:nvSpPr>
          <p:cNvPr id="13" name="TextBox 12"/>
          <p:cNvSpPr txBox="1"/>
          <p:nvPr/>
        </p:nvSpPr>
        <p:spPr>
          <a:xfrm>
            <a:off x="6764189" y="4755135"/>
            <a:ext cx="4174434" cy="246221"/>
          </a:xfrm>
          <a:prstGeom prst="rect">
            <a:avLst/>
          </a:prstGeom>
          <a:noFill/>
        </p:spPr>
        <p:txBody>
          <a:bodyPr wrap="square" rtlCol="0">
            <a:spAutoFit/>
          </a:bodyPr>
          <a:lstStyle/>
          <a:p>
            <a:pPr algn="r"/>
            <a:r>
              <a:rPr lang="en-GB" sz="1000" dirty="0">
                <a:solidFill>
                  <a:schemeClr val="bg1"/>
                </a:solidFill>
                <a:latin typeface="Trebuchet MS" panose="020B0603020202020204" pitchFamily="34" charset="0"/>
              </a:rPr>
              <a:t>Madonna presenting the Turner Prize in 2001. Image Courtesy BBC</a:t>
            </a:r>
          </a:p>
        </p:txBody>
      </p:sp>
    </p:spTree>
    <p:extLst>
      <p:ext uri="{BB962C8B-B14F-4D97-AF65-F5344CB8AC3E}">
        <p14:creationId xmlns:p14="http://schemas.microsoft.com/office/powerpoint/2010/main" val="3109851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12887"/>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22843" t="1" r="-1" b="26434"/>
          <a:stretch/>
        </p:blipFill>
        <p:spPr>
          <a:xfrm>
            <a:off x="0" y="5275321"/>
            <a:ext cx="2579922" cy="1594310"/>
          </a:xfrm>
          <a:prstGeom prst="rect">
            <a:avLst/>
          </a:prstGeom>
        </p:spPr>
      </p:pic>
      <p:pic>
        <p:nvPicPr>
          <p:cNvPr id="10" name="Picture 9"/>
          <p:cNvPicPr>
            <a:picLocks noChangeAspect="1"/>
          </p:cNvPicPr>
          <p:nvPr/>
        </p:nvPicPr>
        <p:blipFill rotWithShape="1">
          <a:blip r:embed="rId4"/>
          <a:srcRect r="40036"/>
          <a:stretch/>
        </p:blipFill>
        <p:spPr>
          <a:xfrm>
            <a:off x="9833627" y="0"/>
            <a:ext cx="2358373" cy="2101754"/>
          </a:xfrm>
          <a:prstGeom prst="rect">
            <a:avLst/>
          </a:prstGeom>
        </p:spPr>
      </p:pic>
      <p:sp>
        <p:nvSpPr>
          <p:cNvPr id="8" name="Content Placeholder 2"/>
          <p:cNvSpPr txBox="1">
            <a:spLocks/>
          </p:cNvSpPr>
          <p:nvPr/>
        </p:nvSpPr>
        <p:spPr>
          <a:xfrm>
            <a:off x="844477" y="2844334"/>
            <a:ext cx="10515600" cy="19024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000" b="1" dirty="0">
                <a:solidFill>
                  <a:schemeClr val="bg1"/>
                </a:solidFill>
                <a:latin typeface="Trebuchet MS" panose="020B0603020202020204" pitchFamily="34" charset="0"/>
              </a:rPr>
              <a:t>THANK YOU </a:t>
            </a:r>
            <a:r>
              <a:rPr lang="en-GB" sz="5000" dirty="0">
                <a:solidFill>
                  <a:schemeClr val="bg1"/>
                </a:solidFill>
                <a:latin typeface="Trebuchet MS" panose="020B0603020202020204" pitchFamily="34" charset="0"/>
              </a:rPr>
              <a:t>for coming!</a:t>
            </a:r>
          </a:p>
          <a:p>
            <a:r>
              <a:rPr lang="en-GB" sz="5000" dirty="0">
                <a:solidFill>
                  <a:schemeClr val="bg1"/>
                </a:solidFill>
                <a:latin typeface="Trebuchet MS" panose="020B0603020202020204" pitchFamily="34" charset="0"/>
              </a:rPr>
              <a:t>Any questions?</a:t>
            </a:r>
          </a:p>
        </p:txBody>
      </p:sp>
    </p:spTree>
    <p:extLst>
      <p:ext uri="{BB962C8B-B14F-4D97-AF65-F5344CB8AC3E}">
        <p14:creationId xmlns:p14="http://schemas.microsoft.com/office/powerpoint/2010/main" val="471927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12887"/>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10800000">
            <a:off x="7484533" y="-142849"/>
            <a:ext cx="4707467" cy="7000848"/>
          </a:xfrm>
          <a:prstGeom prst="rect">
            <a:avLst/>
          </a:prstGeom>
        </p:spPr>
      </p:pic>
      <p:sp>
        <p:nvSpPr>
          <p:cNvPr id="5" name="Title 1"/>
          <p:cNvSpPr txBox="1">
            <a:spLocks/>
          </p:cNvSpPr>
          <p:nvPr/>
        </p:nvSpPr>
        <p:spPr>
          <a:xfrm>
            <a:off x="588248" y="1072012"/>
            <a:ext cx="10515600" cy="1325563"/>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900" b="1" dirty="0">
                <a:solidFill>
                  <a:schemeClr val="bg1"/>
                </a:solidFill>
                <a:latin typeface="Trebuchet MS" panose="020B0603020202020204" pitchFamily="34" charset="0"/>
              </a:rPr>
              <a:t>Turner Prize 2017 Curators</a:t>
            </a:r>
          </a:p>
          <a:p>
            <a:pPr algn="l"/>
            <a:br>
              <a:rPr lang="en-US" sz="4900" b="1" dirty="0">
                <a:solidFill>
                  <a:schemeClr val="bg1"/>
                </a:solidFill>
                <a:latin typeface="Trebuchet MS" panose="020B0603020202020204" pitchFamily="34" charset="0"/>
              </a:rPr>
            </a:br>
            <a:r>
              <a:rPr lang="en-US" sz="3200" b="1" dirty="0">
                <a:solidFill>
                  <a:schemeClr val="bg1"/>
                </a:solidFill>
                <a:latin typeface="Trebuchet MS" panose="020B0603020202020204" pitchFamily="34" charset="0"/>
              </a:rPr>
              <a:t>George Vasey and Sacha Craddock</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1825" y="749243"/>
            <a:ext cx="3477774" cy="5216662"/>
          </a:xfrm>
          <a:prstGeom prst="rect">
            <a:avLst/>
          </a:prstGeom>
        </p:spPr>
      </p:pic>
      <p:pic>
        <p:nvPicPr>
          <p:cNvPr id="11" name="Picture 10"/>
          <p:cNvPicPr>
            <a:picLocks noChangeAspect="1"/>
          </p:cNvPicPr>
          <p:nvPr/>
        </p:nvPicPr>
        <p:blipFill rotWithShape="1">
          <a:blip r:embed="rId5"/>
          <a:srcRect l="22843" t="1" r="-1" b="26434"/>
          <a:stretch/>
        </p:blipFill>
        <p:spPr>
          <a:xfrm>
            <a:off x="-937" y="5263690"/>
            <a:ext cx="2579922" cy="1594310"/>
          </a:xfrm>
          <a:prstGeom prst="rect">
            <a:avLst/>
          </a:prstGeom>
        </p:spPr>
      </p:pic>
      <p:sp>
        <p:nvSpPr>
          <p:cNvPr id="2" name="TextBox 1"/>
          <p:cNvSpPr txBox="1"/>
          <p:nvPr/>
        </p:nvSpPr>
        <p:spPr>
          <a:xfrm>
            <a:off x="588248" y="2720344"/>
            <a:ext cx="7111264" cy="1661993"/>
          </a:xfrm>
          <a:prstGeom prst="rect">
            <a:avLst/>
          </a:prstGeom>
          <a:noFill/>
        </p:spPr>
        <p:txBody>
          <a:bodyPr wrap="square" rtlCol="0">
            <a:spAutoFit/>
          </a:bodyPr>
          <a:lstStyle/>
          <a:p>
            <a:r>
              <a:rPr lang="en-US" sz="2800" dirty="0">
                <a:solidFill>
                  <a:schemeClr val="bg1"/>
                </a:solidFill>
              </a:rPr>
              <a:t>We are responsible for making the exhibition and making sure it serves the interests of the artists, public and the </a:t>
            </a:r>
            <a:r>
              <a:rPr lang="en-US" sz="2800" dirty="0" err="1">
                <a:solidFill>
                  <a:schemeClr val="bg1"/>
                </a:solidFill>
              </a:rPr>
              <a:t>Ferens</a:t>
            </a:r>
            <a:r>
              <a:rPr lang="en-US" sz="2800" dirty="0">
                <a:solidFill>
                  <a:schemeClr val="bg1"/>
                </a:solidFill>
              </a:rPr>
              <a:t> Gallery itself.</a:t>
            </a:r>
          </a:p>
          <a:p>
            <a:endParaRPr lang="en-GB" dirty="0"/>
          </a:p>
        </p:txBody>
      </p:sp>
    </p:spTree>
    <p:extLst>
      <p:ext uri="{BB962C8B-B14F-4D97-AF65-F5344CB8AC3E}">
        <p14:creationId xmlns:p14="http://schemas.microsoft.com/office/powerpoint/2010/main" val="391718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12887"/>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23108" r="49327"/>
          <a:stretch/>
        </p:blipFill>
        <p:spPr>
          <a:xfrm>
            <a:off x="3941495" y="8458"/>
            <a:ext cx="8250505" cy="6858000"/>
          </a:xfrm>
          <a:prstGeom prst="rect">
            <a:avLst/>
          </a:prstGeom>
        </p:spPr>
      </p:pic>
      <p:sp>
        <p:nvSpPr>
          <p:cNvPr id="15" name="Right Triangle 14"/>
          <p:cNvSpPr/>
          <p:nvPr/>
        </p:nvSpPr>
        <p:spPr>
          <a:xfrm rot="13500000">
            <a:off x="4081373" y="1015186"/>
            <a:ext cx="4849338" cy="4849338"/>
          </a:xfrm>
          <a:prstGeom prst="rtTriangle">
            <a:avLst/>
          </a:prstGeom>
          <a:solidFill>
            <a:srgbClr val="512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TextBox 5"/>
          <p:cNvSpPr txBox="1"/>
          <p:nvPr/>
        </p:nvSpPr>
        <p:spPr>
          <a:xfrm>
            <a:off x="309293" y="1524205"/>
            <a:ext cx="7396925" cy="5786199"/>
          </a:xfrm>
          <a:prstGeom prst="rect">
            <a:avLst/>
          </a:prstGeom>
          <a:noFill/>
        </p:spPr>
        <p:txBody>
          <a:bodyPr wrap="square" rtlCol="0">
            <a:spAutoFit/>
          </a:bodyPr>
          <a:lstStyle/>
          <a:p>
            <a:pPr marL="342900" indent="-342900">
              <a:buFontTx/>
              <a:buChar char="-"/>
            </a:pPr>
            <a:r>
              <a:rPr lang="en-US" sz="2000" dirty="0">
                <a:solidFill>
                  <a:schemeClr val="bg1"/>
                </a:solidFill>
                <a:latin typeface="Trebuchet MS" panose="020B0603020202020204" pitchFamily="34" charset="0"/>
              </a:rPr>
              <a:t>An exhibition of work by four finalists, The Turner Prize has existed since it was started by the Tate during the 1980s</a:t>
            </a:r>
          </a:p>
          <a:p>
            <a:pPr marL="342900" indent="-342900">
              <a:buFontTx/>
              <a:buChar char="-"/>
            </a:pPr>
            <a:endParaRPr lang="en-US" sz="2000" dirty="0">
              <a:solidFill>
                <a:schemeClr val="bg1"/>
              </a:solidFill>
              <a:latin typeface="Trebuchet MS" panose="020B0603020202020204" pitchFamily="34" charset="0"/>
            </a:endParaRPr>
          </a:p>
          <a:p>
            <a:pPr marL="342900" indent="-342900">
              <a:buFontTx/>
              <a:buChar char="-"/>
            </a:pPr>
            <a:r>
              <a:rPr lang="en-GB" sz="2000" dirty="0">
                <a:solidFill>
                  <a:schemeClr val="bg1"/>
                </a:solidFill>
                <a:latin typeface="Trebuchet MS" panose="020B0603020202020204" pitchFamily="34" charset="0"/>
              </a:rPr>
              <a:t>Named after JMW Turner, the nineteenth century artist who was seen as innovative and controversial in his own day, but went on to be seen as one of the greatest British artists</a:t>
            </a:r>
            <a:endParaRPr lang="en-US" sz="2000" dirty="0">
              <a:solidFill>
                <a:schemeClr val="bg1"/>
              </a:solidFill>
              <a:latin typeface="Trebuchet MS" panose="020B0603020202020204" pitchFamily="34" charset="0"/>
            </a:endParaRPr>
          </a:p>
          <a:p>
            <a:endParaRPr lang="en-US" sz="2000" dirty="0">
              <a:solidFill>
                <a:schemeClr val="bg1"/>
              </a:solidFill>
              <a:latin typeface="Trebuchet MS" panose="020B0603020202020204" pitchFamily="34" charset="0"/>
            </a:endParaRPr>
          </a:p>
          <a:p>
            <a:pPr marL="342900" indent="-342900">
              <a:buFontTx/>
              <a:buChar char="-"/>
            </a:pPr>
            <a:r>
              <a:rPr lang="en-US" sz="2000" dirty="0">
                <a:solidFill>
                  <a:schemeClr val="bg1"/>
                </a:solidFill>
                <a:latin typeface="Trebuchet MS" panose="020B0603020202020204" pitchFamily="34" charset="0"/>
              </a:rPr>
              <a:t>Taking place every year, it always used to be held at what was the Tate Gallery, now called Tate Britain</a:t>
            </a:r>
          </a:p>
          <a:p>
            <a:pPr>
              <a:lnSpc>
                <a:spcPct val="100000"/>
              </a:lnSpc>
            </a:pPr>
            <a:endParaRPr lang="en-GB" sz="2000" dirty="0">
              <a:solidFill>
                <a:schemeClr val="bg1"/>
              </a:solidFill>
              <a:latin typeface="Trebuchet MS" panose="020B0603020202020204" pitchFamily="34" charset="0"/>
            </a:endParaRPr>
          </a:p>
          <a:p>
            <a:pPr marL="342900" indent="-342900">
              <a:buFontTx/>
              <a:buChar char="-"/>
            </a:pPr>
            <a:r>
              <a:rPr lang="en-US" sz="2000" dirty="0">
                <a:solidFill>
                  <a:schemeClr val="bg1"/>
                </a:solidFill>
                <a:latin typeface="Trebuchet MS" panose="020B0603020202020204" pitchFamily="34" charset="0"/>
              </a:rPr>
              <a:t>Since 2007, The Turner Prize is hosted in a city outside London every other year, including Liverpool, </a:t>
            </a:r>
            <a:r>
              <a:rPr lang="en-US" sz="2000" dirty="0" err="1">
                <a:solidFill>
                  <a:schemeClr val="bg1"/>
                </a:solidFill>
                <a:latin typeface="Trebuchet MS" panose="020B0603020202020204" pitchFamily="34" charset="0"/>
              </a:rPr>
              <a:t>Gateshead</a:t>
            </a:r>
            <a:r>
              <a:rPr lang="en-US" sz="2000" dirty="0">
                <a:solidFill>
                  <a:schemeClr val="bg1"/>
                </a:solidFill>
                <a:latin typeface="Trebuchet MS" panose="020B0603020202020204" pitchFamily="34" charset="0"/>
              </a:rPr>
              <a:t>, Glasgow, and Derry. It comes to Hull this year as a major component of Hull City of Culture 2017 celebrations</a:t>
            </a:r>
          </a:p>
          <a:p>
            <a:pPr marL="342900" indent="-342900">
              <a:buFontTx/>
              <a:buChar char="-"/>
            </a:pPr>
            <a:endParaRPr lang="en-US" sz="2400" dirty="0"/>
          </a:p>
          <a:p>
            <a:pPr marL="342900" indent="-342900">
              <a:lnSpc>
                <a:spcPct val="100000"/>
              </a:lnSpc>
              <a:buFontTx/>
              <a:buChar char="-"/>
            </a:pPr>
            <a:endParaRPr lang="en-GB" sz="2100" dirty="0">
              <a:solidFill>
                <a:schemeClr val="bg1"/>
              </a:solidFill>
              <a:latin typeface="Trebuchet MS" panose="020B0603020202020204" pitchFamily="34" charset="0"/>
            </a:endParaRPr>
          </a:p>
          <a:p>
            <a:pPr marL="342900" indent="-342900">
              <a:lnSpc>
                <a:spcPct val="100000"/>
              </a:lnSpc>
              <a:buFontTx/>
              <a:buChar char="-"/>
            </a:pPr>
            <a:endParaRPr lang="en-GB" sz="2100" dirty="0">
              <a:solidFill>
                <a:schemeClr val="bg1"/>
              </a:solidFill>
              <a:latin typeface="Trebuchet MS" panose="020B0603020202020204" pitchFamily="34" charset="0"/>
            </a:endParaRPr>
          </a:p>
          <a:p>
            <a:pPr marL="342900" indent="-342900">
              <a:lnSpc>
                <a:spcPct val="100000"/>
              </a:lnSpc>
              <a:buFontTx/>
              <a:buChar char="-"/>
            </a:pPr>
            <a:endParaRPr lang="en-GB" sz="2400" dirty="0">
              <a:solidFill>
                <a:schemeClr val="bg1"/>
              </a:solidFill>
              <a:latin typeface="Trebuchet MS" panose="020B0603020202020204" pitchFamily="34" charset="0"/>
            </a:endParaRPr>
          </a:p>
        </p:txBody>
      </p:sp>
      <p:sp>
        <p:nvSpPr>
          <p:cNvPr id="2" name="TextBox 1"/>
          <p:cNvSpPr txBox="1"/>
          <p:nvPr/>
        </p:nvSpPr>
        <p:spPr>
          <a:xfrm>
            <a:off x="693184" y="764550"/>
            <a:ext cx="5133473" cy="584775"/>
          </a:xfrm>
          <a:prstGeom prst="rect">
            <a:avLst/>
          </a:prstGeom>
          <a:noFill/>
        </p:spPr>
        <p:txBody>
          <a:bodyPr wrap="square" rtlCol="0">
            <a:spAutoFit/>
          </a:bodyPr>
          <a:lstStyle/>
          <a:p>
            <a:pPr lvl="0"/>
            <a:r>
              <a:rPr lang="en-GB" sz="3200" b="1" dirty="0">
                <a:solidFill>
                  <a:schemeClr val="bg1"/>
                </a:solidFill>
                <a:latin typeface="Trebuchet MS" panose="020B0603020202020204" pitchFamily="34" charset="0"/>
              </a:rPr>
              <a:t>What is the Turner Prize?</a:t>
            </a:r>
            <a:endParaRPr kumimoji="0" lang="en-US" sz="1800" b="0" i="0" u="none" strike="noStrike" kern="0" cap="none" spc="0" normalizeH="0" baseline="0" noProof="0" dirty="0">
              <a:ln>
                <a:noFill/>
              </a:ln>
              <a:solidFill>
                <a:schemeClr val="bg1"/>
              </a:solidFill>
              <a:effectLst/>
              <a:uLnTx/>
              <a:uFillTx/>
              <a:latin typeface="oc" charset="0"/>
            </a:endParaRPr>
          </a:p>
        </p:txBody>
      </p:sp>
      <p:pic>
        <p:nvPicPr>
          <p:cNvPr id="10" name="Picture 9"/>
          <p:cNvPicPr>
            <a:picLocks noChangeAspect="1"/>
          </p:cNvPicPr>
          <p:nvPr/>
        </p:nvPicPr>
        <p:blipFill>
          <a:blip r:embed="rId4"/>
          <a:stretch>
            <a:fillRect/>
          </a:stretch>
        </p:blipFill>
        <p:spPr>
          <a:xfrm>
            <a:off x="6251850" y="6061"/>
            <a:ext cx="3932985" cy="2101754"/>
          </a:xfrm>
          <a:prstGeom prst="rect">
            <a:avLst/>
          </a:prstGeom>
        </p:spPr>
      </p:pic>
      <p:sp>
        <p:nvSpPr>
          <p:cNvPr id="12" name="TextBox 11"/>
          <p:cNvSpPr txBox="1"/>
          <p:nvPr/>
        </p:nvSpPr>
        <p:spPr>
          <a:xfrm>
            <a:off x="1385176" y="6605497"/>
            <a:ext cx="5739905" cy="252503"/>
          </a:xfrm>
          <a:prstGeom prst="rect">
            <a:avLst/>
          </a:prstGeom>
          <a:noFill/>
        </p:spPr>
        <p:txBody>
          <a:bodyPr wrap="square" rtlCol="0">
            <a:spAutoFit/>
          </a:bodyPr>
          <a:lstStyle/>
          <a:p>
            <a:r>
              <a:rPr lang="en-GB" sz="1000" dirty="0">
                <a:solidFill>
                  <a:schemeClr val="bg1"/>
                </a:solidFill>
                <a:latin typeface="Trebuchet MS" panose="020B0603020202020204" pitchFamily="34" charset="0"/>
              </a:rPr>
              <a:t>J.M.W Turner, Snow Storm: Hannibal and his Army Crossing the Alps (1812) Photo: Tate </a:t>
            </a:r>
          </a:p>
        </p:txBody>
      </p:sp>
    </p:spTree>
    <p:extLst>
      <p:ext uri="{BB962C8B-B14F-4D97-AF65-F5344CB8AC3E}">
        <p14:creationId xmlns:p14="http://schemas.microsoft.com/office/powerpoint/2010/main" val="3152971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12887"/>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3981" b="12627"/>
          <a:stretch/>
        </p:blipFill>
        <p:spPr>
          <a:xfrm rot="10800000">
            <a:off x="7652081" y="0"/>
            <a:ext cx="4539917" cy="6858000"/>
          </a:xfrm>
          <a:prstGeom prst="rect">
            <a:avLst/>
          </a:prstGeom>
        </p:spPr>
      </p:pic>
      <p:sp>
        <p:nvSpPr>
          <p:cNvPr id="8" name="TextBox 7"/>
          <p:cNvSpPr txBox="1"/>
          <p:nvPr/>
        </p:nvSpPr>
        <p:spPr>
          <a:xfrm>
            <a:off x="450909" y="1740078"/>
            <a:ext cx="10441679" cy="3939540"/>
          </a:xfrm>
          <a:prstGeom prst="rect">
            <a:avLst/>
          </a:prstGeom>
          <a:noFill/>
        </p:spPr>
        <p:txBody>
          <a:bodyPr wrap="square" rtlCol="0">
            <a:spAutoFit/>
          </a:bodyPr>
          <a:lstStyle/>
          <a:p>
            <a:pPr marL="457200" indent="-457200">
              <a:lnSpc>
                <a:spcPct val="100000"/>
              </a:lnSpc>
              <a:buFontTx/>
              <a:buChar char="-"/>
            </a:pPr>
            <a:r>
              <a:rPr lang="en-GB" sz="2500" dirty="0">
                <a:solidFill>
                  <a:schemeClr val="bg1"/>
                </a:solidFill>
                <a:latin typeface="Trebuchet MS" panose="020B0603020202020204" pitchFamily="34" charset="0"/>
              </a:rPr>
              <a:t>Awarded every year to an artist born, living or working in Britain</a:t>
            </a:r>
          </a:p>
          <a:p>
            <a:pPr>
              <a:lnSpc>
                <a:spcPct val="100000"/>
              </a:lnSpc>
            </a:pPr>
            <a:endParaRPr lang="en-GB" sz="2500" dirty="0">
              <a:solidFill>
                <a:schemeClr val="bg1"/>
              </a:solidFill>
              <a:latin typeface="Trebuchet MS" panose="020B0603020202020204" pitchFamily="34" charset="0"/>
            </a:endParaRPr>
          </a:p>
          <a:p>
            <a:pPr marL="457200" indent="-457200">
              <a:lnSpc>
                <a:spcPct val="100000"/>
              </a:lnSpc>
              <a:buFontTx/>
              <a:buChar char="-"/>
            </a:pPr>
            <a:r>
              <a:rPr lang="en-GB" sz="2500" dirty="0">
                <a:solidFill>
                  <a:schemeClr val="bg1"/>
                </a:solidFill>
                <a:latin typeface="Trebuchet MS" panose="020B0603020202020204" pitchFamily="34" charset="0"/>
              </a:rPr>
              <a:t>Based on an outstanding exhibition of their work anywhere in the world in the previous year</a:t>
            </a:r>
          </a:p>
          <a:p>
            <a:pPr>
              <a:lnSpc>
                <a:spcPct val="100000"/>
              </a:lnSpc>
            </a:pPr>
            <a:endParaRPr lang="en-GB" sz="2500" dirty="0">
              <a:solidFill>
                <a:schemeClr val="bg1"/>
              </a:solidFill>
              <a:latin typeface="Trebuchet MS" panose="020B0603020202020204" pitchFamily="34" charset="0"/>
            </a:endParaRPr>
          </a:p>
          <a:p>
            <a:pPr marL="457200" indent="-457200">
              <a:lnSpc>
                <a:spcPct val="100000"/>
              </a:lnSpc>
              <a:buFontTx/>
              <a:buChar char="-"/>
            </a:pPr>
            <a:r>
              <a:rPr lang="en-GB" sz="2500" dirty="0">
                <a:solidFill>
                  <a:schemeClr val="bg1"/>
                </a:solidFill>
                <a:latin typeface="Trebuchet MS" panose="020B0603020202020204" pitchFamily="34" charset="0"/>
              </a:rPr>
              <a:t>Four artists are shortlisted and produce an exhibition</a:t>
            </a:r>
          </a:p>
          <a:p>
            <a:pPr>
              <a:lnSpc>
                <a:spcPct val="100000"/>
              </a:lnSpc>
            </a:pPr>
            <a:endParaRPr lang="en-GB" sz="2500" dirty="0">
              <a:solidFill>
                <a:schemeClr val="bg1"/>
              </a:solidFill>
              <a:latin typeface="Trebuchet MS" panose="020B0603020202020204" pitchFamily="34" charset="0"/>
            </a:endParaRPr>
          </a:p>
          <a:p>
            <a:pPr marL="457200" indent="-457200">
              <a:lnSpc>
                <a:spcPct val="100000"/>
              </a:lnSpc>
              <a:buFontTx/>
              <a:buChar char="-"/>
            </a:pPr>
            <a:r>
              <a:rPr lang="en-GB" sz="2500" dirty="0">
                <a:solidFill>
                  <a:schemeClr val="bg1"/>
                </a:solidFill>
                <a:latin typeface="Trebuchet MS" panose="020B0603020202020204" pitchFamily="34" charset="0"/>
              </a:rPr>
              <a:t>An independent panel of judges choose the shortlist and the winner</a:t>
            </a:r>
          </a:p>
          <a:p>
            <a:pPr>
              <a:lnSpc>
                <a:spcPct val="100000"/>
              </a:lnSpc>
            </a:pPr>
            <a:endParaRPr lang="en-GB" sz="2500" dirty="0">
              <a:solidFill>
                <a:schemeClr val="bg1"/>
              </a:solidFill>
              <a:latin typeface="Trebuchet MS" panose="020B0603020202020204" pitchFamily="34" charset="0"/>
            </a:endParaRPr>
          </a:p>
          <a:p>
            <a:pPr marL="457200" indent="-457200">
              <a:lnSpc>
                <a:spcPct val="100000"/>
              </a:lnSpc>
              <a:buFontTx/>
              <a:buChar char="-"/>
            </a:pPr>
            <a:r>
              <a:rPr lang="en-GB" sz="2500" dirty="0">
                <a:solidFill>
                  <a:schemeClr val="bg1"/>
                </a:solidFill>
                <a:latin typeface="Trebuchet MS" panose="020B0603020202020204" pitchFamily="34" charset="0"/>
              </a:rPr>
              <a:t>The winner receives £25,000 and each runner up gets £5,000</a:t>
            </a:r>
          </a:p>
        </p:txBody>
      </p:sp>
      <p:sp>
        <p:nvSpPr>
          <p:cNvPr id="9" name="TextBox 8"/>
          <p:cNvSpPr txBox="1"/>
          <p:nvPr/>
        </p:nvSpPr>
        <p:spPr>
          <a:xfrm>
            <a:off x="739667" y="693876"/>
            <a:ext cx="8788645" cy="86177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000" b="1" i="0" u="none" strike="noStrike" kern="0" cap="none" spc="0" normalizeH="0" baseline="0" noProof="0" dirty="0">
                <a:ln>
                  <a:noFill/>
                </a:ln>
                <a:solidFill>
                  <a:schemeClr val="bg1"/>
                </a:solidFill>
                <a:effectLst/>
                <a:uLnTx/>
                <a:uFillTx/>
                <a:latin typeface="Trebuchet MS" panose="020B0603020202020204" pitchFamily="34" charset="0"/>
              </a:rPr>
              <a:t>What is the Turner</a:t>
            </a:r>
            <a:r>
              <a:rPr kumimoji="0" lang="en-GB" sz="5000" b="1" i="0" u="none" strike="noStrike" kern="0" cap="none" spc="0" normalizeH="0" noProof="0" dirty="0">
                <a:ln>
                  <a:noFill/>
                </a:ln>
                <a:solidFill>
                  <a:schemeClr val="bg1"/>
                </a:solidFill>
                <a:effectLst/>
                <a:uLnTx/>
                <a:uFillTx/>
                <a:latin typeface="Trebuchet MS" panose="020B0603020202020204" pitchFamily="34" charset="0"/>
              </a:rPr>
              <a:t> Prize?</a:t>
            </a:r>
            <a:endParaRPr kumimoji="0" lang="en-US" sz="5000" b="1" i="0" u="none" strike="noStrike" kern="0" cap="none" spc="0" normalizeH="0" baseline="0" noProof="0" dirty="0">
              <a:ln>
                <a:noFill/>
              </a:ln>
              <a:solidFill>
                <a:schemeClr val="bg1"/>
              </a:solidFill>
              <a:effectLst/>
              <a:uLnTx/>
              <a:uFillTx/>
              <a:latin typeface="Trebuchet MS" panose="020B0603020202020204" pitchFamily="34" charset="0"/>
            </a:endParaRPr>
          </a:p>
        </p:txBody>
      </p:sp>
    </p:spTree>
    <p:extLst>
      <p:ext uri="{BB962C8B-B14F-4D97-AF65-F5344CB8AC3E}">
        <p14:creationId xmlns:p14="http://schemas.microsoft.com/office/powerpoint/2010/main" val="3019330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11274"/>
            <a:ext cx="10515600" cy="1325563"/>
          </a:xfrm>
        </p:spPr>
        <p:txBody>
          <a:bodyPr>
            <a:normAutofit/>
          </a:bodyPr>
          <a:lstStyle/>
          <a:p>
            <a:r>
              <a:rPr lang="en-US" sz="4000" b="1" dirty="0">
                <a:solidFill>
                  <a:srgbClr val="7030A0"/>
                </a:solidFill>
                <a:latin typeface="Trebuchet MS" panose="020B0603020202020204" pitchFamily="34" charset="0"/>
              </a:rPr>
              <a:t>MYTH: It matters most who wins.</a:t>
            </a:r>
          </a:p>
        </p:txBody>
      </p:sp>
      <p:sp>
        <p:nvSpPr>
          <p:cNvPr id="3" name="Content Placeholder 2"/>
          <p:cNvSpPr>
            <a:spLocks noGrp="1"/>
          </p:cNvSpPr>
          <p:nvPr>
            <p:ph idx="1"/>
          </p:nvPr>
        </p:nvSpPr>
        <p:spPr>
          <a:xfrm>
            <a:off x="599660" y="2636837"/>
            <a:ext cx="10187610" cy="4525963"/>
          </a:xfrm>
        </p:spPr>
        <p:txBody>
          <a:bodyPr>
            <a:normAutofit/>
          </a:bodyPr>
          <a:lstStyle/>
          <a:p>
            <a:pPr indent="0">
              <a:lnSpc>
                <a:spcPct val="100000"/>
              </a:lnSpc>
              <a:buNone/>
            </a:pPr>
            <a:r>
              <a:rPr lang="en-US" dirty="0">
                <a:latin typeface="Trebuchet MS" panose="020B0603020202020204" pitchFamily="34" charset="0"/>
              </a:rPr>
              <a:t>False - The prize money is useful, but inclusion on the shortlist can be just as important for artists.</a:t>
            </a:r>
          </a:p>
          <a:p>
            <a:pPr indent="0">
              <a:lnSpc>
                <a:spcPct val="100000"/>
              </a:lnSpc>
              <a:buNone/>
            </a:pPr>
            <a:endParaRPr lang="en-US" dirty="0">
              <a:latin typeface="Trebuchet MS" panose="020B0603020202020204" pitchFamily="34" charset="0"/>
            </a:endParaRPr>
          </a:p>
          <a:p>
            <a:pPr indent="0">
              <a:lnSpc>
                <a:spcPct val="100000"/>
              </a:lnSpc>
              <a:buNone/>
            </a:pPr>
            <a:r>
              <a:rPr lang="en-US" dirty="0">
                <a:latin typeface="Trebuchet MS" panose="020B0603020202020204" pitchFamily="34" charset="0"/>
              </a:rPr>
              <a:t>Here is a brief introduction to some of the past nominees…</a:t>
            </a:r>
          </a:p>
          <a:p>
            <a:endParaRPr lang="en-US" dirty="0"/>
          </a:p>
          <a:p>
            <a:endParaRPr lang="en-US" dirty="0"/>
          </a:p>
        </p:txBody>
      </p:sp>
      <p:pic>
        <p:nvPicPr>
          <p:cNvPr id="4" name="Picture 3"/>
          <p:cNvPicPr>
            <a:picLocks noChangeAspect="1"/>
          </p:cNvPicPr>
          <p:nvPr/>
        </p:nvPicPr>
        <p:blipFill rotWithShape="1">
          <a:blip r:embed="rId2"/>
          <a:srcRect l="13981" b="30763"/>
          <a:stretch/>
        </p:blipFill>
        <p:spPr>
          <a:xfrm rot="10800000">
            <a:off x="4916558" y="-1"/>
            <a:ext cx="7275441" cy="8708967"/>
          </a:xfrm>
          <a:prstGeom prst="rect">
            <a:avLst/>
          </a:prstGeom>
        </p:spPr>
      </p:pic>
    </p:spTree>
    <p:extLst>
      <p:ext uri="{BB962C8B-B14F-4D97-AF65-F5344CB8AC3E}">
        <p14:creationId xmlns:p14="http://schemas.microsoft.com/office/powerpoint/2010/main" val="36670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823" b="6453"/>
          <a:stretch/>
        </p:blipFill>
        <p:spPr>
          <a:xfrm>
            <a:off x="0" y="0"/>
            <a:ext cx="12192000" cy="6871252"/>
          </a:xfrm>
          <a:prstGeom prst="rect">
            <a:avLst/>
          </a:prstGeom>
        </p:spPr>
      </p:pic>
      <p:sp>
        <p:nvSpPr>
          <p:cNvPr id="8" name="TextBox 7"/>
          <p:cNvSpPr txBox="1"/>
          <p:nvPr/>
        </p:nvSpPr>
        <p:spPr>
          <a:xfrm>
            <a:off x="5674720" y="352930"/>
            <a:ext cx="5935580" cy="1200329"/>
          </a:xfrm>
          <a:prstGeom prst="rect">
            <a:avLst/>
          </a:prstGeom>
          <a:noFill/>
        </p:spPr>
        <p:txBody>
          <a:bodyPr wrap="square" rtlCol="0">
            <a:spAutoFit/>
          </a:bodyPr>
          <a:lstStyle/>
          <a:p>
            <a:pPr algn="r"/>
            <a:r>
              <a:rPr lang="en-GB" sz="7200" b="1" dirty="0">
                <a:solidFill>
                  <a:srgbClr val="5A2781"/>
                </a:solidFill>
                <a:latin typeface="Trebuchet MS" panose="020B0603020202020204" pitchFamily="34" charset="0"/>
              </a:rPr>
              <a:t>1995</a:t>
            </a:r>
          </a:p>
        </p:txBody>
      </p:sp>
      <p:sp>
        <p:nvSpPr>
          <p:cNvPr id="9" name="TextBox 8"/>
          <p:cNvSpPr txBox="1"/>
          <p:nvPr/>
        </p:nvSpPr>
        <p:spPr>
          <a:xfrm>
            <a:off x="3280975" y="6488668"/>
            <a:ext cx="9580099" cy="369332"/>
          </a:xfrm>
          <a:prstGeom prst="rect">
            <a:avLst/>
          </a:prstGeom>
          <a:noFill/>
        </p:spPr>
        <p:txBody>
          <a:bodyPr wrap="square" rtlCol="0">
            <a:spAutoFit/>
          </a:bodyPr>
          <a:lstStyle/>
          <a:p>
            <a:r>
              <a:rPr lang="en-GB" dirty="0">
                <a:latin typeface="Trebuchet MS" panose="020B0603020202020204" pitchFamily="34" charset="0"/>
              </a:rPr>
              <a:t>Damien </a:t>
            </a:r>
            <a:r>
              <a:rPr lang="en-GB" dirty="0" err="1">
                <a:latin typeface="Trebuchet MS" panose="020B0603020202020204" pitchFamily="34" charset="0"/>
              </a:rPr>
              <a:t>Hirst</a:t>
            </a:r>
            <a:r>
              <a:rPr lang="en-GB" dirty="0">
                <a:latin typeface="Trebuchet MS" panose="020B0603020202020204" pitchFamily="34" charset="0"/>
              </a:rPr>
              <a:t>, </a:t>
            </a:r>
            <a:r>
              <a:rPr lang="en-GB" i="1" dirty="0">
                <a:latin typeface="Trebuchet MS" panose="020B0603020202020204" pitchFamily="34" charset="0"/>
              </a:rPr>
              <a:t>Mother and Child (Divided) </a:t>
            </a:r>
            <a:r>
              <a:rPr lang="en-GB" dirty="0">
                <a:latin typeface="Trebuchet MS" panose="020B0603020202020204" pitchFamily="34" charset="0"/>
              </a:rPr>
              <a:t>(1993) Photo courtesy Tate and the artist. </a:t>
            </a:r>
          </a:p>
        </p:txBody>
      </p:sp>
    </p:spTree>
    <p:extLst>
      <p:ext uri="{BB962C8B-B14F-4D97-AF65-F5344CB8AC3E}">
        <p14:creationId xmlns:p14="http://schemas.microsoft.com/office/powerpoint/2010/main" val="2709556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6738" t="1813" r="5314" b="8301"/>
          <a:stretch/>
        </p:blipFill>
        <p:spPr>
          <a:xfrm>
            <a:off x="590433" y="1913990"/>
            <a:ext cx="5200765" cy="3598368"/>
          </a:xfrm>
          <a:prstGeom prst="rect">
            <a:avLst/>
          </a:prstGeom>
        </p:spPr>
      </p:pic>
      <p:sp>
        <p:nvSpPr>
          <p:cNvPr id="6" name="TextBox 5"/>
          <p:cNvSpPr txBox="1"/>
          <p:nvPr/>
        </p:nvSpPr>
        <p:spPr>
          <a:xfrm>
            <a:off x="497669" y="5619971"/>
            <a:ext cx="5293530" cy="307777"/>
          </a:xfrm>
          <a:prstGeom prst="rect">
            <a:avLst/>
          </a:prstGeom>
          <a:noFill/>
        </p:spPr>
        <p:txBody>
          <a:bodyPr wrap="square" rtlCol="0">
            <a:spAutoFit/>
          </a:bodyPr>
          <a:lstStyle/>
          <a:p>
            <a:r>
              <a:rPr lang="en-GB" sz="1400" dirty="0">
                <a:latin typeface="Trebuchet MS" panose="020B0603020202020204" pitchFamily="34" charset="0"/>
              </a:rPr>
              <a:t>Tracey </a:t>
            </a:r>
            <a:r>
              <a:rPr lang="en-GB" sz="1400" dirty="0" err="1">
                <a:latin typeface="Trebuchet MS" panose="020B0603020202020204" pitchFamily="34" charset="0"/>
              </a:rPr>
              <a:t>Emin</a:t>
            </a:r>
            <a:r>
              <a:rPr lang="en-GB" sz="1400" dirty="0">
                <a:latin typeface="Trebuchet MS" panose="020B0603020202020204" pitchFamily="34" charset="0"/>
              </a:rPr>
              <a:t>, </a:t>
            </a:r>
            <a:r>
              <a:rPr lang="en-GB" sz="1400" i="1" dirty="0">
                <a:latin typeface="Trebuchet MS" panose="020B0603020202020204" pitchFamily="34" charset="0"/>
              </a:rPr>
              <a:t>My Bed </a:t>
            </a:r>
            <a:r>
              <a:rPr lang="en-GB" sz="1400" dirty="0">
                <a:latin typeface="Trebuchet MS" panose="020B0603020202020204" pitchFamily="34" charset="0"/>
              </a:rPr>
              <a:t>(1998) Photo courtesy Tate and the artist. </a:t>
            </a:r>
          </a:p>
        </p:txBody>
      </p:sp>
      <p:sp>
        <p:nvSpPr>
          <p:cNvPr id="7" name="TextBox 6"/>
          <p:cNvSpPr txBox="1"/>
          <p:nvPr/>
        </p:nvSpPr>
        <p:spPr>
          <a:xfrm>
            <a:off x="497669" y="293503"/>
            <a:ext cx="8288521" cy="1200329"/>
          </a:xfrm>
          <a:prstGeom prst="rect">
            <a:avLst/>
          </a:prstGeom>
          <a:noFill/>
        </p:spPr>
        <p:txBody>
          <a:bodyPr wrap="square" rtlCol="0">
            <a:spAutoFit/>
          </a:bodyPr>
          <a:lstStyle/>
          <a:p>
            <a:r>
              <a:rPr lang="en-GB" sz="7200" b="1" dirty="0">
                <a:solidFill>
                  <a:srgbClr val="5A2781"/>
                </a:solidFill>
                <a:latin typeface="Trebuchet MS" panose="020B0603020202020204" pitchFamily="34" charset="0"/>
              </a:rPr>
              <a:t>1999 </a:t>
            </a:r>
          </a:p>
        </p:txBody>
      </p:sp>
      <p:pic>
        <p:nvPicPr>
          <p:cNvPr id="1026" name="Picture 2" descr="Image result for steve mcqueen deadpan t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783" y="1913990"/>
            <a:ext cx="5124343" cy="35983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16783" y="5619971"/>
            <a:ext cx="5293530" cy="523220"/>
          </a:xfrm>
          <a:prstGeom prst="rect">
            <a:avLst/>
          </a:prstGeom>
          <a:noFill/>
        </p:spPr>
        <p:txBody>
          <a:bodyPr wrap="square" rtlCol="0">
            <a:spAutoFit/>
          </a:bodyPr>
          <a:lstStyle/>
          <a:p>
            <a:r>
              <a:rPr lang="en-GB" sz="1400" dirty="0">
                <a:latin typeface="Trebuchet MS" panose="020B0603020202020204" pitchFamily="34" charset="0"/>
              </a:rPr>
              <a:t>Steve McQueen, </a:t>
            </a:r>
            <a:r>
              <a:rPr lang="en-GB" sz="1400" i="1" dirty="0">
                <a:latin typeface="Trebuchet MS" panose="020B0603020202020204" pitchFamily="34" charset="0"/>
              </a:rPr>
              <a:t>Deadpan </a:t>
            </a:r>
            <a:r>
              <a:rPr lang="en-GB" sz="1400" dirty="0">
                <a:latin typeface="Trebuchet MS" panose="020B0603020202020204" pitchFamily="34" charset="0"/>
              </a:rPr>
              <a:t>(1997) Photo courtesy </a:t>
            </a:r>
            <a:r>
              <a:rPr lang="en-GB" sz="1400" dirty="0" err="1">
                <a:latin typeface="Trebuchet MS" panose="020B0603020202020204" pitchFamily="34" charset="0"/>
              </a:rPr>
              <a:t>thisistomorrow</a:t>
            </a:r>
            <a:r>
              <a:rPr lang="en-GB" sz="1400" dirty="0">
                <a:latin typeface="Trebuchet MS" panose="020B0603020202020204" pitchFamily="34" charset="0"/>
              </a:rPr>
              <a:t> and the artist. </a:t>
            </a:r>
          </a:p>
        </p:txBody>
      </p:sp>
      <p:sp>
        <p:nvSpPr>
          <p:cNvPr id="2" name="TextBox 1"/>
          <p:cNvSpPr txBox="1"/>
          <p:nvPr/>
        </p:nvSpPr>
        <p:spPr>
          <a:xfrm>
            <a:off x="3011335" y="936854"/>
            <a:ext cx="8297271" cy="923330"/>
          </a:xfrm>
          <a:prstGeom prst="rect">
            <a:avLst/>
          </a:prstGeom>
          <a:noFill/>
        </p:spPr>
        <p:txBody>
          <a:bodyPr wrap="square" rtlCol="0">
            <a:spAutoFit/>
          </a:bodyPr>
          <a:lstStyle/>
          <a:p>
            <a:r>
              <a:rPr lang="en-US" i="1" dirty="0">
                <a:solidFill>
                  <a:srgbClr val="5A2781"/>
                </a:solidFill>
              </a:rPr>
              <a:t>Sacha was a selector this year!</a:t>
            </a:r>
          </a:p>
          <a:p>
            <a:endParaRPr lang="en-US" dirty="0"/>
          </a:p>
          <a:p>
            <a:endParaRPr lang="en-GB" dirty="0"/>
          </a:p>
        </p:txBody>
      </p:sp>
    </p:spTree>
    <p:extLst>
      <p:ext uri="{BB962C8B-B14F-4D97-AF65-F5344CB8AC3E}">
        <p14:creationId xmlns:p14="http://schemas.microsoft.com/office/powerpoint/2010/main" val="24028846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44546A"/>
      </a:dk2>
      <a:lt2>
        <a:srgbClr val="E7E6E6"/>
      </a:lt2>
      <a:accent1>
        <a:srgbClr val="F284AB"/>
      </a:accent1>
      <a:accent2>
        <a:srgbClr val="FFF229"/>
      </a:accent2>
      <a:accent3>
        <a:srgbClr val="48C7EC"/>
      </a:accent3>
      <a:accent4>
        <a:srgbClr val="B3D34B"/>
      </a:accent4>
      <a:accent5>
        <a:srgbClr val="7E3F98"/>
      </a:accent5>
      <a:accent6>
        <a:srgbClr val="EA3591"/>
      </a:accent6>
      <a:hlink>
        <a:srgbClr val="820054"/>
      </a:hlink>
      <a:folHlink>
        <a:srgbClr val="820054"/>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C42307EFC073438B4FFFF77ECBCF68" ma:contentTypeVersion="12" ma:contentTypeDescription="Create a new document." ma:contentTypeScope="" ma:versionID="034189de01be7df593913df764eac2ba">
  <xsd:schema xmlns:xsd="http://www.w3.org/2001/XMLSchema" xmlns:xs="http://www.w3.org/2001/XMLSchema" xmlns:p="http://schemas.microsoft.com/office/2006/metadata/properties" xmlns:ns2="80129174-c05c-43cc-8e32-21fcbdfe51bb" xmlns:ns3="958b15ed-c521-4290-b073-2e98d4cc1d7f" xmlns:ns4="http://schemas.microsoft.com/sharepoint/v3/fields" targetNamespace="http://schemas.microsoft.com/office/2006/metadata/properties" ma:root="true" ma:fieldsID="df0f5f7795057d951e7ae7a806083bab" ns2:_="" ns3:_="" ns4:_="">
    <xsd:import namespace="80129174-c05c-43cc-8e32-21fcbdfe51bb"/>
    <xsd:import namespace="958b15ed-c521-4290-b073-2e98d4cc1d7f"/>
    <xsd:import namespace="http://schemas.microsoft.com/sharepoint/v3/fields"/>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wic_System_Copyright" minOccurs="0"/>
                <xsd:element ref="ns2:Sensi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29174-c05c-43cc-8e32-21fcbdfe51b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Sensitivity" ma:index="19" nillable="true" ma:displayName="Sensitivity" ma:description="Contains personal or commercially sensitive data?" ma:format="Dropdown" ma:internalName="Sensitivity">
      <xsd:simpleType>
        <xsd:restriction base="dms:Choice">
          <xsd:enumeration value="Sensitive personal data"/>
          <xsd:enumeration value="Commercially sensitive data"/>
          <xsd:enumeration value="Both"/>
          <xsd:enumeration value="Neither"/>
        </xsd:restriction>
      </xsd:simpleType>
    </xsd:element>
  </xsd:schema>
  <xsd:schema xmlns:xsd="http://www.w3.org/2001/XMLSchema" xmlns:xs="http://www.w3.org/2001/XMLSchema" xmlns:dms="http://schemas.microsoft.com/office/2006/documentManagement/types" xmlns:pc="http://schemas.microsoft.com/office/infopath/2007/PartnerControls" targetNamespace="958b15ed-c521-4290-b073-2e98d4cc1d7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8"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nsitivity xmlns="80129174-c05c-43cc-8e32-21fcbdfe51bb" xsi:nil="true"/>
    <wic_System_Copyright xmlns="http://schemas.microsoft.com/sharepoint/v3/fields" xsi:nil="true"/>
  </documentManagement>
</p:properties>
</file>

<file path=customXml/itemProps1.xml><?xml version="1.0" encoding="utf-8"?>
<ds:datastoreItem xmlns:ds="http://schemas.openxmlformats.org/officeDocument/2006/customXml" ds:itemID="{86ECA36D-EF1F-4F5C-9BA0-78B54C599C04}"/>
</file>

<file path=customXml/itemProps2.xml><?xml version="1.0" encoding="utf-8"?>
<ds:datastoreItem xmlns:ds="http://schemas.openxmlformats.org/officeDocument/2006/customXml" ds:itemID="{98113B2F-726D-4D68-8244-2E9C3D877123}"/>
</file>

<file path=customXml/itemProps3.xml><?xml version="1.0" encoding="utf-8"?>
<ds:datastoreItem xmlns:ds="http://schemas.openxmlformats.org/officeDocument/2006/customXml" ds:itemID="{8048B6D8-F24C-4941-A6C6-359B9EEE92D5}"/>
</file>

<file path=docProps/app.xml><?xml version="1.0" encoding="utf-8"?>
<Properties xmlns="http://schemas.openxmlformats.org/officeDocument/2006/extended-properties" xmlns:vt="http://schemas.openxmlformats.org/officeDocument/2006/docPropsVTypes">
  <TotalTime>444</TotalTime>
  <Words>1419</Words>
  <Application>Microsoft Office PowerPoint</Application>
  <PresentationFormat>Widescreen</PresentationFormat>
  <Paragraphs>185</Paragraphs>
  <Slides>32</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Calibri Light</vt:lpstr>
      <vt:lpstr>oc</vt:lpstr>
      <vt:lpstr>Trebuchet MS</vt:lpstr>
      <vt:lpstr>Trebuchet MS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MYTH: It matters most who wins.</vt:lpstr>
      <vt:lpstr>PowerPoint Presentation</vt:lpstr>
      <vt:lpstr>PowerPoint Presentation</vt:lpstr>
      <vt:lpstr>PowerPoint Presentation</vt:lpstr>
      <vt:lpstr>PowerPoint Presentation</vt:lpstr>
      <vt:lpstr>PowerPoint Presentation</vt:lpstr>
      <vt:lpstr>PowerPoint Presentation</vt:lpstr>
      <vt:lpstr>MYTH: The Turner Prize has nothing to do with people outside London </vt:lpstr>
      <vt:lpstr>PowerPoint Presentation</vt:lpstr>
      <vt:lpstr>PowerPoint Presentation</vt:lpstr>
      <vt:lpstr>PowerPoint Presentation</vt:lpstr>
      <vt:lpstr>PowerPoint Presentation</vt:lpstr>
      <vt:lpstr>PowerPoint Presentation</vt:lpstr>
      <vt:lpstr>PowerPoint Presentation</vt:lpstr>
      <vt:lpstr>Andrea Büttner  b.1972 in Stuttgart, Germany. Lives and works in London and Berlin.  </vt:lpstr>
      <vt:lpstr>PowerPoint Presentation</vt:lpstr>
      <vt:lpstr>Lubaina Himid  b.1954 in Zanzibar, Tanzania. Lives and works in Preston.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Turner Prize Masterclass</dc:title>
  <dc:creator>Lily Mellor</dc:creator>
  <cp:lastModifiedBy>Lily Mellor</cp:lastModifiedBy>
  <cp:revision>111</cp:revision>
  <dcterms:created xsi:type="dcterms:W3CDTF">2017-05-25T12:22:24Z</dcterms:created>
  <dcterms:modified xsi:type="dcterms:W3CDTF">2017-06-23T14:45:07Z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0x010100F8C42307EFC073438B4FFFF77ECBCF68</vt:lpwstr>
  </property>
</Properties>
</file>